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BA547-08D6-4BC4-80BF-1034D4D89DF8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304801"/>
            <a:ext cx="4800600" cy="457200"/>
          </a:xfrm>
        </p:spPr>
        <p:txBody>
          <a:bodyPr>
            <a:normAutofit fontScale="90000"/>
          </a:bodyPr>
          <a:lstStyle/>
          <a:p>
            <a:r>
              <a:rPr lang="sr-Cyrl-CS" sz="3200" dirty="0">
                <a:latin typeface="Comic Sans MS" pitchFamily="66" charset="0"/>
              </a:rPr>
              <a:t> Задаци за вежбу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8153400" cy="17526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sr-Latn-CS" dirty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sr-Latn-CS" sz="3000" dirty="0">
                <a:solidFill>
                  <a:schemeClr val="tx1"/>
                </a:solidFill>
                <a:latin typeface="Comic Sans MS" pitchFamily="66" charset="0"/>
              </a:rPr>
              <a:t> 1)</a:t>
            </a:r>
            <a:r>
              <a:rPr lang="sr-Cyrl-CS" sz="3000" dirty="0">
                <a:latin typeface="Comic Sans MS" pitchFamily="66" charset="0"/>
              </a:rPr>
              <a:t> </a:t>
            </a:r>
            <a:r>
              <a:rPr lang="sr-Cyrl-CS" sz="3300" dirty="0">
                <a:solidFill>
                  <a:schemeClr val="tx1"/>
                </a:solidFill>
                <a:latin typeface="Comic Sans MS" pitchFamily="66" charset="0"/>
              </a:rPr>
              <a:t>Написати једначину праве која садржи тачку А(4,-3</a:t>
            </a:r>
            <a:r>
              <a:rPr lang="sr-Cyrl-CS" sz="3800" dirty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sr-Cyrl-CS" sz="3300" dirty="0">
                <a:solidFill>
                  <a:schemeClr val="tx1"/>
                </a:solidFill>
                <a:latin typeface="Comic Sans MS" pitchFamily="66" charset="0"/>
              </a:rPr>
              <a:t>и </a:t>
            </a:r>
          </a:p>
          <a:p>
            <a:pPr algn="l"/>
            <a:r>
              <a:rPr lang="sr-Cyrl-CS" sz="3300" dirty="0">
                <a:solidFill>
                  <a:schemeClr val="tx1"/>
                </a:solidFill>
                <a:latin typeface="Comic Sans MS" pitchFamily="66" charset="0"/>
              </a:rPr>
              <a:t>А) паралелна је са правом 2</a:t>
            </a:r>
            <a:r>
              <a:rPr lang="sr-Latn-CS" sz="3300" dirty="0">
                <a:solidFill>
                  <a:schemeClr val="tx1"/>
                </a:solidFill>
                <a:latin typeface="Comic Sans MS" pitchFamily="66" charset="0"/>
              </a:rPr>
              <a:t>x</a:t>
            </a:r>
            <a:r>
              <a:rPr lang="sr-Cyrl-CS" sz="3300" dirty="0">
                <a:solidFill>
                  <a:schemeClr val="tx1"/>
                </a:solidFill>
                <a:latin typeface="Comic Sans MS" pitchFamily="66" charset="0"/>
              </a:rPr>
              <a:t>-3</a:t>
            </a:r>
            <a:r>
              <a:rPr lang="sr-Latn-CS" sz="3300" dirty="0">
                <a:solidFill>
                  <a:schemeClr val="tx1"/>
                </a:solidFill>
                <a:latin typeface="Comic Sans MS" pitchFamily="66" charset="0"/>
              </a:rPr>
              <a:t>y</a:t>
            </a:r>
            <a:r>
              <a:rPr lang="sr-Cyrl-CS" sz="3300" dirty="0">
                <a:solidFill>
                  <a:schemeClr val="tx1"/>
                </a:solidFill>
                <a:latin typeface="Comic Sans MS" pitchFamily="66" charset="0"/>
              </a:rPr>
              <a:t>+6=0;</a:t>
            </a:r>
          </a:p>
          <a:p>
            <a:pPr algn="l"/>
            <a:r>
              <a:rPr lang="sr-Cyrl-CS" sz="3300" dirty="0">
                <a:solidFill>
                  <a:schemeClr val="tx1"/>
                </a:solidFill>
                <a:latin typeface="Comic Sans MS" pitchFamily="66" charset="0"/>
              </a:rPr>
              <a:t>Б) управна је на правој </a:t>
            </a:r>
            <a:r>
              <a:rPr lang="sr-Latn-CS" sz="3300" dirty="0">
                <a:solidFill>
                  <a:schemeClr val="tx1"/>
                </a:solidFill>
                <a:latin typeface="Comic Sans MS" pitchFamily="66" charset="0"/>
              </a:rPr>
              <a:t>x</a:t>
            </a:r>
            <a:r>
              <a:rPr lang="sr-Cyrl-CS" sz="3300" dirty="0">
                <a:solidFill>
                  <a:schemeClr val="tx1"/>
                </a:solidFill>
                <a:latin typeface="Comic Sans MS" pitchFamily="66" charset="0"/>
              </a:rPr>
              <a:t>+2</a:t>
            </a:r>
            <a:r>
              <a:rPr lang="sr-Latn-CS" sz="3300" dirty="0">
                <a:solidFill>
                  <a:schemeClr val="tx1"/>
                </a:solidFill>
                <a:latin typeface="Comic Sans MS" pitchFamily="66" charset="0"/>
              </a:rPr>
              <a:t>y</a:t>
            </a:r>
            <a:r>
              <a:rPr lang="sr-Cyrl-CS" sz="3300" dirty="0">
                <a:solidFill>
                  <a:schemeClr val="tx1"/>
                </a:solidFill>
                <a:latin typeface="Comic Sans MS" pitchFamily="66" charset="0"/>
              </a:rPr>
              <a:t>+1=0.</a:t>
            </a:r>
            <a:endParaRPr lang="en-US" sz="3300" dirty="0">
              <a:solidFill>
                <a:schemeClr val="tx1"/>
              </a:solidFill>
            </a:endParaRPr>
          </a:p>
        </p:txBody>
      </p:sp>
      <p:pic>
        <p:nvPicPr>
          <p:cNvPr id="1026" name="Picture 2" descr="E:\edmodo zapisi\prava-pa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4038600"/>
            <a:ext cx="3259600" cy="2590801"/>
          </a:xfrm>
          <a:prstGeom prst="rect">
            <a:avLst/>
          </a:prstGeom>
          <a:noFill/>
        </p:spPr>
      </p:pic>
      <p:pic>
        <p:nvPicPr>
          <p:cNvPr id="1027" name="Picture 3" descr="E:\edmodo zapisi\prava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152400"/>
            <a:ext cx="1856891" cy="115728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715000" y="62484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a) x</a:t>
            </a:r>
            <a:r>
              <a:rPr lang="sr-Cyrl-C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+2</a:t>
            </a:r>
            <a:r>
              <a:rPr lang="sr-Latn-C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y</a:t>
            </a:r>
            <a:r>
              <a:rPr lang="sr-Cyrl-C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+1=0</a:t>
            </a:r>
            <a:r>
              <a:rPr lang="sr-Latn-C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,</a:t>
            </a:r>
            <a:r>
              <a:rPr lang="sr-Cyrl-C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b</a:t>
            </a:r>
            <a:r>
              <a:rPr lang="sr-Cyrl-C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)</a:t>
            </a:r>
            <a:r>
              <a:rPr lang="sr-Latn-C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x</a:t>
            </a:r>
            <a:r>
              <a:rPr lang="sr-Cyrl-C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+2</a:t>
            </a:r>
            <a:r>
              <a:rPr lang="sr-Latn-C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y</a:t>
            </a:r>
            <a:r>
              <a:rPr lang="sr-Cyrl-CS" dirty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+1=0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35052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dirty="0"/>
              <a:t>Пажљиво погледај слику! </a:t>
            </a:r>
          </a:p>
          <a:p>
            <a:r>
              <a:rPr lang="sr-Cyrl-CS" sz="1200" dirty="0"/>
              <a:t>Да се иза ње не крије решење?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153400" cy="3124200"/>
          </a:xfrm>
        </p:spPr>
        <p:txBody>
          <a:bodyPr>
            <a:normAutofit/>
          </a:bodyPr>
          <a:lstStyle/>
          <a:p>
            <a:endParaRPr lang="sr-Cyrl-CS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sr-Cyrl-CS" dirty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sr-Cyrl-CS" sz="2800" dirty="0">
                <a:solidFill>
                  <a:schemeClr val="tx1"/>
                </a:solidFill>
                <a:latin typeface="Comic Sans MS" pitchFamily="66" charset="0"/>
              </a:rPr>
              <a:t> 2</a:t>
            </a:r>
            <a:r>
              <a:rPr lang="sr-Latn-CS" sz="2800" dirty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sr-Cyrl-CS" sz="2800" dirty="0">
                <a:latin typeface="Comic Sans MS" pitchFamily="66" charset="0"/>
              </a:rPr>
              <a:t>Дате су тачке А(2,3) и В(-1,0) . Одредити једначину  праве  која  садржи  тачку  В и управна је на правој АВ.</a:t>
            </a:r>
            <a:endParaRPr lang="sr-Cyrl-CS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2050" name="Picture 2" descr="E:\edmodo zapisi\prava-svetlosni zra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4267200"/>
            <a:ext cx="3158907" cy="24829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00800" y="63246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</a:rPr>
              <a:t>X</a:t>
            </a:r>
            <a:r>
              <a:rPr lang="sr-Cyrl-CS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</a:rPr>
              <a:t>+</a:t>
            </a:r>
            <a:r>
              <a:rPr lang="sr-Latn-CS" sz="2000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</a:rPr>
              <a:t>y</a:t>
            </a:r>
            <a:r>
              <a:rPr lang="sr-Cyrl-CS" dirty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</a:rPr>
              <a:t>+1=0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7924800" cy="28955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dirty="0">
                <a:solidFill>
                  <a:schemeClr val="tx1"/>
                </a:solidFill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sr-Cyrl-CS" dirty="0">
                <a:latin typeface="Comic Sans MS" pitchFamily="66" charset="0"/>
              </a:rPr>
              <a:t>   </a:t>
            </a:r>
            <a:r>
              <a:rPr lang="sr-Cyrl-CS" sz="2800" dirty="0">
                <a:solidFill>
                  <a:schemeClr val="tx1"/>
                </a:solidFill>
                <a:latin typeface="Comic Sans MS" pitchFamily="66" charset="0"/>
              </a:rPr>
              <a:t>3</a:t>
            </a:r>
            <a:r>
              <a:rPr lang="sr-Latn-CS" sz="2800" dirty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sr-Cyrl-CS" sz="2800" dirty="0">
                <a:latin typeface="Comic Sans MS" pitchFamily="66" charset="0"/>
              </a:rPr>
              <a:t>Праве 3</a:t>
            </a:r>
            <a:r>
              <a:rPr lang="sr-Latn-CS" sz="2800" dirty="0">
                <a:latin typeface="Comic Sans MS" pitchFamily="66" charset="0"/>
              </a:rPr>
              <a:t>x</a:t>
            </a:r>
            <a:r>
              <a:rPr lang="sr-Cyrl-CS" sz="2800" dirty="0">
                <a:latin typeface="Comic Sans MS" pitchFamily="66" charset="0"/>
              </a:rPr>
              <a:t>+4</a:t>
            </a:r>
            <a:r>
              <a:rPr lang="sr-Latn-CS" sz="2800" dirty="0">
                <a:latin typeface="Comic Sans MS" pitchFamily="66" charset="0"/>
              </a:rPr>
              <a:t>y</a:t>
            </a:r>
            <a:r>
              <a:rPr lang="sr-Cyrl-CS" sz="2800" dirty="0">
                <a:latin typeface="Comic Sans MS" pitchFamily="66" charset="0"/>
              </a:rPr>
              <a:t>=1, </a:t>
            </a:r>
            <a:r>
              <a:rPr lang="sr-Latn-CS" sz="2800" dirty="0">
                <a:latin typeface="Comic Sans MS" pitchFamily="66" charset="0"/>
              </a:rPr>
              <a:t>x</a:t>
            </a:r>
            <a:r>
              <a:rPr lang="sr-Cyrl-CS" sz="2800" dirty="0">
                <a:latin typeface="Comic Sans MS" pitchFamily="66" charset="0"/>
              </a:rPr>
              <a:t>-7</a:t>
            </a:r>
            <a:r>
              <a:rPr lang="sr-Latn-CS" sz="2800" dirty="0">
                <a:latin typeface="Comic Sans MS" pitchFamily="66" charset="0"/>
              </a:rPr>
              <a:t>y</a:t>
            </a:r>
            <a:r>
              <a:rPr lang="sr-Cyrl-CS" sz="2800" dirty="0">
                <a:latin typeface="Comic Sans MS" pitchFamily="66" charset="0"/>
              </a:rPr>
              <a:t>=17 и </a:t>
            </a:r>
            <a:r>
              <a:rPr lang="sr-Latn-CS" sz="2800" dirty="0">
                <a:latin typeface="Comic Sans MS" pitchFamily="66" charset="0"/>
              </a:rPr>
              <a:t>x</a:t>
            </a:r>
            <a:r>
              <a:rPr lang="sr-Cyrl-CS" sz="2800" dirty="0">
                <a:latin typeface="Comic Sans MS" pitchFamily="66" charset="0"/>
              </a:rPr>
              <a:t>+</a:t>
            </a:r>
            <a:r>
              <a:rPr lang="sr-Latn-CS" sz="2800" dirty="0">
                <a:latin typeface="Comic Sans MS" pitchFamily="66" charset="0"/>
              </a:rPr>
              <a:t>y</a:t>
            </a:r>
            <a:r>
              <a:rPr lang="sr-Cyrl-CS" sz="2800" dirty="0">
                <a:latin typeface="Comic Sans MS" pitchFamily="66" charset="0"/>
              </a:rPr>
              <a:t>=-31, образују троугао. Рачунајући углове тог троугла, испитати да ли је троугао АВС једнакокраки.</a:t>
            </a:r>
            <a:endParaRPr lang="en-US" sz="2800" dirty="0"/>
          </a:p>
        </p:txBody>
      </p:sp>
      <p:pic>
        <p:nvPicPr>
          <p:cNvPr id="3074" name="Picture 2" descr="E:\edmodo zapisi\prava1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4191000"/>
            <a:ext cx="2438400" cy="2438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77000" y="6324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>
                <a:solidFill>
                  <a:schemeClr val="bg1">
                    <a:lumMod val="75000"/>
                  </a:schemeClr>
                </a:solidFill>
              </a:rPr>
              <a:t>tg</a:t>
            </a:r>
            <a:r>
              <a:rPr lang="el-GR" dirty="0">
                <a:solidFill>
                  <a:schemeClr val="bg1">
                    <a:lumMod val="75000"/>
                  </a:schemeClr>
                </a:solidFill>
              </a:rPr>
              <a:t>α</a:t>
            </a:r>
            <a:r>
              <a:rPr lang="sr-Latn-CS" dirty="0">
                <a:solidFill>
                  <a:schemeClr val="bg1">
                    <a:lumMod val="75000"/>
                  </a:schemeClr>
                </a:solidFill>
              </a:rPr>
              <a:t>=1, tg</a:t>
            </a:r>
            <a:r>
              <a:rPr lang="el-GR" dirty="0">
                <a:solidFill>
                  <a:schemeClr val="bg1">
                    <a:lumMod val="75000"/>
                  </a:schemeClr>
                </a:solidFill>
              </a:rPr>
              <a:t>α</a:t>
            </a:r>
            <a:r>
              <a:rPr lang="sr-Latn-CS" dirty="0">
                <a:solidFill>
                  <a:schemeClr val="bg1">
                    <a:lumMod val="75000"/>
                  </a:schemeClr>
                </a:solidFill>
              </a:rPr>
              <a:t>=-1/7, tg</a:t>
            </a:r>
            <a:r>
              <a:rPr lang="el-GR" dirty="0">
                <a:solidFill>
                  <a:schemeClr val="bg1">
                    <a:lumMod val="75000"/>
                  </a:schemeClr>
                </a:solidFill>
              </a:rPr>
              <a:t>α</a:t>
            </a:r>
            <a:r>
              <a:rPr lang="sr-Latn-CS" dirty="0">
                <a:solidFill>
                  <a:schemeClr val="bg1">
                    <a:lumMod val="75000"/>
                  </a:schemeClr>
                </a:solidFill>
              </a:rPr>
              <a:t>=-1 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7772400" cy="251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dirty="0">
                <a:solidFill>
                  <a:schemeClr val="tx1"/>
                </a:solidFill>
                <a:latin typeface="Comic Sans MS" pitchFamily="66" charset="0"/>
              </a:rPr>
              <a:t>   </a:t>
            </a:r>
            <a:r>
              <a:rPr lang="sr-Latn-CS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sr-Cyrl-CS" dirty="0">
                <a:solidFill>
                  <a:schemeClr val="tx1"/>
                </a:solidFill>
                <a:latin typeface="Comic Sans MS" pitchFamily="66" charset="0"/>
              </a:rPr>
              <a:t>       </a:t>
            </a:r>
          </a:p>
          <a:p>
            <a:pPr>
              <a:buNone/>
            </a:pPr>
            <a:r>
              <a:rPr lang="sr-Cyrl-CS" dirty="0">
                <a:solidFill>
                  <a:schemeClr val="tx1"/>
                </a:solidFill>
                <a:latin typeface="Comic Sans MS" pitchFamily="66" charset="0"/>
              </a:rPr>
              <a:t>   </a:t>
            </a:r>
            <a:r>
              <a:rPr lang="sr-Cyrl-C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sr-Cyrl-CS" sz="2800" dirty="0">
                <a:latin typeface="Comic Sans MS" pitchFamily="66" charset="0"/>
              </a:rPr>
              <a:t>4</a:t>
            </a:r>
            <a:r>
              <a:rPr lang="sr-Latn-CS" sz="2800" dirty="0">
                <a:solidFill>
                  <a:schemeClr val="tx1"/>
                </a:solidFill>
                <a:latin typeface="Comic Sans MS" pitchFamily="66" charset="0"/>
              </a:rPr>
              <a:t>)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sr-Cyrl-CS" sz="2800" dirty="0">
                <a:latin typeface="Comic Sans MS" pitchFamily="66" charset="0"/>
              </a:rPr>
              <a:t>Прав</a:t>
            </a:r>
            <a:r>
              <a:rPr lang="en-US" sz="2800" dirty="0">
                <a:latin typeface="Comic Sans MS" pitchFamily="66" charset="0"/>
              </a:rPr>
              <a:t>a</a:t>
            </a:r>
            <a:r>
              <a:rPr lang="sr-Cyrl-CS" sz="2800" dirty="0">
                <a:latin typeface="Comic Sans MS" pitchFamily="66" charset="0"/>
              </a:rPr>
              <a:t> </a:t>
            </a:r>
            <a:r>
              <a:rPr lang="en-US" sz="2800" dirty="0">
                <a:latin typeface="Comic Sans MS" pitchFamily="66" charset="0"/>
              </a:rPr>
              <a:t>a</a:t>
            </a:r>
            <a:r>
              <a:rPr lang="sr-Latn-CS" sz="2800" dirty="0">
                <a:latin typeface="Comic Sans MS" pitchFamily="66" charset="0"/>
              </a:rPr>
              <a:t>x</a:t>
            </a:r>
            <a:r>
              <a:rPr lang="sr-Cyrl-CS" sz="2800" dirty="0">
                <a:latin typeface="Comic Sans MS" pitchFamily="66" charset="0"/>
              </a:rPr>
              <a:t>+</a:t>
            </a:r>
            <a:r>
              <a:rPr lang="sr-Latn-CS" sz="2800" dirty="0">
                <a:latin typeface="Comic Sans MS" pitchFamily="66" charset="0"/>
              </a:rPr>
              <a:t>by</a:t>
            </a:r>
            <a:r>
              <a:rPr lang="sr-Cyrl-CS" sz="2800" dirty="0">
                <a:latin typeface="Comic Sans MS" pitchFamily="66" charset="0"/>
              </a:rPr>
              <a:t>=1, је управна на правој 3</a:t>
            </a:r>
            <a:r>
              <a:rPr lang="sr-Latn-CS" sz="2800" dirty="0">
                <a:latin typeface="Comic Sans MS" pitchFamily="66" charset="0"/>
              </a:rPr>
              <a:t>x</a:t>
            </a:r>
            <a:r>
              <a:rPr lang="sr-Cyrl-CS" sz="2800" dirty="0">
                <a:latin typeface="Comic Sans MS" pitchFamily="66" charset="0"/>
              </a:rPr>
              <a:t>-4</a:t>
            </a:r>
            <a:r>
              <a:rPr lang="sr-Latn-CS" sz="2800" dirty="0">
                <a:latin typeface="Comic Sans MS" pitchFamily="66" charset="0"/>
              </a:rPr>
              <a:t>y</a:t>
            </a:r>
            <a:r>
              <a:rPr lang="sr-Cyrl-CS" sz="2800" dirty="0">
                <a:latin typeface="Comic Sans MS" pitchFamily="66" charset="0"/>
              </a:rPr>
              <a:t>=7, а садржи тачку М(5,2) . Одредити реалне бројеве </a:t>
            </a:r>
            <a:r>
              <a:rPr lang="en-US" sz="2800" dirty="0">
                <a:latin typeface="Comic Sans MS" pitchFamily="66" charset="0"/>
              </a:rPr>
              <a:t>a</a:t>
            </a:r>
            <a:r>
              <a:rPr lang="sr-Cyrl-CS" sz="2800" dirty="0">
                <a:latin typeface="Comic Sans MS" pitchFamily="66" charset="0"/>
              </a:rPr>
              <a:t> и </a:t>
            </a:r>
            <a:r>
              <a:rPr lang="sr-Latn-CS" sz="2800" dirty="0">
                <a:latin typeface="Comic Sans MS" pitchFamily="66" charset="0"/>
              </a:rPr>
              <a:t>b</a:t>
            </a:r>
            <a:r>
              <a:rPr lang="sr-Cyrl-CS" sz="2800" dirty="0">
                <a:latin typeface="Comic Sans MS" pitchFamily="66" charset="0"/>
              </a:rPr>
              <a:t>.</a:t>
            </a:r>
            <a:endParaRPr lang="en-US" dirty="0"/>
          </a:p>
        </p:txBody>
      </p:sp>
      <p:pic>
        <p:nvPicPr>
          <p:cNvPr id="4098" name="Picture 2" descr="E:\edmodo zapisi\prava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4267200"/>
            <a:ext cx="3375025" cy="246357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638800" y="6324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>
                <a:solidFill>
                  <a:schemeClr val="bg1">
                    <a:lumMod val="50000"/>
                  </a:schemeClr>
                </a:solidFill>
              </a:rPr>
              <a:t>а=2/13, </a:t>
            </a:r>
            <a:r>
              <a:rPr lang="sr-Latn-CS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b</a:t>
            </a:r>
            <a:r>
              <a:rPr lang="sr-Cyrl-CS" dirty="0">
                <a:solidFill>
                  <a:schemeClr val="bg1">
                    <a:lumMod val="50000"/>
                  </a:schemeClr>
                </a:solidFill>
              </a:rPr>
              <a:t>=3/26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>
              <a:buNone/>
            </a:pPr>
            <a:r>
              <a:rPr lang="sr-Cyrl-CS" dirty="0"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sr-Cyrl-CS" dirty="0">
                <a:latin typeface="Comic Sans MS" pitchFamily="66" charset="0"/>
              </a:rPr>
              <a:t>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066800"/>
            <a:ext cx="8077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 startAt="5"/>
            </a:pPr>
            <a:r>
              <a:rPr lang="sr-Cyrl-CS" sz="2800" dirty="0">
                <a:latin typeface="Comic Sans MS" pitchFamily="66" charset="0"/>
              </a:rPr>
              <a:t>Дате  су  две  странице  правоугаоника 2</a:t>
            </a:r>
            <a:r>
              <a:rPr lang="sr-Latn-CS" sz="2800" dirty="0">
                <a:latin typeface="Comic Sans MS" pitchFamily="66" charset="0"/>
              </a:rPr>
              <a:t>x</a:t>
            </a:r>
            <a:r>
              <a:rPr lang="sr-Cyrl-CS" sz="2800" dirty="0">
                <a:latin typeface="Comic Sans MS" pitchFamily="66" charset="0"/>
              </a:rPr>
              <a:t>-3</a:t>
            </a:r>
            <a:r>
              <a:rPr lang="sr-Latn-CS" sz="2800" dirty="0">
                <a:latin typeface="Comic Sans MS" pitchFamily="66" charset="0"/>
              </a:rPr>
              <a:t>y</a:t>
            </a:r>
            <a:r>
              <a:rPr lang="sr-Cyrl-CS" sz="2800" dirty="0">
                <a:latin typeface="Comic Sans MS" pitchFamily="66" charset="0"/>
              </a:rPr>
              <a:t>+5=0  и  3</a:t>
            </a:r>
            <a:r>
              <a:rPr lang="sr-Latn-CS" sz="2800" dirty="0">
                <a:latin typeface="Comic Sans MS" pitchFamily="66" charset="0"/>
              </a:rPr>
              <a:t>x</a:t>
            </a:r>
            <a:r>
              <a:rPr lang="sr-Cyrl-CS" sz="2800" dirty="0">
                <a:latin typeface="Comic Sans MS" pitchFamily="66" charset="0"/>
              </a:rPr>
              <a:t>+2</a:t>
            </a:r>
            <a:r>
              <a:rPr lang="sr-Latn-CS" sz="2800" dirty="0">
                <a:latin typeface="Comic Sans MS" pitchFamily="66" charset="0"/>
              </a:rPr>
              <a:t>y</a:t>
            </a:r>
            <a:r>
              <a:rPr lang="sr-Cyrl-CS" sz="2800" dirty="0">
                <a:latin typeface="Comic Sans MS" pitchFamily="66" charset="0"/>
              </a:rPr>
              <a:t>-7=0  и једно теме А(2,</a:t>
            </a:r>
            <a:r>
              <a:rPr lang="en-US" sz="2800">
                <a:latin typeface="Comic Sans MS" pitchFamily="66" charset="0"/>
              </a:rPr>
              <a:t>-</a:t>
            </a:r>
            <a:r>
              <a:rPr lang="sr-Cyrl-CS" sz="2800">
                <a:latin typeface="Comic Sans MS" pitchFamily="66" charset="0"/>
              </a:rPr>
              <a:t>3</a:t>
            </a:r>
            <a:r>
              <a:rPr lang="sr-Cyrl-CS" sz="3200" dirty="0">
                <a:latin typeface="Comic Sans MS" pitchFamily="66" charset="0"/>
              </a:rPr>
              <a:t>)</a:t>
            </a:r>
            <a:r>
              <a:rPr lang="sr-Cyrl-CS" sz="3600" dirty="0">
                <a:latin typeface="Comic Sans MS" pitchFamily="66" charset="0"/>
              </a:rPr>
              <a:t>.</a:t>
            </a:r>
            <a:r>
              <a:rPr lang="sr-Cyrl-CS" sz="3200" dirty="0">
                <a:latin typeface="Comic Sans MS" pitchFamily="66" charset="0"/>
              </a:rPr>
              <a:t>Наћи </a:t>
            </a:r>
            <a:r>
              <a:rPr lang="sr-Cyrl-CS" sz="2800" dirty="0">
                <a:latin typeface="Comic Sans MS" pitchFamily="66" charset="0"/>
              </a:rPr>
              <a:t>једначине осталих страница.</a:t>
            </a:r>
            <a:endParaRPr lang="en-US" sz="3200" dirty="0"/>
          </a:p>
        </p:txBody>
      </p:sp>
      <p:pic>
        <p:nvPicPr>
          <p:cNvPr id="5124" name="Picture 4" descr="E:\edmodo zapisi\prava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3657600"/>
            <a:ext cx="2266430" cy="29718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391400" y="60960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4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</a:rPr>
              <a:t>2</a:t>
            </a:r>
            <a:r>
              <a:rPr lang="sr-Latn-CS" sz="14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</a:rPr>
              <a:t>x</a:t>
            </a:r>
            <a:r>
              <a:rPr lang="sr-Cyrl-CS" sz="14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</a:rPr>
              <a:t>-3</a:t>
            </a:r>
            <a:r>
              <a:rPr lang="sr-Latn-CS" sz="14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</a:rPr>
              <a:t>y</a:t>
            </a:r>
            <a:r>
              <a:rPr lang="sr-Cyrl-CS" sz="14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</a:rPr>
              <a:t>-13=0</a:t>
            </a:r>
          </a:p>
          <a:p>
            <a:r>
              <a:rPr lang="sr-Cyrl-CS" sz="14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</a:rPr>
              <a:t>3</a:t>
            </a:r>
            <a:r>
              <a:rPr lang="sr-Latn-CS" sz="14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</a:rPr>
              <a:t>x</a:t>
            </a:r>
            <a:r>
              <a:rPr lang="sr-Cyrl-CS" sz="14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</a:rPr>
              <a:t>+2</a:t>
            </a:r>
            <a:r>
              <a:rPr lang="sr-Latn-CS" sz="14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</a:rPr>
              <a:t>y</a:t>
            </a:r>
            <a:r>
              <a:rPr lang="sr-Cyrl-CS" sz="1400" dirty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</a:rPr>
              <a:t>=0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sr-Cyrl-CS" dirty="0"/>
              <a:t>     </a:t>
            </a:r>
          </a:p>
          <a:p>
            <a:pPr>
              <a:buNone/>
            </a:pPr>
            <a:r>
              <a:rPr lang="sr-Cyrl-CS" dirty="0"/>
              <a:t>         </a:t>
            </a:r>
            <a:r>
              <a:rPr lang="sr-Latn-CS" dirty="0"/>
              <a:t>6</a:t>
            </a:r>
            <a:r>
              <a:rPr lang="en-US" dirty="0"/>
              <a:t>)</a:t>
            </a:r>
            <a:r>
              <a:rPr lang="sr-Cyrl-CS" dirty="0">
                <a:latin typeface="Comic Sans MS" pitchFamily="66" charset="0"/>
              </a:rPr>
              <a:t> </a:t>
            </a:r>
            <a:r>
              <a:rPr lang="sr-Cyrl-CS" sz="2800" dirty="0">
                <a:latin typeface="Comic Sans MS" pitchFamily="66" charset="0"/>
              </a:rPr>
              <a:t>Тачке А(1,0) и В(4,-1) су темена на основици једнакокраког троугла, а теме С припада правој </a:t>
            </a:r>
            <a:r>
              <a:rPr lang="sr-Latn-CS" dirty="0">
                <a:latin typeface="Comic Sans MS" pitchFamily="66" charset="0"/>
              </a:rPr>
              <a:t>x</a:t>
            </a:r>
            <a:r>
              <a:rPr lang="sr-Cyrl-CS" dirty="0">
                <a:latin typeface="Comic Sans MS" pitchFamily="66" charset="0"/>
              </a:rPr>
              <a:t>=4. </a:t>
            </a:r>
            <a:r>
              <a:rPr lang="sr-Cyrl-CS" sz="2800" dirty="0">
                <a:latin typeface="Comic Sans MS" pitchFamily="66" charset="0"/>
              </a:rPr>
              <a:t>Одредити</a:t>
            </a:r>
            <a:r>
              <a:rPr lang="sr-Cyrl-CS" dirty="0">
                <a:latin typeface="Comic Sans MS" pitchFamily="66" charset="0"/>
              </a:rPr>
              <a:t> </a:t>
            </a:r>
            <a:r>
              <a:rPr lang="sr-Cyrl-CS" sz="2800" dirty="0">
                <a:latin typeface="Comic Sans MS" pitchFamily="66" charset="0"/>
              </a:rPr>
              <a:t>једначину праве којој припада страница АС. </a:t>
            </a:r>
            <a:endParaRPr lang="en-US" sz="2800" dirty="0"/>
          </a:p>
        </p:txBody>
      </p:sp>
      <p:pic>
        <p:nvPicPr>
          <p:cNvPr id="6146" name="Picture 2" descr="E:\edmodo zapisi\prava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2362200"/>
            <a:ext cx="1828800" cy="1828800"/>
          </a:xfrm>
          <a:prstGeom prst="rect">
            <a:avLst/>
          </a:prstGeom>
          <a:noFill/>
        </p:spPr>
      </p:pic>
      <p:pic>
        <p:nvPicPr>
          <p:cNvPr id="6147" name="Picture 3" descr="E:\edmodo zapisi\prava9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419600"/>
            <a:ext cx="3051927" cy="2286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781800" y="6172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4</a:t>
            </a:r>
            <a:r>
              <a:rPr lang="sr-Latn-C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x</a:t>
            </a:r>
            <a:r>
              <a:rPr lang="sr-Cyrl-C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-3</a:t>
            </a:r>
            <a:r>
              <a:rPr lang="sr-Latn-C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y</a:t>
            </a:r>
            <a:r>
              <a:rPr lang="sr-Cyrl-C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-4=0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153400" cy="2285999"/>
          </a:xfrm>
        </p:spPr>
        <p:txBody>
          <a:bodyPr>
            <a:normAutofit fontScale="92500" lnSpcReduction="20000"/>
          </a:bodyPr>
          <a:lstStyle/>
          <a:p>
            <a:endParaRPr lang="sr-Cyrl-CS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sr-Cyrl-CS" dirty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sr-Cyrl-CS" sz="2800" dirty="0">
                <a:solidFill>
                  <a:schemeClr val="tx1"/>
                </a:solidFill>
                <a:latin typeface="Comic Sans MS" pitchFamily="66" charset="0"/>
              </a:rPr>
              <a:t> 7</a:t>
            </a:r>
            <a:r>
              <a:rPr lang="sr-Latn-CS" sz="2800" dirty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sr-Cyrl-CS" sz="2800" dirty="0">
                <a:latin typeface="Comic Sans MS" pitchFamily="66" charset="0"/>
              </a:rPr>
              <a:t>Дата је тачка </a:t>
            </a:r>
            <a:r>
              <a:rPr lang="sr-Latn-CS" sz="2800" dirty="0">
                <a:latin typeface="Comic Sans MS" pitchFamily="66" charset="0"/>
              </a:rPr>
              <a:t>S</a:t>
            </a:r>
            <a:r>
              <a:rPr lang="sr-Cyrl-CS" sz="2800" dirty="0">
                <a:latin typeface="Comic Sans MS" pitchFamily="66" charset="0"/>
              </a:rPr>
              <a:t>(2,3) . Одредити једначину  праве на којој је тачка </a:t>
            </a:r>
            <a:r>
              <a:rPr lang="sr-Latn-CS" sz="2800" dirty="0">
                <a:latin typeface="Comic Sans MS" pitchFamily="66" charset="0"/>
              </a:rPr>
              <a:t>S</a:t>
            </a:r>
            <a:r>
              <a:rPr lang="sr-Cyrl-CS" sz="2800" dirty="0">
                <a:latin typeface="Comic Sans MS" pitchFamily="66" charset="0"/>
              </a:rPr>
              <a:t> средина одсечка праве чији су крајеви на координатним осама. Написати једначину праве у нормалном облику.</a:t>
            </a:r>
          </a:p>
          <a:p>
            <a:pPr>
              <a:buNone/>
            </a:pPr>
            <a:endParaRPr lang="sr-Cyrl-CS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7170" name="Picture 2" descr="E:\edmodo zapisi\prava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4114800"/>
            <a:ext cx="2251075" cy="2251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7924800" cy="28955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dirty="0">
                <a:solidFill>
                  <a:schemeClr val="tx1"/>
                </a:solidFill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sr-Cyrl-CS" dirty="0">
                <a:latin typeface="Comic Sans MS" pitchFamily="66" charset="0"/>
              </a:rPr>
              <a:t>   </a:t>
            </a:r>
            <a:r>
              <a:rPr lang="sr-Cyrl-CS" sz="2800" dirty="0">
                <a:latin typeface="Comic Sans MS" pitchFamily="66" charset="0"/>
              </a:rPr>
              <a:t>8</a:t>
            </a:r>
            <a:r>
              <a:rPr lang="sr-Latn-CS" sz="2800" dirty="0">
                <a:solidFill>
                  <a:schemeClr val="tx1"/>
                </a:solidFill>
                <a:latin typeface="Comic Sans MS" pitchFamily="66" charset="0"/>
              </a:rPr>
              <a:t>)</a:t>
            </a:r>
            <a:r>
              <a:rPr lang="sr-Cyrl-C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sr-Cyrl-CS" sz="2800" dirty="0">
                <a:latin typeface="Comic Sans MS" pitchFamily="66" charset="0"/>
              </a:rPr>
              <a:t>Дата су два темена троугла АВС , </a:t>
            </a:r>
          </a:p>
          <a:p>
            <a:pPr>
              <a:buNone/>
            </a:pPr>
            <a:r>
              <a:rPr lang="sr-Cyrl-CS" sz="2800" dirty="0">
                <a:latin typeface="Comic Sans MS" pitchFamily="66" charset="0"/>
              </a:rPr>
              <a:t>   А(-10,2) и В(6,4) и координате ортоцентра Н(5,2) . Одредити координате трећег темена троугла АВС.</a:t>
            </a:r>
            <a:endParaRPr lang="en-US" sz="2800" dirty="0"/>
          </a:p>
        </p:txBody>
      </p:sp>
      <p:pic>
        <p:nvPicPr>
          <p:cNvPr id="8194" name="Picture 2" descr="E:\edmodo zapisi\prava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7891" y="4495800"/>
            <a:ext cx="2268909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7924800" cy="28955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dirty="0">
                <a:solidFill>
                  <a:schemeClr val="tx1"/>
                </a:solidFill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sr-Cyrl-CS" dirty="0">
                <a:latin typeface="Comic Sans MS" pitchFamily="66" charset="0"/>
              </a:rPr>
              <a:t>   </a:t>
            </a:r>
            <a:r>
              <a:rPr lang="sr-Cyrl-CS" sz="2800" dirty="0">
                <a:latin typeface="Comic Sans MS" pitchFamily="66" charset="0"/>
              </a:rPr>
              <a:t>9</a:t>
            </a:r>
            <a:r>
              <a:rPr lang="sr-Latn-CS" sz="2800" dirty="0">
                <a:solidFill>
                  <a:schemeClr val="tx1"/>
                </a:solidFill>
                <a:latin typeface="Comic Sans MS" pitchFamily="66" charset="0"/>
              </a:rPr>
              <a:t>)</a:t>
            </a:r>
            <a:r>
              <a:rPr lang="sr-Cyrl-CS" sz="2800" dirty="0">
                <a:solidFill>
                  <a:schemeClr val="tx1"/>
                </a:solidFill>
                <a:latin typeface="Comic Sans MS" pitchFamily="66" charset="0"/>
              </a:rPr>
              <a:t> Одредити</a:t>
            </a:r>
            <a:r>
              <a:rPr lang="sr-Cyrl-CS" sz="2800" dirty="0">
                <a:latin typeface="Comic Sans MS" pitchFamily="66" charset="0"/>
              </a:rPr>
              <a:t> координате темена троугла АВС, са теменом у тачки В(2,-7), ако су дате једначине правих линија које садрже висину  </a:t>
            </a:r>
            <a:r>
              <a:rPr lang="sr-Latn-CS" sz="2800" dirty="0">
                <a:latin typeface="Comic Sans MS" pitchFamily="66" charset="0"/>
              </a:rPr>
              <a:t>ha: </a:t>
            </a:r>
            <a:r>
              <a:rPr lang="sr-Cyrl-CS" sz="2800" dirty="0">
                <a:latin typeface="Comic Sans MS" pitchFamily="66" charset="0"/>
              </a:rPr>
              <a:t>3</a:t>
            </a:r>
            <a:r>
              <a:rPr lang="sr-Latn-CS" sz="2800" dirty="0">
                <a:latin typeface="Comic Sans MS" pitchFamily="66" charset="0"/>
              </a:rPr>
              <a:t>x</a:t>
            </a:r>
            <a:r>
              <a:rPr lang="sr-Cyrl-CS" sz="2800" dirty="0">
                <a:latin typeface="Comic Sans MS" pitchFamily="66" charset="0"/>
              </a:rPr>
              <a:t>+</a:t>
            </a:r>
            <a:r>
              <a:rPr lang="sr-Latn-CS" sz="2800" dirty="0">
                <a:latin typeface="Comic Sans MS" pitchFamily="66" charset="0"/>
              </a:rPr>
              <a:t>y+11</a:t>
            </a:r>
            <a:r>
              <a:rPr lang="sr-Cyrl-CS" sz="2800" dirty="0">
                <a:latin typeface="Comic Sans MS" pitchFamily="66" charset="0"/>
              </a:rPr>
              <a:t>=</a:t>
            </a:r>
            <a:r>
              <a:rPr lang="sr-Latn-CS" sz="2800" dirty="0">
                <a:latin typeface="Comic Sans MS" pitchFamily="66" charset="0"/>
              </a:rPr>
              <a:t>0</a:t>
            </a:r>
            <a:r>
              <a:rPr lang="sr-Cyrl-CS" sz="2800" dirty="0">
                <a:latin typeface="Comic Sans MS" pitchFamily="66" charset="0"/>
              </a:rPr>
              <a:t>, и тежишну дуж</a:t>
            </a:r>
            <a:r>
              <a:rPr lang="sr-Latn-CS" sz="2800" dirty="0">
                <a:latin typeface="Comic Sans MS" pitchFamily="66" charset="0"/>
              </a:rPr>
              <a:t> tc</a:t>
            </a:r>
            <a:r>
              <a:rPr lang="sr-Cyrl-CS" sz="2800" dirty="0">
                <a:latin typeface="Comic Sans MS" pitchFamily="66" charset="0"/>
              </a:rPr>
              <a:t>:</a:t>
            </a:r>
            <a:r>
              <a:rPr lang="sr-Latn-CS" sz="2800" dirty="0">
                <a:latin typeface="Comic Sans MS" pitchFamily="66" charset="0"/>
              </a:rPr>
              <a:t>x+2y+7</a:t>
            </a:r>
            <a:r>
              <a:rPr lang="sr-Cyrl-CS" sz="2800" dirty="0">
                <a:latin typeface="Comic Sans MS" pitchFamily="66" charset="0"/>
              </a:rPr>
              <a:t>=</a:t>
            </a:r>
            <a:r>
              <a:rPr lang="sr-Latn-CS" sz="2800" dirty="0">
                <a:latin typeface="Comic Sans MS" pitchFamily="66" charset="0"/>
              </a:rPr>
              <a:t>0</a:t>
            </a:r>
            <a:r>
              <a:rPr lang="sr-Cyrl-CS" sz="2800" dirty="0">
                <a:latin typeface="Comic Sans MS" pitchFamily="66" charset="0"/>
              </a:rPr>
              <a:t>.</a:t>
            </a:r>
            <a:endParaRPr lang="en-US" sz="2800" dirty="0"/>
          </a:p>
        </p:txBody>
      </p:sp>
      <p:pic>
        <p:nvPicPr>
          <p:cNvPr id="9218" name="Picture 2" descr="E:\edmodo zapisi\nature-of-straight-lines-5th-grad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724400"/>
            <a:ext cx="2438153" cy="1828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428</Words>
  <Application>Microsoft Office PowerPoint</Application>
  <PresentationFormat>On-screen Show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Comic Sans MS</vt:lpstr>
      <vt:lpstr>Office Theme</vt:lpstr>
      <vt:lpstr> Задаци за вежбу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Kragujevac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Jasmina Micic</dc:creator>
  <cp:lastModifiedBy>Jasmina Micić</cp:lastModifiedBy>
  <cp:revision>106</cp:revision>
  <dcterms:created xsi:type="dcterms:W3CDTF">2014-09-16T18:13:38Z</dcterms:created>
  <dcterms:modified xsi:type="dcterms:W3CDTF">2025-05-25T08:48:29Z</dcterms:modified>
</cp:coreProperties>
</file>