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  <p:sldMasterId id="2147483684" r:id="rId2"/>
  </p:sldMasterIdLst>
  <p:notesMasterIdLst>
    <p:notesMasterId r:id="rId14"/>
  </p:notesMasterIdLst>
  <p:sldIdLst>
    <p:sldId id="256" r:id="rId3"/>
    <p:sldId id="261" r:id="rId4"/>
    <p:sldId id="257" r:id="rId5"/>
    <p:sldId id="265" r:id="rId6"/>
    <p:sldId id="266" r:id="rId7"/>
    <p:sldId id="258" r:id="rId8"/>
    <p:sldId id="262" r:id="rId9"/>
    <p:sldId id="259" r:id="rId10"/>
    <p:sldId id="260" r:id="rId11"/>
    <p:sldId id="263" r:id="rId12"/>
    <p:sldId id="264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36548-F1FC-43FA-5DD1-116F368E28AC}" v="2" dt="2020-09-08T11:20:08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BC5F0-A1C6-4AF8-AC5C-09B5BBD7ACF1}" type="datetimeFigureOut">
              <a:rPr lang="sr-Latn-RS"/>
              <a:t>12.8.2023.</a:t>
            </a:fld>
            <a:endParaRPr lang="sr-Latn-RS"/>
          </a:p>
        </p:txBody>
      </p:sp>
      <p:sp>
        <p:nvSpPr>
          <p:cNvPr id="4" name="Čuvar mesta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Čuvar mesta za napomen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Latn-RS"/>
              <a:t>Kliknite da biste uredili stilove teksta mastera</a:t>
            </a:r>
          </a:p>
          <a:p>
            <a:pPr lvl="1"/>
            <a:r>
              <a:rPr lang="sr-Latn-RS"/>
              <a:t>Drugi nivo</a:t>
            </a:r>
          </a:p>
          <a:p>
            <a:pPr lvl="2"/>
            <a:r>
              <a:rPr lang="sr-Latn-RS"/>
              <a:t>Treći nivo</a:t>
            </a:r>
          </a:p>
          <a:p>
            <a:pPr lvl="3"/>
            <a:r>
              <a:rPr lang="sr-Latn-RS"/>
              <a:t>Četvrti nivo</a:t>
            </a:r>
          </a:p>
          <a:p>
            <a:pPr lvl="4"/>
            <a:r>
              <a:rPr lang="sr-Latn-RS"/>
              <a:t>Peti nivo</a:t>
            </a:r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F051C-E6F6-46DE-A423-81ECBC2E4B0F}" type="slidenum">
              <a:rPr lang="sr-Latn-RS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8648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C64A1-6B13-41D9-8618-BDE2AD378C8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3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4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6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3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6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1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65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3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7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5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2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30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5A05-288E-4D85-9860-2D2F7C0C7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12CA9-843E-4B0E-9F0A-1303C7D51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2CC49-5819-45A8-BF36-E0BA82F0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A81B0-EAF7-4E33-B6F7-F6127F96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3D697-D957-4008-8419-D963E80E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90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98EF2-6B08-4C3A-A83E-9D6E0FAC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582F0-276F-42FC-87CF-4F2D9CEA8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C66AD-D850-4DEB-9A76-463B04AA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CD76C-D880-492F-A768-0E3C74BC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C1A47-C8F8-488D-A1B0-DD6B34A4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9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E830-CCB7-41D3-876F-C96F94B4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C3D94-477A-4977-B600-37D95F4FA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5C02C-066F-46AF-832C-1360EA4E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37238-8FEE-455B-BD27-11C3F7E85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5DA3-EE7C-4483-AE41-ACBE54EB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97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9F850-2474-4BCB-8237-9E0D1AC7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C5B24-D95F-4938-A4BA-03DE02EE8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2D251-A46B-40C6-B406-31318F4B1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74CF5-BFFE-4949-B9A0-8B1E0F2F5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A9E76-31CD-432D-96CF-324726F29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E3404D-2BBE-43DC-ACB6-CAA205EF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98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9FC0-73C8-4622-AFE8-10FEB3C04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9330F-225C-47A1-932A-9D9B0390A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87F63-0501-4514-B89F-60490AF04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0C30B-6085-4C5C-A2DA-2CD8A4B63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20108-A280-4CC1-8A5B-81D950189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118A79-8AD6-416E-AC2E-0C7E99289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59FB36-7933-40A0-B376-B129B9D3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3D7D12-CD85-4985-B668-87ACDCEF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38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C5E7-110F-41E7-8217-B93C5330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575F6D-3070-4F01-B3C7-650A0B37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A4DFB-32BD-4090-BC65-94E35C36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CCCB1-8F10-4D64-BA71-EF705BC9A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B9F0666A-7EC1-446E-AD93-D745A4139B0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0363200" y="4724400"/>
            <a:ext cx="1828800" cy="2133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80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FF6E9-A35A-4822-A218-A93D7E49D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B6F5F4-BA3B-4346-A0B7-28945DEC2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D532A-D259-4968-A9ED-BEADA6F7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40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D4FC-C5ED-4644-BEF6-5F9D6360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A163A-502B-446E-B474-2E912907B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9FFD3-7C74-4CF0-BF7A-65F5F700D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7C7C5-4A6E-4E01-8189-65A6D1150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8FD94-57B2-47C7-9B88-7F8A8A57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E14D4-E06B-4053-B06C-99EFEC3E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89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3776-1756-4890-9C72-BCD475FD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4FBA7-CE17-4D2C-AE84-14215F86CF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E83C6-42AC-47A3-8695-341F9B223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3FE69-2E40-46EB-902B-9EB3E495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D8715-71A8-4B6D-AECE-253AC2B0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9BA18-DDB8-49FA-BFB2-E77B99D6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29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94EF-A0D1-474B-AFB6-775ABDC8E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8B631-586C-4DD1-9E4B-18A112495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ABD13-0F6A-446E-B4F2-92FB4CA99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613FA-B2EA-461C-866C-6FCB6B4AB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F4146-8E64-4A7D-95BB-40568C3B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62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CA49F0-2B5A-4F89-834B-28CF26574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7C075-71A5-4DF9-BE4B-F4F16C3D5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FC9BF-0686-4931-A721-1EAD750F7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47655-6079-4519-A50E-ECE5C9C4B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B3E40-C74E-4358-91EE-12F4A0CB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8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0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0" r:id="rId6"/>
    <p:sldLayoutId id="2147483796" r:id="rId7"/>
    <p:sldLayoutId id="2147483797" r:id="rId8"/>
    <p:sldLayoutId id="2147483798" r:id="rId9"/>
    <p:sldLayoutId id="2147483799" r:id="rId10"/>
    <p:sldLayoutId id="21474838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3DD04-2D24-4CBE-B6A7-5A4D0BA6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A578B-3237-440A-AE34-9C2335224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EB040-8FBD-4921-83BF-7AA78C916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149F0-EBE4-4FFE-9ABF-9D92AA82FE9D}" type="datetimeFigureOut">
              <a:rPr lang="en-US" smtClean="0"/>
              <a:pPr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C10BC-3452-42D9-A3D5-7701BCDDD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12FB5-5B74-4661-A621-D2A1F89B4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0CA07-B4DC-4463-8122-3C69D68102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7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EA3B6404-C37D-4FE3-8124-9FC5ECE56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FFD28-9735-46C1-B57A-CA888FA6C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1788" y="887094"/>
            <a:ext cx="4493885" cy="3614271"/>
          </a:xfrm>
        </p:spPr>
        <p:txBody>
          <a:bodyPr>
            <a:normAutofit/>
          </a:bodyPr>
          <a:lstStyle/>
          <a:p>
            <a:pPr algn="l"/>
            <a:r>
              <a:rPr lang="sr-Cyrl-CS" sz="4200">
                <a:latin typeface="Times New Roman" panose="02020603050405020304" pitchFamily="18" charset="0"/>
                <a:ea typeface="Calibri" panose="020F0502020204030204" pitchFamily="34" charset="0"/>
              </a:rPr>
              <a:t>Нормалност</a:t>
            </a:r>
            <a:r>
              <a:rPr lang="sr-Cyrl-CS" sz="42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ПРАВЕ И РАВНИ</a:t>
            </a:r>
            <a:br>
              <a:rPr lang="sr-Cyrl-CS" sz="42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sr-Cyrl-CS" sz="42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sr-Latn-RS" sz="42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90138-F70D-4C1A-B145-984E98E2C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620" y="4920129"/>
            <a:ext cx="4194222" cy="1937871"/>
          </a:xfrm>
        </p:spPr>
        <p:txBody>
          <a:bodyPr>
            <a:normAutofit/>
          </a:bodyPr>
          <a:lstStyle/>
          <a:p>
            <a:pPr algn="l"/>
            <a:r>
              <a:rPr lang="sr-Cyrl-CS" kern="120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ТЕОРЕМА О ТРИ НОРМАЛЕ</a:t>
            </a:r>
            <a:endParaRPr lang="sr-Latn-RS"/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B42E889C-BF1F-40B2-86C2-92153DB7E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8034" y="0"/>
            <a:ext cx="6553966" cy="354261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57940A-71CE-48E1-BD71-2BEF15613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851108" y="4783369"/>
            <a:ext cx="5340893" cy="207463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777C915-01E5-4C85-B3BF-7BF7CC3FE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021640" y="0"/>
            <a:ext cx="1268175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462185-E20F-4F5F-B9A3-95A9DC9B7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521" y="2694230"/>
            <a:ext cx="4394982" cy="247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54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2220719-09E6-4521-A4BA-23FFE0FBF347}"/>
              </a:ext>
            </a:extLst>
          </p:cNvPr>
          <p:cNvSpPr txBox="1">
            <a:spLocks/>
          </p:cNvSpPr>
          <p:nvPr/>
        </p:nvSpPr>
        <p:spPr>
          <a:xfrm>
            <a:off x="1047280" y="722709"/>
            <a:ext cx="6091312" cy="1205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cap="none" spc="0" normalizeH="0" baseline="0" noProof="0" dirty="0" err="1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Univers Condensed Light" panose="020B0306020202040204" pitchFamily="34" charset="0"/>
                <a:ea typeface="+mj-ea"/>
                <a:cs typeface="+mj-cs"/>
              </a:rPr>
              <a:t>На</a:t>
            </a:r>
            <a:r>
              <a:rPr kumimoji="0" lang="sr-Cyrl-RS" sz="3600" b="1" i="0" u="none" strike="noStrike" cap="none" spc="0" normalizeH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Univers Condensed Light" panose="020B0306020202040204" pitchFamily="34" charset="0"/>
                <a:ea typeface="+mj-ea"/>
                <a:cs typeface="+mj-cs"/>
              </a:rPr>
              <a:t> овом часу научићеш</a:t>
            </a:r>
            <a:r>
              <a:rPr kumimoji="0" lang="en-US" sz="3600" b="1" i="0" u="none" strike="noStrike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Univers Condensed Light" panose="020B0306020202040204" pitchFamily="34" charset="0"/>
                <a:ea typeface="+mj-ea"/>
                <a:cs typeface="+mj-cs"/>
              </a:rPr>
              <a:t>:</a:t>
            </a:r>
          </a:p>
        </p:txBody>
      </p:sp>
      <p:pic>
        <p:nvPicPr>
          <p:cNvPr id="8" name="Graphic 4" descr="Bullseye">
            <a:extLst>
              <a:ext uri="{FF2B5EF4-FFF2-40B4-BE49-F238E27FC236}">
                <a16:creationId xmlns:a16="http://schemas.microsoft.com/office/drawing/2014/main" id="{0280D496-D6DE-4184-A43D-ADA639461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9889" y="2543175"/>
            <a:ext cx="2706632" cy="2706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509BEF-FD85-45A3-B95C-F43D209091F0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45AA1F-A000-49F0-9A70-A39724E5E2D0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D5A40E9-F5F0-4CC0-A49B-FE3A3A65BEEE}"/>
              </a:ext>
            </a:extLst>
          </p:cNvPr>
          <p:cNvSpPr txBox="1">
            <a:spLocks/>
          </p:cNvSpPr>
          <p:nvPr/>
        </p:nvSpPr>
        <p:spPr>
          <a:xfrm>
            <a:off x="1318024" y="3403859"/>
            <a:ext cx="4998370" cy="13422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sr-Cyrl-RS" sz="3200" dirty="0">
                <a:latin typeface="Univers Condensed Light" panose="020B0306020202040204" pitchFamily="34" charset="0"/>
              </a:rPr>
              <a:t>када кажемо да је раван нормална на праву, односно права нормална на раван</a:t>
            </a:r>
            <a:endParaRPr lang="sr-Latn-RS" sz="3200" dirty="0">
              <a:latin typeface="Univers Condensed Light" panose="020B0306020202040204" pitchFamily="34" charset="0"/>
            </a:endParaRPr>
          </a:p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sr-Cyrl-RS" sz="24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75CC5EB-DC12-4D23-A48A-9F0BEFE1CC81}"/>
              </a:ext>
            </a:extLst>
          </p:cNvPr>
          <p:cNvSpPr txBox="1">
            <a:spLocks/>
          </p:cNvSpPr>
          <p:nvPr/>
        </p:nvSpPr>
        <p:spPr>
          <a:xfrm>
            <a:off x="1267504" y="4905606"/>
            <a:ext cx="4656406" cy="4823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sr-Cyrl-RS" sz="3200" dirty="0">
                <a:latin typeface="Univers Condensed Light" panose="020B0306020202040204" pitchFamily="34" charset="0"/>
                <a:cs typeface="Calibri"/>
              </a:rPr>
              <a:t>како гласи </a:t>
            </a:r>
            <a:r>
              <a:rPr lang="sr-Cyrl-RS" sz="3200" dirty="0" err="1">
                <a:latin typeface="Univers Condensed Light" panose="020B0306020202040204" pitchFamily="34" charset="0"/>
                <a:cs typeface="Calibri"/>
              </a:rPr>
              <a:t>Кошијев</a:t>
            </a:r>
            <a:r>
              <a:rPr lang="sr-Cyrl-RS" sz="3200" dirty="0">
                <a:latin typeface="Univers Condensed Light" panose="020B0306020202040204" pitchFamily="34" charset="0"/>
                <a:cs typeface="Calibri"/>
              </a:rPr>
              <a:t> став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1876139-BE78-4F28-BCA9-83DE81496040}"/>
              </a:ext>
            </a:extLst>
          </p:cNvPr>
          <p:cNvSpPr txBox="1">
            <a:spLocks/>
          </p:cNvSpPr>
          <p:nvPr/>
        </p:nvSpPr>
        <p:spPr>
          <a:xfrm>
            <a:off x="1318024" y="2638810"/>
            <a:ext cx="3917525" cy="7999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sr-Cyrl-RS" sz="3200" dirty="0">
                <a:latin typeface="Univers Condensed Light" panose="020B0306020202040204" pitchFamily="34" charset="0"/>
              </a:rPr>
              <a:t>шта је угао између праве и равни</a:t>
            </a:r>
          </a:p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endParaRPr lang="sr-Cyrl-RS" sz="2400" dirty="0">
              <a:cs typeface="Calibri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970C69-CBCF-43F1-8E65-A09D36611D12}"/>
              </a:ext>
            </a:extLst>
          </p:cNvPr>
          <p:cNvSpPr txBox="1">
            <a:spLocks/>
          </p:cNvSpPr>
          <p:nvPr/>
        </p:nvSpPr>
        <p:spPr>
          <a:xfrm>
            <a:off x="1267504" y="5367244"/>
            <a:ext cx="4303981" cy="8977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endParaRPr lang="sr-Cyrl-RS" sz="2400" dirty="0">
              <a:cs typeface="Calibri"/>
            </a:endParaRPr>
          </a:p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sr-Cyrl-RS" sz="3200" dirty="0">
                <a:latin typeface="Univers Condensed Light" panose="020B0306020202040204" pitchFamily="34" charset="0"/>
                <a:cs typeface="Calibri"/>
              </a:rPr>
              <a:t>теорему о три нормале</a:t>
            </a:r>
          </a:p>
        </p:txBody>
      </p:sp>
    </p:spTree>
    <p:extLst>
      <p:ext uri="{BB962C8B-B14F-4D97-AF65-F5344CB8AC3E}">
        <p14:creationId xmlns:p14="http://schemas.microsoft.com/office/powerpoint/2010/main" val="158811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able, snow, holding, group&#10;&#10;Description automatically generated">
            <a:extLst>
              <a:ext uri="{FF2B5EF4-FFF2-40B4-BE49-F238E27FC236}">
                <a16:creationId xmlns:a16="http://schemas.microsoft.com/office/drawing/2014/main" id="{E4D34CD2-89CC-4052-AADA-9C3D66C25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6" y="1902733"/>
            <a:ext cx="10480430" cy="38160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77FE87-E4E8-47A8-BFA0-8CDCC14BB116}"/>
              </a:ext>
            </a:extLst>
          </p:cNvPr>
          <p:cNvSpPr txBox="1"/>
          <p:nvPr/>
        </p:nvSpPr>
        <p:spPr>
          <a:xfrm>
            <a:off x="1971208" y="885990"/>
            <a:ext cx="61309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r>
              <a:rPr lang="sr-Cyrl-RS" sz="3200" dirty="0"/>
              <a:t>Шта је угао између праве и равни?</a:t>
            </a:r>
          </a:p>
        </p:txBody>
      </p:sp>
    </p:spTree>
    <p:extLst>
      <p:ext uri="{BB962C8B-B14F-4D97-AF65-F5344CB8AC3E}">
        <p14:creationId xmlns:p14="http://schemas.microsoft.com/office/powerpoint/2010/main" val="424399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77FE87-E4E8-47A8-BFA0-8CDCC14BB116}"/>
              </a:ext>
            </a:extLst>
          </p:cNvPr>
          <p:cNvSpPr txBox="1"/>
          <p:nvPr/>
        </p:nvSpPr>
        <p:spPr>
          <a:xfrm>
            <a:off x="1971208" y="885990"/>
            <a:ext cx="61309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r>
              <a:rPr lang="sr-Cyrl-RS" sz="3200" dirty="0"/>
              <a:t>Шта је угао између праве и равни?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A5D780-4F5F-4648-8A96-74D5A1DF194D}"/>
                  </a:ext>
                </a:extLst>
              </p:cNvPr>
              <p:cNvSpPr txBox="1"/>
              <p:nvPr/>
            </p:nvSpPr>
            <p:spPr>
              <a:xfrm>
                <a:off x="7966850" y="1607568"/>
                <a:ext cx="3315439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3200" dirty="0"/>
                  <a:t>Дефиниција</a:t>
                </a:r>
                <a:br>
                  <a:rPr lang="sr-Cyrl-RS" sz="3200" dirty="0"/>
                </a:br>
                <a:r>
                  <a:rPr lang="sr-Cyrl-RS" sz="3200" dirty="0"/>
                  <a:t>Оштар угао одређен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правом</a:t>
                </a:r>
                <a14:m>
                  <m:oMath xmlns:m="http://schemas.openxmlformats.org/officeDocument/2006/math">
                    <m:r>
                      <a:rPr lang="en-GB" sz="32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200" dirty="0">
                    <a:solidFill>
                      <a:srgbClr val="C00000"/>
                    </a:solidFill>
                  </a:rPr>
                  <a:t>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и њеном нормалном пројекцијом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RS" sz="32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32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r-Cyrl-RS" sz="3200" dirty="0">
                    <a:solidFill>
                      <a:srgbClr val="C00000"/>
                    </a:solidFill>
                  </a:rPr>
                  <a:t> </a:t>
                </a:r>
                <a:br>
                  <a:rPr lang="sr-Cyrl-RS" sz="3200" dirty="0">
                    <a:solidFill>
                      <a:srgbClr val="C00000"/>
                    </a:solidFill>
                  </a:rPr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на раван </a:t>
                </a:r>
                <a14:m>
                  <m:oMath xmlns:m="http://schemas.openxmlformats.org/officeDocument/2006/math">
                    <m:r>
                      <a:rPr lang="sr-Latn-RS" sz="32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sr-Cyrl-RS" sz="3200" dirty="0">
                    <a:solidFill>
                      <a:srgbClr val="C00000"/>
                    </a:solidFill>
                  </a:rPr>
                  <a:t>, називамо углом између праве</a:t>
                </a:r>
                <a14:m>
                  <m:oMath xmlns:m="http://schemas.openxmlformats.org/officeDocument/2006/math">
                    <m:r>
                      <a:rPr lang="en-GB" sz="32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200" dirty="0">
                    <a:solidFill>
                      <a:srgbClr val="C00000"/>
                    </a:solidFill>
                  </a:rPr>
                  <a:t>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и равни </a:t>
                </a:r>
                <a14:m>
                  <m:oMath xmlns:m="http://schemas.openxmlformats.org/officeDocument/2006/math">
                    <m:r>
                      <a:rPr lang="sr-Latn-RS" sz="32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sr-Cyrl-RS" sz="3200" dirty="0"/>
                  <a:t>. </a:t>
                </a:r>
                <a:br>
                  <a:rPr lang="sr-Cyrl-RS" sz="3200" dirty="0"/>
                </a:br>
                <a:endParaRPr lang="sr-Latn-R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A5D780-4F5F-4648-8A96-74D5A1DF1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850" y="1607568"/>
                <a:ext cx="3315439" cy="5016758"/>
              </a:xfrm>
              <a:prstGeom prst="rect">
                <a:avLst/>
              </a:prstGeom>
              <a:blipFill>
                <a:blip r:embed="rId2"/>
                <a:stretch>
                  <a:fillRect l="-4779" t="-1580" r="-6801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table, skiing, person, sitting&#10;&#10;Description automatically generated">
            <a:extLst>
              <a:ext uri="{FF2B5EF4-FFF2-40B4-BE49-F238E27FC236}">
                <a16:creationId xmlns:a16="http://schemas.microsoft.com/office/drawing/2014/main" id="{B4887766-B1F1-4F35-B0CF-4A745C4CC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20" y="1863566"/>
            <a:ext cx="6428571" cy="4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9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417BABA0-5A4D-40A3-811C-5E5ED104F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805" y="377564"/>
            <a:ext cx="7666610" cy="607473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A1C1D26-C70A-4686-B9A3-98D7B25B7064}"/>
              </a:ext>
            </a:extLst>
          </p:cNvPr>
          <p:cNvSpPr txBox="1">
            <a:spLocks/>
          </p:cNvSpPr>
          <p:nvPr/>
        </p:nvSpPr>
        <p:spPr>
          <a:xfrm>
            <a:off x="655933" y="2990545"/>
            <a:ext cx="6129383" cy="22145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r>
              <a:rPr lang="sr-Cyrl-RS" sz="3200" dirty="0"/>
              <a:t>Када кажемо да је </a:t>
            </a:r>
            <a:br>
              <a:rPr lang="en-GB" sz="3200" dirty="0"/>
            </a:br>
            <a:r>
              <a:rPr lang="sr-Cyrl-RS" sz="3200" dirty="0"/>
              <a:t>раван нормална на праву, </a:t>
            </a:r>
            <a:br>
              <a:rPr lang="en-GB" sz="3200" dirty="0"/>
            </a:br>
            <a:r>
              <a:rPr lang="sr-Cyrl-RS" sz="3200" dirty="0"/>
              <a:t>односно </a:t>
            </a:r>
            <a:br>
              <a:rPr lang="en-GB" sz="3200" dirty="0"/>
            </a:br>
            <a:r>
              <a:rPr lang="sr-Cyrl-RS" sz="3200" dirty="0"/>
              <a:t>права нормална на раван?</a:t>
            </a:r>
            <a:endParaRPr lang="sr-Latn-RS" sz="3200" dirty="0"/>
          </a:p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sr-Cyrl-RS" sz="3200" dirty="0"/>
          </a:p>
        </p:txBody>
      </p:sp>
    </p:spTree>
    <p:extLst>
      <p:ext uri="{BB962C8B-B14F-4D97-AF65-F5344CB8AC3E}">
        <p14:creationId xmlns:p14="http://schemas.microsoft.com/office/powerpoint/2010/main" val="2384867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itting, table, photo, computer&#10;&#10;Description automatically generated">
            <a:extLst>
              <a:ext uri="{FF2B5EF4-FFF2-40B4-BE49-F238E27FC236}">
                <a16:creationId xmlns:a16="http://schemas.microsoft.com/office/drawing/2014/main" id="{E3D9B45A-18F7-43FD-8967-4ADCD2FE0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13" y="1373351"/>
            <a:ext cx="5813775" cy="37358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95A673-8519-4456-AEC5-A4824209C5AC}"/>
                  </a:ext>
                </a:extLst>
              </p:cNvPr>
              <p:cNvSpPr txBox="1"/>
              <p:nvPr/>
            </p:nvSpPr>
            <p:spPr>
              <a:xfrm>
                <a:off x="6754406" y="1130618"/>
                <a:ext cx="4370353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RS" sz="3200" dirty="0"/>
                  <a:t>Дефиниција </a:t>
                </a:r>
                <a:br>
                  <a:rPr lang="sr-Cyrl-RS" sz="3200" dirty="0"/>
                </a:br>
                <a:r>
                  <a:rPr lang="sr-Cyrl-RS" sz="3200" dirty="0"/>
                  <a:t>Ако права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sr-Cyrl-RS" sz="3200" dirty="0"/>
                  <a:t> и раван </a:t>
                </a:r>
                <a14:m>
                  <m:oMath xmlns:m="http://schemas.openxmlformats.org/officeDocument/2006/math">
                    <m:r>
                      <a:rPr lang="sr-Latn-R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3200" dirty="0"/>
                  <a:t> </a:t>
                </a:r>
                <a:r>
                  <a:rPr lang="sr-Cyrl-RS" sz="3200" dirty="0"/>
                  <a:t>имају заједничку тачку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3200" dirty="0"/>
                  <a:t>, </a:t>
                </a:r>
                <a:br>
                  <a:rPr lang="sr-Cyrl-RS" sz="3200" dirty="0"/>
                </a:br>
                <a:r>
                  <a:rPr lang="sr-Cyrl-RS" sz="3200" dirty="0"/>
                  <a:t>и при том је права</a:t>
                </a:r>
                <a:r>
                  <a:rPr lang="el-GR" sz="320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sr-Cyrl-RS" sz="3200" dirty="0"/>
                  <a:t> нормална на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свим</a:t>
                </a:r>
                <a:r>
                  <a:rPr lang="sr-Cyrl-RS" sz="3200" dirty="0"/>
                  <a:t> правим линијама које припадају равни </a:t>
                </a:r>
                <a14:m>
                  <m:oMath xmlns:m="http://schemas.openxmlformats.org/officeDocument/2006/math">
                    <m:r>
                      <a:rPr lang="sr-Latn-R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sr-Cyrl-RS" sz="3200" dirty="0"/>
                  <a:t> и садрже тачку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sr-Cyrl-RS" sz="3200" dirty="0"/>
                  <a:t>, тада кажемо да је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права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sr-Cyrl-RS" sz="3200" dirty="0">
                    <a:solidFill>
                      <a:srgbClr val="C00000"/>
                    </a:solidFill>
                  </a:rPr>
                  <a:t> нормална на равни </a:t>
                </a:r>
                <a14:m>
                  <m:oMath xmlns:m="http://schemas.openxmlformats.org/officeDocument/2006/math">
                    <m:r>
                      <a:rPr lang="sr-Latn-RS" sz="32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sr-Cyrl-RS" sz="3200" dirty="0">
                    <a:solidFill>
                      <a:srgbClr val="C00000"/>
                    </a:solidFill>
                  </a:rPr>
                  <a:t>.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95A673-8519-4456-AEC5-A4824209C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406" y="1130618"/>
                <a:ext cx="4370353" cy="4524315"/>
              </a:xfrm>
              <a:prstGeom prst="rect">
                <a:avLst/>
              </a:prstGeom>
              <a:blipFill>
                <a:blip r:embed="rId3"/>
                <a:stretch>
                  <a:fillRect l="-3487" t="-1750" r="-3905" b="-3365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FD5EB5-2F65-4493-92BF-6372C5FB8F0E}"/>
                  </a:ext>
                </a:extLst>
              </p:cNvPr>
              <p:cNvSpPr txBox="1"/>
              <p:nvPr/>
            </p:nvSpPr>
            <p:spPr>
              <a:xfrm>
                <a:off x="3285741" y="4275097"/>
                <a:ext cx="7798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sr-Latn-R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FD5EB5-2F65-4493-92BF-6372C5FB8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741" y="4275097"/>
                <a:ext cx="77983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2CB583-8B47-4C83-ABDE-D48167CC68C3}"/>
                  </a:ext>
                </a:extLst>
              </p:cNvPr>
              <p:cNvSpPr txBox="1"/>
              <p:nvPr/>
            </p:nvSpPr>
            <p:spPr>
              <a:xfrm>
                <a:off x="890395" y="4736762"/>
                <a:ext cx="13231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sr-Latn-R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2CB583-8B47-4C83-ABDE-D48167CC6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95" y="4736762"/>
                <a:ext cx="132318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08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A1C1D26-C70A-4686-B9A3-98D7B25B7064}"/>
              </a:ext>
            </a:extLst>
          </p:cNvPr>
          <p:cNvSpPr txBox="1">
            <a:spLocks/>
          </p:cNvSpPr>
          <p:nvPr/>
        </p:nvSpPr>
        <p:spPr>
          <a:xfrm>
            <a:off x="6405489" y="2946366"/>
            <a:ext cx="4102915" cy="1892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r>
              <a:rPr lang="sr-Cyrl-RS" sz="3200" dirty="0"/>
              <a:t>Потребне и довољне услове за нормалност праве и равни даје </a:t>
            </a:r>
            <a:r>
              <a:rPr lang="sr-Cyrl-RS" sz="3200" dirty="0" err="1"/>
              <a:t>Кошијев</a:t>
            </a:r>
            <a:r>
              <a:rPr lang="sr-Cyrl-RS" sz="3200" dirty="0"/>
              <a:t> став.</a:t>
            </a:r>
            <a:endParaRPr lang="sr-Latn-RS" sz="3200" dirty="0"/>
          </a:p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sr-Cyrl-RS" sz="2400" dirty="0"/>
          </a:p>
        </p:txBody>
      </p:sp>
      <p:pic>
        <p:nvPicPr>
          <p:cNvPr id="8" name="Picture 7" descr="A close up of a clock&#10;&#10;Description automatically generated">
            <a:extLst>
              <a:ext uri="{FF2B5EF4-FFF2-40B4-BE49-F238E27FC236}">
                <a16:creationId xmlns:a16="http://schemas.microsoft.com/office/drawing/2014/main" id="{931F09AA-73D5-4739-81CD-2A3AF8821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375" y="2140131"/>
            <a:ext cx="4949923" cy="41756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9F374A-8ED8-46C9-ABFB-1A5958B1220D}"/>
              </a:ext>
            </a:extLst>
          </p:cNvPr>
          <p:cNvSpPr txBox="1"/>
          <p:nvPr/>
        </p:nvSpPr>
        <p:spPr>
          <a:xfrm>
            <a:off x="1641393" y="729592"/>
            <a:ext cx="38028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3200" dirty="0"/>
              <a:t>Ако је права нормална на раван, угао између праве и равни је прав.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8128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F43921B-91EC-42BB-B04C-C90119393668}"/>
              </a:ext>
            </a:extLst>
          </p:cNvPr>
          <p:cNvSpPr txBox="1">
            <a:spLocks/>
          </p:cNvSpPr>
          <p:nvPr/>
        </p:nvSpPr>
        <p:spPr>
          <a:xfrm>
            <a:off x="1470006" y="1122147"/>
            <a:ext cx="4920738" cy="1311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690245" indent="-4572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sr-Cyrl-RS" sz="3200" dirty="0">
                <a:cs typeface="Calibri"/>
              </a:rPr>
              <a:t>Како гласи </a:t>
            </a:r>
            <a:r>
              <a:rPr lang="sr-Cyrl-RS" sz="3200" dirty="0" err="1">
                <a:cs typeface="Calibri"/>
              </a:rPr>
              <a:t>Кошијев</a:t>
            </a:r>
            <a:r>
              <a:rPr lang="sr-Cyrl-RS" sz="3200" dirty="0">
                <a:cs typeface="Calibri"/>
              </a:rPr>
              <a:t> став?</a:t>
            </a:r>
          </a:p>
        </p:txBody>
      </p:sp>
      <p:pic>
        <p:nvPicPr>
          <p:cNvPr id="6" name="Picture 5" descr="A picture containing sitting, photo, old, holding&#10;&#10;Description automatically generated">
            <a:extLst>
              <a:ext uri="{FF2B5EF4-FFF2-40B4-BE49-F238E27FC236}">
                <a16:creationId xmlns:a16="http://schemas.microsoft.com/office/drawing/2014/main" id="{F2D2053B-E7B4-4903-9D94-62C93BE51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34" y="1899139"/>
            <a:ext cx="4920738" cy="51329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5E776C-4CB3-4D72-9EAA-ECF6E6AD0B60}"/>
                  </a:ext>
                </a:extLst>
              </p:cNvPr>
              <p:cNvSpPr txBox="1"/>
              <p:nvPr/>
            </p:nvSpPr>
            <p:spPr>
              <a:xfrm>
                <a:off x="6538116" y="1899139"/>
                <a:ext cx="4009239" cy="403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Ако су</a:t>
                </a:r>
                <a:r>
                  <a:rPr lang="en-GB" sz="3200" dirty="0"/>
                  <a:t>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3200" dirty="0"/>
                  <a:t> </a:t>
                </a:r>
                <a:r>
                  <a:rPr lang="sr-Cyrl-RS" sz="3200" dirty="0"/>
                  <a:t>три </a:t>
                </a:r>
                <a:br>
                  <a:rPr lang="en-GB" sz="3200" dirty="0"/>
                </a:br>
                <a:r>
                  <a:rPr lang="sr-Cyrl-RS" sz="3200" dirty="0"/>
                  <a:t>различите праве са </a:t>
                </a:r>
                <a:br>
                  <a:rPr lang="sr-Cyrl-RS" sz="3200" dirty="0"/>
                </a:br>
                <a:r>
                  <a:rPr lang="sr-Cyrl-RS" sz="3200" dirty="0"/>
                  <a:t>заједничком тачком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3200" dirty="0"/>
                  <a:t> </a:t>
                </a:r>
                <a:br>
                  <a:rPr lang="en-GB" sz="3200" dirty="0"/>
                </a:br>
                <a:r>
                  <a:rPr lang="sr-Cyrl-RS" sz="3200" dirty="0"/>
                  <a:t>и ако је</a:t>
                </a:r>
                <a:r>
                  <a:rPr lang="en-GB" sz="3200" dirty="0"/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3200" dirty="0"/>
                  <a:t> </a:t>
                </a:r>
                <a:r>
                  <a:rPr lang="sr-Cyrl-RS" sz="3200" dirty="0"/>
                  <a:t>нормална </a:t>
                </a:r>
                <a:br>
                  <a:rPr lang="sr-Cyrl-RS" sz="3200" dirty="0"/>
                </a:br>
                <a:r>
                  <a:rPr lang="sr-Cyrl-RS" sz="3200" dirty="0"/>
                  <a:t>на правим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r-Cyrl-RS" sz="3200" dirty="0"/>
                  <a:t>и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sr-Cyrl-RS" sz="3200" dirty="0"/>
                  <a:t> </a:t>
                </a:r>
                <a:br>
                  <a:rPr lang="en-GB" sz="3200" dirty="0"/>
                </a:br>
                <a:r>
                  <a:rPr lang="sr-Cyrl-RS" sz="3200" dirty="0"/>
                  <a:t>тада је права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GB" sz="3200" dirty="0"/>
                </a:br>
                <a:r>
                  <a:rPr lang="sr-Cyrl-RS" sz="3200" dirty="0"/>
                  <a:t>нормална на равни </a:t>
                </a:r>
                <a:br>
                  <a:rPr lang="en-GB" sz="3200" dirty="0"/>
                </a:br>
                <a:r>
                  <a:rPr lang="sr-Cyrl-RS" sz="3200" dirty="0"/>
                  <a:t>одређеној правим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r-Cyrl-RS" sz="3200" dirty="0"/>
                  <a:t>и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sr-Cyrl-RS" sz="3200" dirty="0"/>
                  <a:t>.</a:t>
                </a:r>
                <a:endParaRPr lang="sr-Latn-R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5E776C-4CB3-4D72-9EAA-ECF6E6AD0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116" y="1899139"/>
                <a:ext cx="4009239" cy="4031873"/>
              </a:xfrm>
              <a:prstGeom prst="rect">
                <a:avLst/>
              </a:prstGeom>
              <a:blipFill>
                <a:blip r:embed="rId3"/>
                <a:stretch>
                  <a:fillRect l="-3957" t="-1967" r="-2892" b="-4085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3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bject, sitting, photo, plane&#10;&#10;Description automatically generated">
            <a:extLst>
              <a:ext uri="{FF2B5EF4-FFF2-40B4-BE49-F238E27FC236}">
                <a16:creationId xmlns:a16="http://schemas.microsoft.com/office/drawing/2014/main" id="{E15A8F5A-55B7-4D81-A082-4E19F4C0D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8" y="1610752"/>
            <a:ext cx="6542529" cy="52753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078275-2390-4DD1-947D-67A68C42C908}"/>
              </a:ext>
            </a:extLst>
          </p:cNvPr>
          <p:cNvSpPr txBox="1"/>
          <p:nvPr/>
        </p:nvSpPr>
        <p:spPr>
          <a:xfrm>
            <a:off x="934811" y="785545"/>
            <a:ext cx="61309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r>
              <a:rPr lang="sr-Cyrl-RS" sz="3200" dirty="0">
                <a:cs typeface="Calibri"/>
              </a:rPr>
              <a:t>Теорема о три нормале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0A6353-3E48-49D5-B7CB-4D96BC7573FD}"/>
                  </a:ext>
                </a:extLst>
              </p:cNvPr>
              <p:cNvSpPr txBox="1"/>
              <p:nvPr/>
            </p:nvSpPr>
            <p:spPr>
              <a:xfrm>
                <a:off x="6527409" y="677236"/>
                <a:ext cx="4158703" cy="6001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Нека је дата раван </a:t>
                </a:r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sr-Cyrl-R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sr-Cyrl-RS" sz="3200" dirty="0"/>
                </a:br>
                <a:r>
                  <a:rPr lang="sr-Cyrl-RS" sz="3200" dirty="0"/>
                  <a:t>и права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sr-Cyrl-RS" sz="3200" dirty="0"/>
                  <a:t> у тој равни. </a:t>
                </a:r>
                <a:br>
                  <a:rPr lang="sr-Cyrl-RS" sz="3200" dirty="0"/>
                </a:br>
                <a:r>
                  <a:rPr lang="sr-Cyrl-RS" sz="3200" dirty="0"/>
                  <a:t>Ако је права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sr-Latn-RS" sz="3200" dirty="0"/>
                  <a:t> </a:t>
                </a:r>
                <a:r>
                  <a:rPr lang="sr-Cyrl-RS" sz="3200" dirty="0"/>
                  <a:t>нормална </a:t>
                </a:r>
                <a:br>
                  <a:rPr lang="sr-Cyrl-RS" sz="3200" dirty="0"/>
                </a:br>
                <a:r>
                  <a:rPr lang="sr-Cyrl-RS" sz="3200" dirty="0"/>
                  <a:t>на раван </a:t>
                </a:r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sr-Cyrl-RS" sz="3200" dirty="0"/>
                  <a:t> у тачки</a:t>
                </a:r>
                <a:r>
                  <a:rPr lang="en-GB" sz="3200" dirty="0"/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3200" dirty="0"/>
                  <a:t>, </a:t>
                </a:r>
                <a:br>
                  <a:rPr lang="sr-Cyrl-RS" sz="3200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200" dirty="0"/>
                  <a:t>, </a:t>
                </a:r>
                <a:r>
                  <a:rPr lang="sr-Cyrl-RS" sz="3200" dirty="0"/>
                  <a:t>и ако је тачка </a:t>
                </a:r>
                <a:br>
                  <a:rPr lang="sr-Cyrl-RS" sz="3200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sr-Cyrl-RS" sz="3200" b="0" i="1" smtClean="0"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r>
                  <a:rPr lang="sr-Cyrl-RS" sz="3200" i="1" dirty="0"/>
                  <a:t> </a:t>
                </a:r>
                <a:r>
                  <a:rPr lang="sr-Cyrl-RS" sz="3200" dirty="0"/>
                  <a:t>подножје нормале</a:t>
                </a:r>
                <a:br>
                  <a:rPr lang="sr-Cyrl-RS" sz="3200" dirty="0"/>
                </a:br>
                <a:r>
                  <a:rPr lang="sr-Cyrl-RS" sz="3200" dirty="0"/>
                  <a:t>из тачке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sr-Cyrl-RS" sz="3200" i="1" dirty="0"/>
                  <a:t> </a:t>
                </a:r>
                <a:r>
                  <a:rPr lang="sr-Cyrl-RS" sz="3200" dirty="0"/>
                  <a:t>на праву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sr-Cyrl-RS" sz="3200" i="1" dirty="0"/>
                  <a:t>, </a:t>
                </a:r>
                <a:br>
                  <a:rPr lang="sr-Cyrl-RS" sz="3200" i="1" dirty="0"/>
                </a:br>
                <a:r>
                  <a:rPr lang="sr-Cyrl-RS" sz="3200" dirty="0"/>
                  <a:t>тада је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свака права, </a:t>
                </a:r>
                <a:br>
                  <a:rPr lang="sr-Cyrl-RS" sz="3200" dirty="0">
                    <a:solidFill>
                      <a:srgbClr val="C00000"/>
                    </a:solidFill>
                  </a:rPr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која садржи тачку </a:t>
                </a:r>
                <a14:m>
                  <m:oMath xmlns:m="http://schemas.openxmlformats.org/officeDocument/2006/math">
                    <m:r>
                      <a:rPr lang="sr-Cyrl-RS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А</m:t>
                    </m:r>
                  </m:oMath>
                </a14:m>
                <a:br>
                  <a:rPr lang="sr-Cyrl-RS" sz="3200" i="1" dirty="0">
                    <a:solidFill>
                      <a:srgbClr val="C00000"/>
                    </a:solidFill>
                  </a:rPr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и сече праву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3200" i="1" dirty="0">
                    <a:solidFill>
                      <a:srgbClr val="C00000"/>
                    </a:solidFill>
                  </a:rPr>
                  <a:t>, </a:t>
                </a:r>
                <a:br>
                  <a:rPr lang="sr-Cyrl-RS" sz="3200" i="1" dirty="0">
                    <a:solidFill>
                      <a:srgbClr val="C00000"/>
                    </a:solidFill>
                  </a:rPr>
                </a:br>
                <a:r>
                  <a:rPr lang="sr-Cyrl-RS" sz="3200" dirty="0">
                    <a:solidFill>
                      <a:srgbClr val="C00000"/>
                    </a:solidFill>
                  </a:rPr>
                  <a:t>нормална</a:t>
                </a:r>
                <a:r>
                  <a:rPr lang="en-GB" sz="3200" dirty="0">
                    <a:solidFill>
                      <a:srgbClr val="C00000"/>
                    </a:solidFill>
                  </a:rPr>
                  <a:t> </a:t>
                </a:r>
                <a:r>
                  <a:rPr lang="sr-Cyrl-RS" sz="3200" dirty="0">
                    <a:solidFill>
                      <a:srgbClr val="C00000"/>
                    </a:solidFill>
                  </a:rPr>
                  <a:t>на правој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sr-Cyrl-RS" sz="3200" i="1" dirty="0"/>
                  <a:t>.</a:t>
                </a:r>
                <a:br>
                  <a:rPr lang="sr-Cyrl-RS" sz="3200" i="1" dirty="0"/>
                </a:br>
                <a:endParaRPr lang="sr-Latn-RS" sz="3200" i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0A6353-3E48-49D5-B7CB-4D96BC757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409" y="677236"/>
                <a:ext cx="4158703" cy="6001643"/>
              </a:xfrm>
              <a:prstGeom prst="rect">
                <a:avLst/>
              </a:prstGeom>
              <a:blipFill>
                <a:blip r:embed="rId3"/>
                <a:stretch>
                  <a:fillRect l="-3812" t="-1320" r="-2786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67F7BB2-E09F-4F4F-8F6C-7A779FD3F1A4}"/>
              </a:ext>
            </a:extLst>
          </p:cNvPr>
          <p:cNvSpPr txBox="1"/>
          <p:nvPr/>
        </p:nvSpPr>
        <p:spPr>
          <a:xfrm>
            <a:off x="2250830" y="4107766"/>
            <a:ext cx="30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P</a:t>
            </a:r>
            <a:endParaRPr lang="sr-Latn-RS" sz="3200" i="1" dirty="0"/>
          </a:p>
        </p:txBody>
      </p:sp>
    </p:spTree>
    <p:extLst>
      <p:ext uri="{BB962C8B-B14F-4D97-AF65-F5344CB8AC3E}">
        <p14:creationId xmlns:p14="http://schemas.microsoft.com/office/powerpoint/2010/main" val="204455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bject, sitting, photo, plane&#10;&#10;Description automatically generated">
            <a:extLst>
              <a:ext uri="{FF2B5EF4-FFF2-40B4-BE49-F238E27FC236}">
                <a16:creationId xmlns:a16="http://schemas.microsoft.com/office/drawing/2014/main" id="{E15A8F5A-55B7-4D81-A082-4E19F4C0D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8" y="1610752"/>
            <a:ext cx="6542529" cy="52753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078275-2390-4DD1-947D-67A68C42C908}"/>
              </a:ext>
            </a:extLst>
          </p:cNvPr>
          <p:cNvSpPr txBox="1"/>
          <p:nvPr/>
        </p:nvSpPr>
        <p:spPr>
          <a:xfrm>
            <a:off x="934811" y="785545"/>
            <a:ext cx="61309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045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50000"/>
              <a:defRPr/>
            </a:pPr>
            <a:r>
              <a:rPr lang="sr-Cyrl-RS" sz="3200" dirty="0">
                <a:cs typeface="Calibri"/>
              </a:rPr>
              <a:t>Теорема о три нормале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0A6353-3E48-49D5-B7CB-4D96BC7573FD}"/>
                  </a:ext>
                </a:extLst>
              </p:cNvPr>
              <p:cNvSpPr txBox="1"/>
              <p:nvPr/>
            </p:nvSpPr>
            <p:spPr>
              <a:xfrm>
                <a:off x="6527409" y="1366897"/>
                <a:ext cx="4617161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RS" sz="3200" dirty="0"/>
                  <a:t>Уочимо на правој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sr-Latn-RS" sz="3200" dirty="0"/>
                  <a:t> </a:t>
                </a:r>
                <a:r>
                  <a:rPr lang="sr-Cyrl-RS" sz="3200" dirty="0"/>
                  <a:t>тачку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sr-Cyrl-RS" sz="3200" dirty="0"/>
                  <a:t> </a:t>
                </a:r>
                <a:br>
                  <a:rPr lang="sr-Cyrl-RS" sz="3200" dirty="0"/>
                </a:br>
                <a:r>
                  <a:rPr lang="sr-Cyrl-RS" sz="3200" dirty="0"/>
                  <a:t>тако да је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𝑀𝑃</m:t>
                    </m:r>
                  </m:oMath>
                </a14:m>
                <a:r>
                  <a:rPr lang="en-US" sz="3200" b="0" i="1" dirty="0">
                    <a:latin typeface="Cambria Math" panose="02040503050406030204" pitchFamily="18" charset="0"/>
                  </a:rPr>
                  <a:t>.</a:t>
                </a:r>
                <a:endParaRPr lang="sr-Latn-RS" sz="3200" i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0A6353-3E48-49D5-B7CB-4D96BC757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409" y="1366897"/>
                <a:ext cx="4617161" cy="1077218"/>
              </a:xfrm>
              <a:prstGeom prst="rect">
                <a:avLst/>
              </a:prstGeom>
              <a:blipFill>
                <a:blip r:embed="rId3"/>
                <a:stretch>
                  <a:fillRect l="-3435" t="-7345" b="-17514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67F7BB2-E09F-4F4F-8F6C-7A779FD3F1A4}"/>
              </a:ext>
            </a:extLst>
          </p:cNvPr>
          <p:cNvSpPr txBox="1"/>
          <p:nvPr/>
        </p:nvSpPr>
        <p:spPr>
          <a:xfrm>
            <a:off x="2264898" y="4149969"/>
            <a:ext cx="30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P</a:t>
            </a:r>
            <a:endParaRPr lang="sr-Latn-RS" sz="3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BF2294-A638-4997-ACC1-9D0CE149FEB1}"/>
                  </a:ext>
                </a:extLst>
              </p:cNvPr>
              <p:cNvSpPr txBox="1"/>
              <p:nvPr/>
            </p:nvSpPr>
            <p:spPr>
              <a:xfrm>
                <a:off x="6527409" y="3143330"/>
                <a:ext cx="44582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𝐴𝑃𝑀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≅△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𝑃𝐴𝐵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200" dirty="0"/>
                  <a:t> </a:t>
                </a:r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Cyrl-RS" sz="3200" b="0" i="1" smtClean="0">
                        <a:latin typeface="Cambria Math" panose="02040503050406030204" pitchFamily="18" charset="0"/>
                      </a:rPr>
                      <m:t>(СУС)</m:t>
                    </m:r>
                  </m:oMath>
                </a14:m>
                <a:endParaRPr lang="sr-Latn-R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BF2294-A638-4997-ACC1-9D0CE149F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409" y="3143330"/>
                <a:ext cx="445827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EC3622-BAC8-4464-8E88-D64904FB5B67}"/>
                  </a:ext>
                </a:extLst>
              </p:cNvPr>
              <p:cNvSpPr txBox="1"/>
              <p:nvPr/>
            </p:nvSpPr>
            <p:spPr>
              <a:xfrm>
                <a:off x="6527409" y="4526933"/>
                <a:ext cx="44448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R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≅△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𝑃𝐵𝐴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200" dirty="0"/>
                  <a:t> </a:t>
                </a:r>
                <a:r>
                  <a:rPr lang="sr-Cyrl-RS" sz="3200" dirty="0"/>
                  <a:t> </a:t>
                </a:r>
                <a14:m>
                  <m:oMath xmlns:m="http://schemas.openxmlformats.org/officeDocument/2006/math">
                    <m:r>
                      <a:rPr lang="sr-Cyrl-RS" sz="3200" b="0" i="1" smtClean="0">
                        <a:latin typeface="Cambria Math" panose="02040503050406030204" pitchFamily="18" charset="0"/>
                      </a:rPr>
                      <m:t>(ССС)</m:t>
                    </m:r>
                  </m:oMath>
                </a14:m>
                <a:endParaRPr lang="sr-Latn-R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EC3622-BAC8-4464-8E88-D64904FB5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409" y="4526933"/>
                <a:ext cx="444487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A032CB-DD40-44D8-8177-FF29FD28A851}"/>
                  </a:ext>
                </a:extLst>
              </p:cNvPr>
              <p:cNvSpPr txBox="1"/>
              <p:nvPr/>
            </p:nvSpPr>
            <p:spPr>
              <a:xfrm>
                <a:off x="5062024" y="5810923"/>
                <a:ext cx="437106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∢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𝐵𝑃𝑀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=∢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𝑀𝐴𝐵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Cyrl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90°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A032CB-DD40-44D8-8177-FF29FD28A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024" y="5810923"/>
                <a:ext cx="4371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8321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FFD28-9735-46C1-B57A-CA888FA6C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0201" y="4074762"/>
            <a:ext cx="2271578" cy="2178327"/>
          </a:xfrm>
        </p:spPr>
        <p:txBody>
          <a:bodyPr>
            <a:normAutofit/>
          </a:bodyPr>
          <a:lstStyle/>
          <a:p>
            <a:pPr algn="l"/>
            <a:r>
              <a:rPr lang="sr-Cyrl-R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Хвала!</a:t>
            </a:r>
            <a:br>
              <a:rPr lang="sr-Cyrl-CS" sz="42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sr-Cyrl-CS" sz="42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sr-Latn-RS" sz="4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462185-E20F-4F5F-B9A3-95A9DC9B7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509" y="1751695"/>
            <a:ext cx="4394982" cy="247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9898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359</Words>
  <Application>Microsoft Office PowerPoint</Application>
  <PresentationFormat>Widescreen</PresentationFormat>
  <Paragraphs>32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Univers Condensed Light</vt:lpstr>
      <vt:lpstr>Walbaum Display Light</vt:lpstr>
      <vt:lpstr>AngleLinesVTI</vt:lpstr>
      <vt:lpstr>Office Theme</vt:lpstr>
      <vt:lpstr>Нормалност ПРАВЕ И РАВНИ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Хвала!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УГАО ИЗМЕЂУ ПРАВЕ И РАВНИ   НОРМАЛНОСТ ПРАВИХ И РАВНИ</dc:title>
  <dc:creator>Jasmina Micic</dc:creator>
  <cp:lastModifiedBy>Jasmina Micic</cp:lastModifiedBy>
  <cp:revision>9</cp:revision>
  <dcterms:created xsi:type="dcterms:W3CDTF">2020-09-07T11:52:46Z</dcterms:created>
  <dcterms:modified xsi:type="dcterms:W3CDTF">2023-08-12T17:39:41Z</dcterms:modified>
</cp:coreProperties>
</file>