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  <p:sldMasterId id="2147483684" r:id="rId2"/>
  </p:sldMasterIdLst>
  <p:notesMasterIdLst>
    <p:notesMasterId r:id="rId30"/>
  </p:notesMasterIdLst>
  <p:sldIdLst>
    <p:sldId id="256" r:id="rId3"/>
    <p:sldId id="261" r:id="rId4"/>
    <p:sldId id="257" r:id="rId5"/>
    <p:sldId id="265" r:id="rId6"/>
    <p:sldId id="268" r:id="rId7"/>
    <p:sldId id="278" r:id="rId8"/>
    <p:sldId id="279" r:id="rId9"/>
    <p:sldId id="280" r:id="rId10"/>
    <p:sldId id="270" r:id="rId11"/>
    <p:sldId id="275" r:id="rId12"/>
    <p:sldId id="281" r:id="rId13"/>
    <p:sldId id="282" r:id="rId14"/>
    <p:sldId id="291" r:id="rId15"/>
    <p:sldId id="292" r:id="rId16"/>
    <p:sldId id="284" r:id="rId17"/>
    <p:sldId id="285" r:id="rId18"/>
    <p:sldId id="286" r:id="rId19"/>
    <p:sldId id="288" r:id="rId20"/>
    <p:sldId id="293" r:id="rId21"/>
    <p:sldId id="289" r:id="rId22"/>
    <p:sldId id="294" r:id="rId23"/>
    <p:sldId id="290" r:id="rId24"/>
    <p:sldId id="297" r:id="rId25"/>
    <p:sldId id="295" r:id="rId26"/>
    <p:sldId id="298" r:id="rId27"/>
    <p:sldId id="264" r:id="rId28"/>
    <p:sldId id="277" r:id="rId2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B3EB2-CAA2-4A3A-A505-F0AC4ED37080}" v="7" dt="2023-08-12T16:25:01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ina Micic" userId="bb0727acc6ac31b5" providerId="Windows Live" clId="Web-{1A5B3EB2-CAA2-4A3A-A505-F0AC4ED37080}"/>
    <pc:docChg chg="delSld modSld">
      <pc:chgData name="Jasmina Micic" userId="bb0727acc6ac31b5" providerId="Windows Live" clId="Web-{1A5B3EB2-CAA2-4A3A-A505-F0AC4ED37080}" dt="2023-08-12T16:25:01.826" v="6"/>
      <pc:docMkLst>
        <pc:docMk/>
      </pc:docMkLst>
      <pc:sldChg chg="modSp">
        <pc:chgData name="Jasmina Micic" userId="bb0727acc6ac31b5" providerId="Windows Live" clId="Web-{1A5B3EB2-CAA2-4A3A-A505-F0AC4ED37080}" dt="2023-08-12T16:22:56.759" v="4" actId="1076"/>
        <pc:sldMkLst>
          <pc:docMk/>
          <pc:sldMk cId="3660282617" sldId="270"/>
        </pc:sldMkLst>
        <pc:picChg chg="mod">
          <ac:chgData name="Jasmina Micic" userId="bb0727acc6ac31b5" providerId="Windows Live" clId="Web-{1A5B3EB2-CAA2-4A3A-A505-F0AC4ED37080}" dt="2023-08-12T16:22:56.759" v="4" actId="1076"/>
          <ac:picMkLst>
            <pc:docMk/>
            <pc:sldMk cId="3660282617" sldId="270"/>
            <ac:picMk id="3" creationId="{0BA912E5-92F5-4BCE-B521-63896616C982}"/>
          </ac:picMkLst>
        </pc:picChg>
        <pc:picChg chg="mod">
          <ac:chgData name="Jasmina Micic" userId="bb0727acc6ac31b5" providerId="Windows Live" clId="Web-{1A5B3EB2-CAA2-4A3A-A505-F0AC4ED37080}" dt="2023-08-12T16:22:49.431" v="2" actId="1076"/>
          <ac:picMkLst>
            <pc:docMk/>
            <pc:sldMk cId="3660282617" sldId="270"/>
            <ac:picMk id="5" creationId="{C4CA61F6-6D1E-463E-8A57-530008775FDB}"/>
          </ac:picMkLst>
        </pc:picChg>
      </pc:sldChg>
      <pc:sldChg chg="modSp">
        <pc:chgData name="Jasmina Micic" userId="bb0727acc6ac31b5" providerId="Windows Live" clId="Web-{1A5B3EB2-CAA2-4A3A-A505-F0AC4ED37080}" dt="2023-08-12T16:23:33.760" v="5" actId="14100"/>
        <pc:sldMkLst>
          <pc:docMk/>
          <pc:sldMk cId="239018231" sldId="275"/>
        </pc:sldMkLst>
        <pc:picChg chg="mod">
          <ac:chgData name="Jasmina Micic" userId="bb0727acc6ac31b5" providerId="Windows Live" clId="Web-{1A5B3EB2-CAA2-4A3A-A505-F0AC4ED37080}" dt="2023-08-12T16:23:33.760" v="5" actId="14100"/>
          <ac:picMkLst>
            <pc:docMk/>
            <pc:sldMk cId="239018231" sldId="275"/>
            <ac:picMk id="5" creationId="{11F4910A-8980-4AC2-B7B0-5A8957FA6263}"/>
          </ac:picMkLst>
        </pc:picChg>
      </pc:sldChg>
      <pc:sldChg chg="del">
        <pc:chgData name="Jasmina Micic" userId="bb0727acc6ac31b5" providerId="Windows Live" clId="Web-{1A5B3EB2-CAA2-4A3A-A505-F0AC4ED37080}" dt="2023-08-12T16:25:01.826" v="6"/>
        <pc:sldMkLst>
          <pc:docMk/>
          <pc:sldMk cId="2860536515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BC5F0-A1C6-4AF8-AC5C-09B5BBD7ACF1}" type="datetimeFigureOut">
              <a:rPr lang="sr-Latn-RS"/>
              <a:t>12.8.2023.</a:t>
            </a:fld>
            <a:endParaRPr lang="sr-Latn-RS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F051C-E6F6-46DE-A423-81ECBC2E4B0F}" type="slidenum">
              <a:rPr lang="sr-Latn-RS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648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3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4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6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6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65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7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5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2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30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5A05-288E-4D85-9860-2D2F7C0C7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12CA9-843E-4B0E-9F0A-1303C7D51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2CC49-5819-45A8-BF36-E0BA82F0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A81B0-EAF7-4E33-B6F7-F6127F96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3D697-D957-4008-8419-D963E80E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90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98EF2-6B08-4C3A-A83E-9D6E0FAC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582F0-276F-42FC-87CF-4F2D9CEA8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C66AD-D850-4DEB-9A76-463B04AA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D76C-D880-492F-A768-0E3C74BC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C1A47-C8F8-488D-A1B0-DD6B34A4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9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E830-CCB7-41D3-876F-C96F94B4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C3D94-477A-4977-B600-37D95F4FA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5C02C-066F-46AF-832C-1360EA4E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37238-8FEE-455B-BD27-11C3F7E8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5DA3-EE7C-4483-AE41-ACBE54EB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97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9F850-2474-4BCB-8237-9E0D1AC7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C5B24-D95F-4938-A4BA-03DE02EE8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2D251-A46B-40C6-B406-31318F4B1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74CF5-BFFE-4949-B9A0-8B1E0F2F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A9E76-31CD-432D-96CF-324726F29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3404D-2BBE-43DC-ACB6-CAA205EF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98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9FC0-73C8-4622-AFE8-10FEB3C04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9330F-225C-47A1-932A-9D9B0390A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87F63-0501-4514-B89F-60490AF0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0C30B-6085-4C5C-A2DA-2CD8A4B63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20108-A280-4CC1-8A5B-81D950189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118A79-8AD6-416E-AC2E-0C7E9928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59FB36-7933-40A0-B376-B129B9D3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D7D12-CD85-4985-B668-87ACDCEF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38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C5E7-110F-41E7-8217-B93C5330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575F6D-3070-4F01-B3C7-650A0B37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A4DFB-32BD-4090-BC65-94E35C36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CCCB1-8F10-4D64-BA71-EF705BC9A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9F0666A-7EC1-446E-AD93-D745A4139B0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0363200" y="4724400"/>
            <a:ext cx="1828800" cy="2133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80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FF6E9-A35A-4822-A218-A93D7E49D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B6F5F4-BA3B-4346-A0B7-28945DEC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D532A-D259-4968-A9ED-BEADA6F7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40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D4FC-C5ED-4644-BEF6-5F9D6360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163A-502B-446E-B474-2E912907B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9FFD3-7C74-4CF0-BF7A-65F5F700D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7C7C5-4A6E-4E01-8189-65A6D1150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8FD94-57B2-47C7-9B88-7F8A8A57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E14D4-E06B-4053-B06C-99EFEC3E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89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3776-1756-4890-9C72-BCD475FD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4FBA7-CE17-4D2C-AE84-14215F86C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E83C6-42AC-47A3-8695-341F9B223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3FE69-2E40-46EB-902B-9EB3E495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D8715-71A8-4B6D-AECE-253AC2B0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9BA18-DDB8-49FA-BFB2-E77B99D6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29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94EF-A0D1-474B-AFB6-775ABDC8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8B631-586C-4DD1-9E4B-18A112495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ABD13-0F6A-446E-B4F2-92FB4CA9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613FA-B2EA-461C-866C-6FCB6B4A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F4146-8E64-4A7D-95BB-40568C3B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62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A49F0-2B5A-4F89-834B-28CF26574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7C075-71A5-4DF9-BE4B-F4F16C3D5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FC9BF-0686-4931-A721-1EAD750F7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47655-6079-4519-A50E-ECE5C9C4B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B3E40-C74E-4358-91EE-12F4A0CB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8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0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0" r:id="rId6"/>
    <p:sldLayoutId id="2147483796" r:id="rId7"/>
    <p:sldLayoutId id="2147483797" r:id="rId8"/>
    <p:sldLayoutId id="2147483798" r:id="rId9"/>
    <p:sldLayoutId id="2147483799" r:id="rId10"/>
    <p:sldLayoutId id="21474838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3DD04-2D24-4CBE-B6A7-5A4D0BA6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A578B-3237-440A-AE34-9C2335224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EB040-8FBD-4921-83BF-7AA78C916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C10BC-3452-42D9-A3D5-7701BCDDD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12FB5-5B74-4661-A621-D2A1F89B4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7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wand.com/sl/Prizma" TargetMode="External"/><Relationship Id="rId2" Type="http://schemas.openxmlformats.org/officeDocument/2006/relationships/hyperlink" Target="https://www.slideshare.net/giseliacpiteira/pedro-ines-15966152/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FFD28-9735-46C1-B57A-CA888FA6C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342" y="1771308"/>
            <a:ext cx="4493885" cy="3614271"/>
          </a:xfrm>
        </p:spPr>
        <p:txBody>
          <a:bodyPr>
            <a:normAutofit/>
          </a:bodyPr>
          <a:lstStyle/>
          <a:p>
            <a:pPr algn="l"/>
            <a:r>
              <a:rPr lang="sr-Cyrl-C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ПРИЗМА И ЊЕНИ РАВНИ ПРЕСЕЦИ</a:t>
            </a:r>
            <a:br>
              <a:rPr lang="sr-Cyrl-C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sr-Cyrl-C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sr-Latn-RS" sz="4200" dirty="0"/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B42E889C-BF1F-40B2-86C2-92153DB7E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8034" y="0"/>
            <a:ext cx="6553966" cy="354261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851108" y="4783369"/>
            <a:ext cx="5340893" cy="207463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77C915-01E5-4C85-B3BF-7BF7CC3FE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21640" y="0"/>
            <a:ext cx="1268175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462185-E20F-4F5F-B9A3-95A9DC9B7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521" y="2694230"/>
            <a:ext cx="4394982" cy="24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54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2220719-09E6-4521-A4BA-23FFE0FBF347}"/>
              </a:ext>
            </a:extLst>
          </p:cNvPr>
          <p:cNvSpPr txBox="1">
            <a:spLocks/>
          </p:cNvSpPr>
          <p:nvPr/>
        </p:nvSpPr>
        <p:spPr>
          <a:xfrm>
            <a:off x="1098577" y="774762"/>
            <a:ext cx="6091312" cy="1205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На</a:t>
            </a:r>
            <a:r>
              <a:rPr kumimoji="0" lang="sr-Cyrl-RS" sz="3600" b="1" i="0" u="none" strike="noStrike" cap="none" spc="0" normalizeH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 овом часу научићеш</a:t>
            </a:r>
            <a:r>
              <a:rPr kumimoji="0" lang="en-US" sz="3600" b="1" i="0" u="none" strike="noStrike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: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0280D496-D6DE-4184-A43D-ADA639461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3331" y="2644983"/>
            <a:ext cx="2706632" cy="2706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509BEF-FD85-45A3-B95C-F43D209091F0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45AA1F-A000-49F0-9A70-A39724E5E2D0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D5A40E9-F5F0-4CC0-A49B-FE3A3A65BE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18024" y="3361498"/>
                <a:ext cx="7910382" cy="66561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pPr marL="690245" indent="-457200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buFont typeface="Arial" panose="020B0604020202020204" pitchFamily="34" charset="0"/>
                  <a:buChar char="•"/>
                  <a:defRPr/>
                </a:pPr>
                <a:r>
                  <a:rPr lang="sr-Cyrl-RS" sz="3200" dirty="0">
                    <a:latin typeface="Univers Condensed Light" panose="020B0306020202040204" pitchFamily="34" charset="0"/>
                  </a:rPr>
                  <a:t>основне елементе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sr-Cyrl-RS" sz="3200" dirty="0" err="1">
                    <a:latin typeface="Univers Condensed Light" panose="020B0306020202040204" pitchFamily="34" charset="0"/>
                  </a:rPr>
                  <a:t>тостране</a:t>
                </a:r>
                <a:r>
                  <a:rPr lang="sr-Cyrl-RS" sz="3200" dirty="0">
                    <a:latin typeface="Univers Condensed Light" panose="020B0306020202040204" pitchFamily="34" charset="0"/>
                  </a:rPr>
                  <a:t> призме</a:t>
                </a:r>
                <a:endParaRPr lang="sr-Latn-RS" sz="3200" dirty="0">
                  <a:latin typeface="Univers Condensed Light" panose="020B0306020202040204" pitchFamily="34" charset="0"/>
                </a:endParaRPr>
              </a:p>
              <a:p>
                <a:pPr marL="690245" indent="-457200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buFont typeface="Arial" panose="020B0604020202020204" pitchFamily="34" charset="0"/>
                  <a:buChar char="•"/>
                  <a:defRPr/>
                </a:pPr>
                <a:endParaRPr lang="sr-Cyrl-RS" sz="240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D5A40E9-F5F0-4CC0-A49B-FE3A3A65B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024" y="3361498"/>
                <a:ext cx="7910382" cy="665611"/>
              </a:xfrm>
              <a:prstGeom prst="rect">
                <a:avLst/>
              </a:prstGeom>
              <a:blipFill>
                <a:blip r:embed="rId5"/>
                <a:stretch>
                  <a:fillRect l="-231" t="-50909" b="-28182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75CC5EB-DC12-4D23-A48A-9F0BEFE1CC81}"/>
              </a:ext>
            </a:extLst>
          </p:cNvPr>
          <p:cNvSpPr txBox="1">
            <a:spLocks/>
          </p:cNvSpPr>
          <p:nvPr/>
        </p:nvSpPr>
        <p:spPr>
          <a:xfrm>
            <a:off x="1318024" y="4371895"/>
            <a:ext cx="7164794" cy="12142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latin typeface="Univers Condensed Light" panose="020B0306020202040204" pitchFamily="34" charset="0"/>
                <a:cs typeface="Calibri"/>
              </a:rPr>
              <a:t>како одредити дужину дијагонале праве призме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21876139-BE78-4F28-BCA9-83DE814960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53667" y="2496116"/>
                <a:ext cx="5836222" cy="686617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pPr marL="690245" indent="-457200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buFont typeface="Arial" panose="020B0604020202020204" pitchFamily="34" charset="0"/>
                  <a:buChar char="•"/>
                  <a:defRPr/>
                </a:pPr>
                <a:r>
                  <a:rPr lang="sr-Cyrl-RS" sz="3200" dirty="0">
                    <a:latin typeface="Univers Condensed Light" panose="020B0306020202040204" pitchFamily="34" charset="0"/>
                  </a:rPr>
                  <a:t>шта је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sr-Cyrl-RS" sz="3200" dirty="0" err="1">
                    <a:latin typeface="Univers Condensed Light" panose="020B0306020202040204" pitchFamily="34" charset="0"/>
                  </a:rPr>
                  <a:t>тострана</a:t>
                </a:r>
                <a:r>
                  <a:rPr lang="sr-Cyrl-RS" sz="3200" dirty="0">
                    <a:latin typeface="Univers Condensed Light" panose="020B0306020202040204" pitchFamily="34" charset="0"/>
                  </a:rPr>
                  <a:t> призма</a:t>
                </a:r>
              </a:p>
              <a:p>
                <a:pPr marL="233045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defRPr/>
                </a:pPr>
                <a:endParaRPr lang="sr-Cyrl-RS" sz="2400" dirty="0">
                  <a:cs typeface="Calibri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21876139-BE78-4F28-BCA9-83DE81496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667" y="2496116"/>
                <a:ext cx="5836222" cy="686617"/>
              </a:xfrm>
              <a:prstGeom prst="rect">
                <a:avLst/>
              </a:prstGeom>
              <a:blipFill>
                <a:blip r:embed="rId6"/>
                <a:stretch>
                  <a:fillRect l="-313" t="-49558" b="-24779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1970C69-CBCF-43F1-8E65-A09D36611D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53666" y="5211435"/>
                <a:ext cx="7874739" cy="112091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pPr marL="233045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defRPr/>
                </a:pPr>
                <a:endParaRPr lang="sr-Cyrl-RS" sz="2400" dirty="0">
                  <a:cs typeface="Calibri"/>
                </a:endParaRPr>
              </a:p>
              <a:p>
                <a:pPr marL="690245" indent="-457200">
                  <a:lnSpc>
                    <a:spcPct val="90000"/>
                  </a:lnSpc>
                  <a:spcBef>
                    <a:spcPts val="1000"/>
                  </a:spcBef>
                  <a:buClr>
                    <a:srgbClr val="00B050"/>
                  </a:buClr>
                  <a:buSzPct val="150000"/>
                  <a:buFont typeface="Arial" panose="020B0604020202020204" pitchFamily="34" charset="0"/>
                  <a:buChar char="•"/>
                  <a:defRPr/>
                </a:pPr>
                <a:r>
                  <a:rPr lang="sr-Cyrl-RS" sz="3200" dirty="0">
                    <a:latin typeface="Univers Condensed Light" panose="020B0306020202040204" pitchFamily="34" charset="0"/>
                    <a:cs typeface="Calibri"/>
                  </a:rPr>
                  <a:t>шта је пресек равни и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sr-Cyrl-RS" sz="3200" dirty="0" err="1">
                    <a:latin typeface="Univers Condensed Light" panose="020B0306020202040204" pitchFamily="34" charset="0"/>
                  </a:rPr>
                  <a:t>тостране</a:t>
                </a:r>
                <a:r>
                  <a:rPr lang="sr-Cyrl-RS" sz="3200" dirty="0">
                    <a:latin typeface="Univers Condensed Light" panose="020B0306020202040204" pitchFamily="34" charset="0"/>
                  </a:rPr>
                  <a:t> призме</a:t>
                </a:r>
                <a:r>
                  <a:rPr lang="sr-Cyrl-RS" sz="3200" dirty="0">
                    <a:latin typeface="Univers Condensed Light" panose="020B0306020202040204" pitchFamily="34" charset="0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1970C69-CBCF-43F1-8E65-A09D36611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666" y="5211435"/>
                <a:ext cx="7874739" cy="1120911"/>
              </a:xfrm>
              <a:prstGeom prst="rect">
                <a:avLst/>
              </a:prstGeom>
              <a:blipFill>
                <a:blip r:embed="rId7"/>
                <a:stretch>
                  <a:fillRect l="-232" b="-1739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811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iletry, drawing, clock&#10;&#10;Description automatically generated">
            <a:extLst>
              <a:ext uri="{FF2B5EF4-FFF2-40B4-BE49-F238E27FC236}">
                <a16:creationId xmlns:a16="http://schemas.microsoft.com/office/drawing/2014/main" id="{90D503A5-0F2C-4BF0-A542-3430D26D5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23" y="1256038"/>
            <a:ext cx="3679435" cy="52837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1F5CD3-3D45-4ABB-9797-282C2856BE6B}"/>
              </a:ext>
            </a:extLst>
          </p:cNvPr>
          <p:cNvSpPr txBox="1"/>
          <p:nvPr/>
        </p:nvSpPr>
        <p:spPr>
          <a:xfrm>
            <a:off x="2968283" y="534571"/>
            <a:ext cx="57166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200" dirty="0">
                <a:latin typeface="Univers Condensed Light" panose="020B0306020202040204" pitchFamily="34" charset="0"/>
              </a:rPr>
              <a:t>Шта су карактеристике  </a:t>
            </a:r>
            <a:r>
              <a:rPr lang="sr-Cyrl-RS" sz="3200" dirty="0" err="1">
                <a:latin typeface="Univers Condensed Light" panose="020B0306020202040204" pitchFamily="34" charset="0"/>
              </a:rPr>
              <a:t>полиедра</a:t>
            </a:r>
            <a:r>
              <a:rPr lang="sr-Cyrl-RS" sz="3200" dirty="0">
                <a:latin typeface="Univers Condensed Light" panose="020B0306020202040204" pitchFamily="34" charset="0"/>
              </a:rPr>
              <a:t> </a:t>
            </a:r>
            <a:br>
              <a:rPr lang="sr-Cyrl-RS" sz="3200" dirty="0">
                <a:latin typeface="Univers Condensed Light" panose="020B0306020202040204" pitchFamily="34" charset="0"/>
              </a:rPr>
            </a:br>
            <a:r>
              <a:rPr lang="sr-Cyrl-RS" sz="3200" dirty="0">
                <a:latin typeface="Univers Condensed Light" panose="020B0306020202040204" pitchFamily="34" charset="0"/>
              </a:rPr>
              <a:t>који специјално, називамо призма?</a:t>
            </a:r>
            <a:endParaRPr lang="sr-Latn-RS" sz="3200" dirty="0"/>
          </a:p>
        </p:txBody>
      </p:sp>
      <p:pic>
        <p:nvPicPr>
          <p:cNvPr id="7" name="Picture 6" descr="A close up of an object&#10;&#10;Description automatically generated">
            <a:extLst>
              <a:ext uri="{FF2B5EF4-FFF2-40B4-BE49-F238E27FC236}">
                <a16:creationId xmlns:a16="http://schemas.microsoft.com/office/drawing/2014/main" id="{666F6F2C-3822-44BD-8560-5F57D5C87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" y="1923791"/>
            <a:ext cx="6380482" cy="414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9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3015411-7EC3-41F4-87C8-B296E4319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73794"/>
          </a:xfrm>
          <a:prstGeom prst="rect">
            <a:avLst/>
          </a:prstGeom>
        </p:spPr>
      </p:pic>
      <p:pic>
        <p:nvPicPr>
          <p:cNvPr id="6" name="Picture 5" descr="A picture containing map, text, drawing&#10;&#10;Description automatically generated">
            <a:extLst>
              <a:ext uri="{FF2B5EF4-FFF2-40B4-BE49-F238E27FC236}">
                <a16:creationId xmlns:a16="http://schemas.microsoft.com/office/drawing/2014/main" id="{8B5ED592-61CA-48E2-9C0F-F1A102A5B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811632"/>
            <a:ext cx="8917858" cy="30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9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28A65F-A7FB-4175-A494-7D623815F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8" y="501684"/>
            <a:ext cx="12192000" cy="3495927"/>
          </a:xfrm>
          <a:prstGeom prst="rect">
            <a:avLst/>
          </a:prstGeom>
        </p:spPr>
      </p:pic>
      <p:pic>
        <p:nvPicPr>
          <p:cNvPr id="7" name="Picture 6" descr="A picture containing map, text, drawing&#10;&#10;Description automatically generated">
            <a:extLst>
              <a:ext uri="{FF2B5EF4-FFF2-40B4-BE49-F238E27FC236}">
                <a16:creationId xmlns:a16="http://schemas.microsoft.com/office/drawing/2014/main" id="{271ACEF9-1535-4635-B473-5400C6478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24" y="3530162"/>
            <a:ext cx="8917858" cy="30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9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719406-12E6-4A07-BCA0-1934CC630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" y="722672"/>
            <a:ext cx="11135032" cy="2544459"/>
          </a:xfrm>
          <a:prstGeom prst="rect">
            <a:avLst/>
          </a:prstGeom>
        </p:spPr>
      </p:pic>
      <p:pic>
        <p:nvPicPr>
          <p:cNvPr id="4" name="Picture 3" descr="A picture containing map, text, drawing&#10;&#10;Description automatically generated">
            <a:extLst>
              <a:ext uri="{FF2B5EF4-FFF2-40B4-BE49-F238E27FC236}">
                <a16:creationId xmlns:a16="http://schemas.microsoft.com/office/drawing/2014/main" id="{6C619686-1305-4499-BFC3-4A6F9C6FC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53" y="2925478"/>
            <a:ext cx="8917858" cy="30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74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E4687C-913B-4063-B51D-2B741CE9E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101309"/>
          </a:xfrm>
          <a:prstGeom prst="rect">
            <a:avLst/>
          </a:prstGeom>
        </p:spPr>
      </p:pic>
      <p:pic>
        <p:nvPicPr>
          <p:cNvPr id="4" name="Picture 3" descr="A picture containing map, text, drawing&#10;&#10;Description automatically generated">
            <a:extLst>
              <a:ext uri="{FF2B5EF4-FFF2-40B4-BE49-F238E27FC236}">
                <a16:creationId xmlns:a16="http://schemas.microsoft.com/office/drawing/2014/main" id="{A5356CC7-5F46-4CFB-86FD-8670297EB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97" y="2736888"/>
            <a:ext cx="9984658" cy="34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5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0B8A5BC-458D-4245-9559-E0C4CCEA0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678" y="265470"/>
            <a:ext cx="13109678" cy="3687097"/>
          </a:xfrm>
          <a:prstGeom prst="rect">
            <a:avLst/>
          </a:prstGeom>
        </p:spPr>
      </p:pic>
      <p:pic>
        <p:nvPicPr>
          <p:cNvPr id="4" name="Picture 3" descr="A picture containing map, text, drawing&#10;&#10;Description automatically generated">
            <a:extLst>
              <a:ext uri="{FF2B5EF4-FFF2-40B4-BE49-F238E27FC236}">
                <a16:creationId xmlns:a16="http://schemas.microsoft.com/office/drawing/2014/main" id="{234C5141-C209-4536-8840-CD06F0BBA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9" y="2252220"/>
            <a:ext cx="12058102" cy="411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2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444A282-B79C-4AFE-8C02-B2E7FFD530BE}"/>
              </a:ext>
            </a:extLst>
          </p:cNvPr>
          <p:cNvSpPr txBox="1"/>
          <p:nvPr/>
        </p:nvSpPr>
        <p:spPr>
          <a:xfrm>
            <a:off x="1083212" y="492369"/>
            <a:ext cx="7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A912E5-92F5-4BCE-B521-63896616C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85" y="748922"/>
            <a:ext cx="11099321" cy="16695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A61F6-6D1E-463E-8A57-530008775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887" y="2792240"/>
            <a:ext cx="4250867" cy="37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82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1F4910A-8980-4AC2-B7B0-5A8957FA6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" y="536651"/>
            <a:ext cx="11778982" cy="2095936"/>
          </a:xfrm>
          <a:prstGeom prst="rect">
            <a:avLst/>
          </a:prstGeom>
        </p:spPr>
      </p:pic>
      <p:pic>
        <p:nvPicPr>
          <p:cNvPr id="1026" name="Picture 2" descr="Poseben primer prizme je paralelepiped">
            <a:extLst>
              <a:ext uri="{FF2B5EF4-FFF2-40B4-BE49-F238E27FC236}">
                <a16:creationId xmlns:a16="http://schemas.microsoft.com/office/drawing/2014/main" id="{709C2E17-2AEA-458D-8946-393B5A113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86" y="2386341"/>
            <a:ext cx="5666366" cy="424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ristrana, petstrana in šeststrana prizma">
            <a:extLst>
              <a:ext uri="{FF2B5EF4-FFF2-40B4-BE49-F238E27FC236}">
                <a16:creationId xmlns:a16="http://schemas.microsoft.com/office/drawing/2014/main" id="{7810ADDA-5CEB-4B89-9863-C8F5B25CD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29" y="2562138"/>
            <a:ext cx="4650658" cy="407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1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ECB1B01-1463-4B68-83B2-611CC7C3E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7873"/>
            <a:ext cx="12192000" cy="1782603"/>
          </a:xfrm>
          <a:prstGeom prst="rect">
            <a:avLst/>
          </a:prstGeom>
        </p:spPr>
      </p:pic>
      <p:pic>
        <p:nvPicPr>
          <p:cNvPr id="2050" name="Picture 2" descr="Паралелепипед – Уикипедия">
            <a:extLst>
              <a:ext uri="{FF2B5EF4-FFF2-40B4-BE49-F238E27FC236}">
                <a16:creationId xmlns:a16="http://schemas.microsoft.com/office/drawing/2014/main" id="{0254CEBD-9294-4C27-9ED9-1247D8721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782" y="2401667"/>
            <a:ext cx="3408270" cy="445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apremina, Površina, Formule za zapreminu и površinu">
            <a:extLst>
              <a:ext uri="{FF2B5EF4-FFF2-40B4-BE49-F238E27FC236}">
                <a16:creationId xmlns:a16="http://schemas.microsoft.com/office/drawing/2014/main" id="{19AAA6C2-AC87-4683-B35A-5226B67C5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827" y="2852368"/>
            <a:ext cx="3098553" cy="324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037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3E4D0CB-00E2-4A16-A85C-087858789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4" y="442495"/>
            <a:ext cx="10012172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85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95417F-BD4A-4C1B-945F-9F06B15B7F86}"/>
                  </a:ext>
                </a:extLst>
              </p:cNvPr>
              <p:cNvSpPr txBox="1"/>
              <p:nvPr/>
            </p:nvSpPr>
            <p:spPr>
              <a:xfrm>
                <a:off x="1336430" y="1617785"/>
                <a:ext cx="9421169" cy="3170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4000" dirty="0"/>
                  <a:t>Одредити </a:t>
                </a:r>
                <a:r>
                  <a:rPr lang="sr-Cyrl-RS" sz="4000" dirty="0">
                    <a:solidFill>
                      <a:srgbClr val="C00000"/>
                    </a:solidFill>
                  </a:rPr>
                  <a:t>дужине дијагонала </a:t>
                </a:r>
                <a:r>
                  <a:rPr lang="sr-Cyrl-RS" sz="4000" dirty="0"/>
                  <a:t>праве призме, </a:t>
                </a:r>
                <a:br>
                  <a:rPr lang="sr-Cyrl-RS" sz="4000" dirty="0"/>
                </a:br>
                <a:r>
                  <a:rPr lang="sr-Cyrl-RS" sz="4000" dirty="0"/>
                  <a:t>чија је основа </a:t>
                </a:r>
                <a:r>
                  <a:rPr lang="sr-Cyrl-RS" sz="4000" dirty="0">
                    <a:solidFill>
                      <a:srgbClr val="00B050"/>
                    </a:solidFill>
                  </a:rPr>
                  <a:t>ромб странице </a:t>
                </a:r>
                <a14:m>
                  <m:oMath xmlns:m="http://schemas.openxmlformats.org/officeDocument/2006/math">
                    <m:r>
                      <a:rPr lang="sr-Cyrl-R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а,</m:t>
                    </m:r>
                  </m:oMath>
                </a14:m>
                <a:r>
                  <a:rPr lang="sr-Cyrl-RS" sz="4000" dirty="0">
                    <a:solidFill>
                      <a:srgbClr val="00B050"/>
                    </a:solidFill>
                  </a:rPr>
                  <a:t> </a:t>
                </a:r>
                <a:br>
                  <a:rPr lang="sr-Cyrl-RS" sz="4000" dirty="0">
                    <a:solidFill>
                      <a:srgbClr val="00B050"/>
                    </a:solidFill>
                  </a:rPr>
                </a:br>
                <a:r>
                  <a:rPr lang="sr-Cyrl-RS" sz="4000" dirty="0">
                    <a:solidFill>
                      <a:srgbClr val="00B050"/>
                    </a:solidFill>
                  </a:rPr>
                  <a:t>са оштрим углом од </a:t>
                </a:r>
                <a14:m>
                  <m:oMath xmlns:m="http://schemas.openxmlformats.org/officeDocument/2006/math">
                    <m:r>
                      <a:rPr lang="sr-Cyrl-R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sr-Cyrl-RS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4000" dirty="0">
                    <a:solidFill>
                      <a:schemeClr val="tx1"/>
                    </a:solidFill>
                  </a:rPr>
                  <a:t>, </a:t>
                </a:r>
                <a:br>
                  <a:rPr lang="sr-Cyrl-RS" sz="4000" dirty="0">
                    <a:solidFill>
                      <a:schemeClr val="tx1"/>
                    </a:solidFill>
                  </a:rPr>
                </a:br>
                <a:r>
                  <a:rPr lang="sr-Cyrl-RS" sz="4000" dirty="0">
                    <a:solidFill>
                      <a:schemeClr val="tx1"/>
                    </a:solidFill>
                  </a:rPr>
                  <a:t>ако је већа дијагонала те призме </a:t>
                </a:r>
                <a:br>
                  <a:rPr lang="sr-Cyrl-RS" sz="4000" dirty="0">
                    <a:solidFill>
                      <a:schemeClr val="tx1"/>
                    </a:solidFill>
                  </a:rPr>
                </a:br>
                <a:r>
                  <a:rPr lang="sr-Cyrl-RS" sz="4000" dirty="0">
                    <a:solidFill>
                      <a:schemeClr val="tx1"/>
                    </a:solidFill>
                  </a:rPr>
                  <a:t>нагнута према равни основе под углом од </a:t>
                </a:r>
                <a14:m>
                  <m:oMath xmlns:m="http://schemas.openxmlformats.org/officeDocument/2006/math">
                    <m:r>
                      <a:rPr lang="sr-Cyrl-RS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sr-Cyrl-RS" sz="4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4000" dirty="0">
                    <a:solidFill>
                      <a:schemeClr val="tx1"/>
                    </a:solidFill>
                  </a:rPr>
                  <a:t>. </a:t>
                </a:r>
                <a:endParaRPr lang="sr-Latn-RS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95417F-BD4A-4C1B-945F-9F06B15B7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430" y="1617785"/>
                <a:ext cx="9421169" cy="3170099"/>
              </a:xfrm>
              <a:prstGeom prst="rect">
                <a:avLst/>
              </a:prstGeom>
              <a:blipFill>
                <a:blip r:embed="rId2"/>
                <a:stretch>
                  <a:fillRect l="-2264" t="-3462" r="-1294" b="-730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00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EBD8C1-1C31-4DE7-B9D4-23DB59FAC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166" y="225083"/>
            <a:ext cx="8028562" cy="6084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95417F-BD4A-4C1B-945F-9F06B15B7F86}"/>
                  </a:ext>
                </a:extLst>
              </p:cNvPr>
              <p:cNvSpPr txBox="1"/>
              <p:nvPr/>
            </p:nvSpPr>
            <p:spPr>
              <a:xfrm>
                <a:off x="797774" y="1659285"/>
                <a:ext cx="5458265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3200" dirty="0"/>
                  <a:t>Одредити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дужине дијагонала </a:t>
                </a:r>
                <a:r>
                  <a:rPr lang="sr-Cyrl-RS" sz="3200" dirty="0"/>
                  <a:t>праве призме, </a:t>
                </a:r>
                <a:br>
                  <a:rPr lang="sr-Cyrl-RS" sz="3200" dirty="0"/>
                </a:br>
                <a:r>
                  <a:rPr lang="sr-Cyrl-RS" sz="3200" dirty="0"/>
                  <a:t>чија је основа </a:t>
                </a:r>
                <a:r>
                  <a:rPr lang="sr-Cyrl-RS" sz="3200" dirty="0">
                    <a:solidFill>
                      <a:srgbClr val="00B050"/>
                    </a:solidFill>
                  </a:rPr>
                  <a:t>ромб странице </a:t>
                </a:r>
                <a14:m>
                  <m:oMath xmlns:m="http://schemas.openxmlformats.org/officeDocument/2006/math">
                    <m:r>
                      <a:rPr lang="sr-Cyrl-RS" sz="3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а,</m:t>
                    </m:r>
                  </m:oMath>
                </a14:m>
                <a:r>
                  <a:rPr lang="sr-Cyrl-RS" sz="3200" dirty="0">
                    <a:solidFill>
                      <a:srgbClr val="00B050"/>
                    </a:solidFill>
                  </a:rPr>
                  <a:t> </a:t>
                </a:r>
                <a:br>
                  <a:rPr lang="sr-Cyrl-RS" sz="3200" dirty="0">
                    <a:solidFill>
                      <a:srgbClr val="00B050"/>
                    </a:solidFill>
                  </a:rPr>
                </a:br>
                <a:r>
                  <a:rPr lang="sr-Cyrl-RS" sz="3200" dirty="0">
                    <a:solidFill>
                      <a:srgbClr val="00B050"/>
                    </a:solidFill>
                  </a:rPr>
                  <a:t>са оштрим углом од </a:t>
                </a:r>
                <a14:m>
                  <m:oMath xmlns:m="http://schemas.openxmlformats.org/officeDocument/2006/math">
                    <m:r>
                      <a:rPr lang="sr-Cyrl-RS" sz="3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sr-Cyrl-RS" sz="3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3200" dirty="0">
                    <a:solidFill>
                      <a:schemeClr val="tx1"/>
                    </a:solidFill>
                  </a:rPr>
                  <a:t>, </a:t>
                </a:r>
                <a:br>
                  <a:rPr lang="sr-Cyrl-RS" sz="3200" dirty="0">
                    <a:solidFill>
                      <a:schemeClr val="tx1"/>
                    </a:solidFill>
                  </a:rPr>
                </a:br>
                <a:r>
                  <a:rPr lang="sr-Cyrl-RS" sz="3200" dirty="0">
                    <a:solidFill>
                      <a:schemeClr val="tx1"/>
                    </a:solidFill>
                  </a:rPr>
                  <a:t>ако је већа дијагонала те призме </a:t>
                </a:r>
                <a:br>
                  <a:rPr lang="sr-Cyrl-RS" sz="3200" dirty="0">
                    <a:solidFill>
                      <a:schemeClr val="tx1"/>
                    </a:solidFill>
                  </a:rPr>
                </a:br>
                <a:r>
                  <a:rPr lang="sr-Cyrl-RS" sz="3200" dirty="0">
                    <a:solidFill>
                      <a:schemeClr val="tx1"/>
                    </a:solidFill>
                  </a:rPr>
                  <a:t>нагнута према равни основе под углом од </a:t>
                </a:r>
                <a14:m>
                  <m:oMath xmlns:m="http://schemas.openxmlformats.org/officeDocument/2006/math">
                    <m:r>
                      <a:rPr lang="sr-Cyrl-R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sr-Cyrl-R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3200" dirty="0">
                    <a:solidFill>
                      <a:schemeClr val="tx1"/>
                    </a:solidFill>
                  </a:rPr>
                  <a:t>. </a:t>
                </a:r>
                <a:endParaRPr lang="sr-Latn-R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95417F-BD4A-4C1B-945F-9F06B15B7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74" y="1659285"/>
                <a:ext cx="5458265" cy="3539430"/>
              </a:xfrm>
              <a:prstGeom prst="rect">
                <a:avLst/>
              </a:prstGeom>
              <a:blipFill>
                <a:blip r:embed="rId3"/>
                <a:stretch>
                  <a:fillRect l="-2905" t="-2238" r="-1788" b="-4647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514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84A009-7F74-40C0-8F2D-0FE2C85F6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51" y="417231"/>
            <a:ext cx="7211431" cy="61540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8C1F05-D3A5-4471-910D-AB8A7DF3C797}"/>
                  </a:ext>
                </a:extLst>
              </p:cNvPr>
              <p:cNvSpPr txBox="1"/>
              <p:nvPr/>
            </p:nvSpPr>
            <p:spPr>
              <a:xfrm>
                <a:off x="886787" y="2170796"/>
                <a:ext cx="174387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sr-Cyrl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8C1F05-D3A5-4471-910D-AB8A7DF3C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87" y="2170796"/>
                <a:ext cx="1743871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5E00A8-72CE-402F-9534-912F66F154A2}"/>
                  </a:ext>
                </a:extLst>
              </p:cNvPr>
              <p:cNvSpPr txBox="1"/>
              <p:nvPr/>
            </p:nvSpPr>
            <p:spPr>
              <a:xfrm>
                <a:off x="3633548" y="2786349"/>
                <a:ext cx="886787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5E00A8-72CE-402F-9534-912F66F15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548" y="2786349"/>
                <a:ext cx="886787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3CAEFD-D87E-4353-A1DA-4E724E0B12EC}"/>
                  </a:ext>
                </a:extLst>
              </p:cNvPr>
              <p:cNvSpPr txBox="1"/>
              <p:nvPr/>
            </p:nvSpPr>
            <p:spPr>
              <a:xfrm>
                <a:off x="5487555" y="4753468"/>
                <a:ext cx="121689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3CAEFD-D87E-4353-A1DA-4E724E0B1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555" y="4753468"/>
                <a:ext cx="121689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4EAF0AE-E7F1-4D4C-97DD-AE2DE4F65D98}"/>
              </a:ext>
            </a:extLst>
          </p:cNvPr>
          <p:cNvSpPr txBox="1"/>
          <p:nvPr/>
        </p:nvSpPr>
        <p:spPr>
          <a:xfrm>
            <a:off x="737419" y="417231"/>
            <a:ext cx="4958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dirty="0"/>
              <a:t>Пресеци равни и призме</a:t>
            </a:r>
            <a:endParaRPr lang="sr-Latn-RS" sz="4000" dirty="0"/>
          </a:p>
        </p:txBody>
      </p:sp>
    </p:spTree>
    <p:extLst>
      <p:ext uri="{BB962C8B-B14F-4D97-AF65-F5344CB8AC3E}">
        <p14:creationId xmlns:p14="http://schemas.microsoft.com/office/powerpoint/2010/main" val="1764210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B9923B4-61A7-4942-9EBE-6E428ECA4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768" y="0"/>
            <a:ext cx="7655442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4B6A5F-13B7-468A-9085-CF0F4F9979A6}"/>
                  </a:ext>
                </a:extLst>
              </p:cNvPr>
              <p:cNvSpPr txBox="1"/>
              <p:nvPr/>
            </p:nvSpPr>
            <p:spPr>
              <a:xfrm>
                <a:off x="8785274" y="3429000"/>
                <a:ext cx="58381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4B6A5F-13B7-468A-9085-CF0F4F997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274" y="3429000"/>
                <a:ext cx="583810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830683-FDD7-4278-82B2-6FB0DF5B044C}"/>
                  </a:ext>
                </a:extLst>
              </p:cNvPr>
              <p:cNvSpPr txBox="1"/>
              <p:nvPr/>
            </p:nvSpPr>
            <p:spPr>
              <a:xfrm>
                <a:off x="5697415" y="3261117"/>
                <a:ext cx="106914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830683-FDD7-4278-82B2-6FB0DF5B0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415" y="3261117"/>
                <a:ext cx="1069145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0DB6F6-4E72-4D4A-A88D-D5EF6D23A7C9}"/>
                  </a:ext>
                </a:extLst>
              </p:cNvPr>
              <p:cNvSpPr txBox="1"/>
              <p:nvPr/>
            </p:nvSpPr>
            <p:spPr>
              <a:xfrm>
                <a:off x="1086854" y="2030011"/>
                <a:ext cx="1743871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  <a:p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0DB6F6-4E72-4D4A-A88D-D5EF6D23A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854" y="2030011"/>
                <a:ext cx="1743871" cy="12311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755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hoto, drawing, old&#10;&#10;Description automatically generated">
            <a:extLst>
              <a:ext uri="{FF2B5EF4-FFF2-40B4-BE49-F238E27FC236}">
                <a16:creationId xmlns:a16="http://schemas.microsoft.com/office/drawing/2014/main" id="{3E5D25D5-A3B5-4D8E-81E5-0B2483A1B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97" y="769905"/>
            <a:ext cx="5953418" cy="53181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C16FC0-39B2-4D13-814E-1EDA7A51E3B5}"/>
                  </a:ext>
                </a:extLst>
              </p:cNvPr>
              <p:cNvSpPr txBox="1"/>
              <p:nvPr/>
            </p:nvSpPr>
            <p:spPr>
              <a:xfrm>
                <a:off x="963197" y="1905505"/>
                <a:ext cx="4158511" cy="3046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Раван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sr-Cyrl-R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sr-Cyrl-RS" sz="3200" dirty="0"/>
                  <a:t> која садржи </a:t>
                </a:r>
                <a:br>
                  <a:rPr lang="sr-Cyrl-RS" sz="3200" dirty="0"/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две бочне ивице призме</a:t>
                </a:r>
                <a:r>
                  <a:rPr lang="sr-Cyrl-RS" sz="3200" dirty="0"/>
                  <a:t>, </a:t>
                </a:r>
                <a:br>
                  <a:rPr lang="sr-Cyrl-RS" sz="3200" dirty="0"/>
                </a:br>
                <a:r>
                  <a:rPr lang="sr-Cyrl-RS" sz="3200" dirty="0"/>
                  <a:t>које не припадају </a:t>
                </a:r>
                <a:br>
                  <a:rPr lang="sr-Cyrl-RS" sz="3200" dirty="0"/>
                </a:br>
                <a:r>
                  <a:rPr lang="sr-Cyrl-RS" sz="3200" dirty="0"/>
                  <a:t>истој страни,</a:t>
                </a:r>
                <a:br>
                  <a:rPr lang="sr-Cyrl-RS" sz="3200" dirty="0"/>
                </a:br>
                <a:r>
                  <a:rPr lang="sr-Cyrl-RS" sz="3200" dirty="0"/>
                  <a:t>одређује </a:t>
                </a:r>
                <a:br>
                  <a:rPr lang="sr-Cyrl-RS" sz="3200" dirty="0"/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дијагонални пресек</a:t>
                </a:r>
                <a:r>
                  <a:rPr lang="sr-Cyrl-RS" sz="3200" dirty="0"/>
                  <a:t>.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C16FC0-39B2-4D13-814E-1EDA7A51E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197" y="1905505"/>
                <a:ext cx="4158511" cy="3046988"/>
              </a:xfrm>
              <a:prstGeom prst="rect">
                <a:avLst/>
              </a:prstGeom>
              <a:blipFill>
                <a:blip r:embed="rId3"/>
                <a:stretch>
                  <a:fillRect l="-3666" t="-2605" r="-2933" b="-5812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8164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27BDE1A5-7AEE-4620-A092-D848396B7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529" y="-27098"/>
            <a:ext cx="782002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A189EA-66E8-46B5-8D52-C7B3B61BFD61}"/>
                  </a:ext>
                </a:extLst>
              </p:cNvPr>
              <p:cNvSpPr txBox="1"/>
              <p:nvPr/>
            </p:nvSpPr>
            <p:spPr>
              <a:xfrm>
                <a:off x="886787" y="2170796"/>
                <a:ext cx="174387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sr-Cyrl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A189EA-66E8-46B5-8D52-C7B3B61BF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87" y="2170796"/>
                <a:ext cx="1743871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C5C73F-E13E-4107-8231-515EC7D48146}"/>
                  </a:ext>
                </a:extLst>
              </p:cNvPr>
              <p:cNvSpPr txBox="1"/>
              <p:nvPr/>
            </p:nvSpPr>
            <p:spPr>
              <a:xfrm>
                <a:off x="5487555" y="4669062"/>
                <a:ext cx="121689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C5C73F-E13E-4107-8231-515EC7D48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555" y="4669062"/>
                <a:ext cx="121689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1AA687-1B97-44A4-B6FB-74B04D8EDDB8}"/>
                  </a:ext>
                </a:extLst>
              </p:cNvPr>
              <p:cNvSpPr txBox="1"/>
              <p:nvPr/>
            </p:nvSpPr>
            <p:spPr>
              <a:xfrm>
                <a:off x="8714936" y="2786349"/>
                <a:ext cx="58381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1AA687-1B97-44A4-B6FB-74B04D8ED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936" y="2786349"/>
                <a:ext cx="58381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31976-91DD-424A-844F-E728ED34ED21}"/>
                  </a:ext>
                </a:extLst>
              </p:cNvPr>
              <p:cNvSpPr txBox="1"/>
              <p:nvPr/>
            </p:nvSpPr>
            <p:spPr>
              <a:xfrm>
                <a:off x="879658" y="2975515"/>
                <a:ext cx="1743871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  <a:p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31976-91DD-424A-844F-E728ED34E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58" y="2975515"/>
                <a:ext cx="1743871" cy="1231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436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EAEEF9B-2F0E-4402-BFFB-8AD9AECFE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-27098"/>
            <a:ext cx="65913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A189EA-66E8-46B5-8D52-C7B3B61BFD61}"/>
                  </a:ext>
                </a:extLst>
              </p:cNvPr>
              <p:cNvSpPr txBox="1"/>
              <p:nvPr/>
            </p:nvSpPr>
            <p:spPr>
              <a:xfrm>
                <a:off x="1751593" y="2052185"/>
                <a:ext cx="174387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sr-Cyrl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A189EA-66E8-46B5-8D52-C7B3B61BF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593" y="2052185"/>
                <a:ext cx="1743871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C5C73F-E13E-4107-8231-515EC7D48146}"/>
                  </a:ext>
                </a:extLst>
              </p:cNvPr>
              <p:cNvSpPr txBox="1"/>
              <p:nvPr/>
            </p:nvSpPr>
            <p:spPr>
              <a:xfrm>
                <a:off x="5782977" y="4472114"/>
                <a:ext cx="121689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C5C73F-E13E-4107-8231-515EC7D48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977" y="4472114"/>
                <a:ext cx="121689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1AA687-1B97-44A4-B6FB-74B04D8EDDB8}"/>
                  </a:ext>
                </a:extLst>
              </p:cNvPr>
              <p:cNvSpPr txBox="1"/>
              <p:nvPr/>
            </p:nvSpPr>
            <p:spPr>
              <a:xfrm>
                <a:off x="7870874" y="2667738"/>
                <a:ext cx="58381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1AA687-1B97-44A4-B6FB-74B04D8ED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874" y="2667738"/>
                <a:ext cx="58381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31976-91DD-424A-844F-E728ED34ED21}"/>
                  </a:ext>
                </a:extLst>
              </p:cNvPr>
              <p:cNvSpPr txBox="1"/>
              <p:nvPr/>
            </p:nvSpPr>
            <p:spPr>
              <a:xfrm>
                <a:off x="1751593" y="3024948"/>
                <a:ext cx="1743871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  <a:p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31976-91DD-424A-844F-E728ED34E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593" y="3024948"/>
                <a:ext cx="1743871" cy="1231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8479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FD340FF-F10E-4350-9AD9-63EA6F85E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49" y="0"/>
            <a:ext cx="7277101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EC22AC-855C-4C49-9573-76A1D25D1203}"/>
                  </a:ext>
                </a:extLst>
              </p:cNvPr>
              <p:cNvSpPr txBox="1"/>
              <p:nvPr/>
            </p:nvSpPr>
            <p:spPr>
              <a:xfrm>
                <a:off x="5716171" y="2727347"/>
                <a:ext cx="75965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EC22AC-855C-4C49-9573-76A1D25D1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171" y="2727347"/>
                <a:ext cx="75965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21C96FE-4918-4000-8D7F-AE6253C71FF6}"/>
                  </a:ext>
                </a:extLst>
              </p:cNvPr>
              <p:cNvSpPr txBox="1"/>
              <p:nvPr/>
            </p:nvSpPr>
            <p:spPr>
              <a:xfrm>
                <a:off x="4756035" y="5077025"/>
                <a:ext cx="121689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21C96FE-4918-4000-8D7F-AE6253C71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035" y="5077025"/>
                <a:ext cx="121689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80778E-B7EB-4F6D-AB5B-4BDE47004943}"/>
                  </a:ext>
                </a:extLst>
              </p:cNvPr>
              <p:cNvSpPr txBox="1"/>
              <p:nvPr/>
            </p:nvSpPr>
            <p:spPr>
              <a:xfrm>
                <a:off x="1232585" y="1616087"/>
                <a:ext cx="174387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sr-Cyrl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80778E-B7EB-4F6D-AB5B-4BDE47004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585" y="1616087"/>
                <a:ext cx="1743871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58198E-1982-4855-A557-E34EF359CDC1}"/>
                  </a:ext>
                </a:extLst>
              </p:cNvPr>
              <p:cNvSpPr txBox="1"/>
              <p:nvPr/>
            </p:nvSpPr>
            <p:spPr>
              <a:xfrm>
                <a:off x="1232584" y="2465737"/>
                <a:ext cx="1743871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sr-Latn-RS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∦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  <a:p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58198E-1982-4855-A557-E34EF359C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584" y="2465737"/>
                <a:ext cx="1743871" cy="1231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574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84A009-7F74-40C0-8F2D-0FE2C85F6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127" y="885967"/>
            <a:ext cx="6381911" cy="5446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5E00A8-72CE-402F-9534-912F66F154A2}"/>
                  </a:ext>
                </a:extLst>
              </p:cNvPr>
              <p:cNvSpPr txBox="1"/>
              <p:nvPr/>
            </p:nvSpPr>
            <p:spPr>
              <a:xfrm>
                <a:off x="4809041" y="3075057"/>
                <a:ext cx="886787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5E00A8-72CE-402F-9534-912F66F15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041" y="3075057"/>
                <a:ext cx="886787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3CAEFD-D87E-4353-A1DA-4E724E0B12EC}"/>
                  </a:ext>
                </a:extLst>
              </p:cNvPr>
              <p:cNvSpPr txBox="1"/>
              <p:nvPr/>
            </p:nvSpPr>
            <p:spPr>
              <a:xfrm>
                <a:off x="5695828" y="4680401"/>
                <a:ext cx="121689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3CAEFD-D87E-4353-A1DA-4E724E0B1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828" y="4680401"/>
                <a:ext cx="121689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9BE48F-E002-42C0-A880-E61F2C805B91}"/>
                  </a:ext>
                </a:extLst>
              </p:cNvPr>
              <p:cNvSpPr txBox="1"/>
              <p:nvPr/>
            </p:nvSpPr>
            <p:spPr>
              <a:xfrm>
                <a:off x="872196" y="1633413"/>
                <a:ext cx="2953053" cy="3046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Ако је раван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sr-Latn-RS" sz="3200" dirty="0">
                  <a:solidFill>
                    <a:srgbClr val="C00000"/>
                  </a:solidFill>
                </a:endParaRPr>
              </a:p>
              <a:p>
                <a:r>
                  <a:rPr lang="sr-Cyrl-RS" sz="3200" dirty="0">
                    <a:solidFill>
                      <a:srgbClr val="C00000"/>
                    </a:solidFill>
                  </a:rPr>
                  <a:t>нормална </a:t>
                </a:r>
                <a:br>
                  <a:rPr lang="sr-Cyrl-RS" sz="3200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на бочне ивице </a:t>
                </a:r>
                <a:br>
                  <a:rPr lang="sr-Cyrl-RS" sz="3200" dirty="0"/>
                </a:br>
                <a:r>
                  <a:rPr lang="sr-Cyrl-RS" sz="3200" dirty="0"/>
                  <a:t>призме,</a:t>
                </a:r>
                <a:br>
                  <a:rPr lang="sr-Cyrl-RS" sz="3200" dirty="0"/>
                </a:br>
                <a:r>
                  <a:rPr lang="sr-Cyrl-RS" sz="3200" dirty="0"/>
                  <a:t>добија се тзв. </a:t>
                </a:r>
                <a:br>
                  <a:rPr lang="sr-Cyrl-RS" sz="3200" dirty="0"/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нормални пресек</a:t>
                </a:r>
                <a:r>
                  <a:rPr lang="sr-Cyrl-RS" sz="3200" dirty="0"/>
                  <a:t>.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9BE48F-E002-42C0-A880-E61F2C805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96" y="1633413"/>
                <a:ext cx="2953053" cy="3046988"/>
              </a:xfrm>
              <a:prstGeom prst="rect">
                <a:avLst/>
              </a:prstGeom>
              <a:blipFill>
                <a:blip r:embed="rId5"/>
                <a:stretch>
                  <a:fillRect l="-5155" t="-2600" r="-4536" b="-560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6216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69ADF85D-1FF4-4ADF-A336-1AF850393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527" y="936142"/>
            <a:ext cx="9013473" cy="462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FA1424-5372-4930-BD51-94E40FF29F68}"/>
                  </a:ext>
                </a:extLst>
              </p:cNvPr>
              <p:cNvSpPr txBox="1"/>
              <p:nvPr/>
            </p:nvSpPr>
            <p:spPr>
              <a:xfrm>
                <a:off x="872196" y="1633413"/>
                <a:ext cx="3879973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>
                    <a:solidFill>
                      <a:srgbClr val="C00000"/>
                    </a:solidFill>
                  </a:rPr>
                  <a:t>Нормалне пројекције </a:t>
                </a:r>
                <a:br>
                  <a:rPr lang="sr-Cyrl-RS" sz="3200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правих и дужи  </a:t>
                </a:r>
                <a:br>
                  <a:rPr lang="sr-Cyrl-RS" sz="3200" dirty="0">
                    <a:solidFill>
                      <a:srgbClr val="C00000"/>
                    </a:solidFill>
                  </a:rPr>
                </a:br>
                <a:r>
                  <a:rPr lang="sr-Cyrl-RS" sz="3200" dirty="0"/>
                  <a:t>које припадају равни</a:t>
                </a:r>
                <a:r>
                  <a:rPr lang="sr-Latn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sr-Cyrl-RS" sz="3200" dirty="0"/>
                  <a:t>,</a:t>
                </a:r>
                <a:endParaRPr lang="sr-Latn-RS" sz="3200" dirty="0"/>
              </a:p>
              <a:p>
                <a:r>
                  <a:rPr lang="sr-Cyrl-RS" sz="3200" dirty="0">
                    <a:solidFill>
                      <a:srgbClr val="C00000"/>
                    </a:solidFill>
                  </a:rPr>
                  <a:t>на раван </a:t>
                </a:r>
                <a14:m>
                  <m:oMath xmlns:m="http://schemas.openxmlformats.org/officeDocument/2006/math">
                    <m:r>
                      <a:rPr lang="sr-Cyrl-RS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Cyrl-R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sr-Latn-RS" sz="3200" dirty="0">
                  <a:solidFill>
                    <a:schemeClr val="tx1"/>
                  </a:solidFill>
                </a:endParaRPr>
              </a:p>
              <a:p>
                <a:r>
                  <a:rPr lang="sr-Cyrl-RS" sz="3200" dirty="0">
                    <a:solidFill>
                      <a:srgbClr val="C00000"/>
                    </a:solidFill>
                  </a:rPr>
                  <a:t> 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FA1424-5372-4930-BD51-94E40FF29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96" y="1633413"/>
                <a:ext cx="3879973" cy="2554545"/>
              </a:xfrm>
              <a:prstGeom prst="rect">
                <a:avLst/>
              </a:prstGeom>
              <a:blipFill>
                <a:blip r:embed="rId3"/>
                <a:stretch>
                  <a:fillRect l="-3925" t="-3103" r="-314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6335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69ADF85D-1FF4-4ADF-A336-1AF850393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88" y="0"/>
            <a:ext cx="7708490" cy="3954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FA1424-5372-4930-BD51-94E40FF29F68}"/>
                  </a:ext>
                </a:extLst>
              </p:cNvPr>
              <p:cNvSpPr txBox="1"/>
              <p:nvPr/>
            </p:nvSpPr>
            <p:spPr>
              <a:xfrm>
                <a:off x="1130942" y="3621402"/>
                <a:ext cx="7764305" cy="13639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GB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GB" sz="32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2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GB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sz="32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GB" sz="32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GB" sz="32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𝐶𝐷</m:t>
                            </m:r>
                          </m:e>
                        </m:d>
                      </m:den>
                    </m:f>
                  </m:oMath>
                </a14:m>
                <a:r>
                  <a:rPr lang="en-GB" sz="32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GB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GB" sz="4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GB" sz="4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4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GB" sz="4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sr-Latn-R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begChr m:val="|"/>
                        <m:endChr m:val="|"/>
                        <m:ctrlPr>
                          <a:rPr lang="en-GB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𝐶𝐷</m:t>
                        </m:r>
                      </m:e>
                    </m:d>
                  </m:oMath>
                </a14:m>
                <a:endParaRPr lang="sr-Latn-RS" sz="3200" dirty="0">
                  <a:solidFill>
                    <a:schemeClr val="tx1"/>
                  </a:solidFill>
                </a:endParaRPr>
              </a:p>
              <a:p>
                <a:r>
                  <a:rPr lang="sr-Cyrl-RS" sz="3200" dirty="0">
                    <a:solidFill>
                      <a:srgbClr val="C00000"/>
                    </a:solidFill>
                  </a:rPr>
                  <a:t> 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FA1424-5372-4930-BD51-94E40FF29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942" y="3621402"/>
                <a:ext cx="7764305" cy="1363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73B02E-B9ED-4249-BD1F-D54454A48126}"/>
                  </a:ext>
                </a:extLst>
              </p:cNvPr>
              <p:cNvSpPr txBox="1"/>
              <p:nvPr/>
            </p:nvSpPr>
            <p:spPr>
              <a:xfrm>
                <a:off x="1130942" y="1510393"/>
                <a:ext cx="3006977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sz="32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2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</m:oMath>
                  </m:oMathPara>
                </a14:m>
                <a:endParaRPr lang="sr-Latn-RS" sz="3200" dirty="0">
                  <a:solidFill>
                    <a:schemeClr val="tx1"/>
                  </a:solidFill>
                </a:endParaRPr>
              </a:p>
              <a:p>
                <a:r>
                  <a:rPr lang="sr-Cyrl-RS" sz="3200" dirty="0">
                    <a:solidFill>
                      <a:srgbClr val="C00000"/>
                    </a:solidFill>
                  </a:rPr>
                  <a:t> 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73B02E-B9ED-4249-BD1F-D54454A48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942" y="1510393"/>
                <a:ext cx="3006977" cy="10772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D79F13-3B50-494B-8301-09156499EB7F}"/>
                  </a:ext>
                </a:extLst>
              </p:cNvPr>
              <p:cNvSpPr txBox="1"/>
              <p:nvPr/>
            </p:nvSpPr>
            <p:spPr>
              <a:xfrm>
                <a:off x="1207794" y="807543"/>
                <a:ext cx="21558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sz="32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D79F13-3B50-494B-8301-09156499E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794" y="807543"/>
                <a:ext cx="215586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39B7D5-FACE-407F-B5A5-46F0F173AD69}"/>
                  </a:ext>
                </a:extLst>
              </p:cNvPr>
              <p:cNvSpPr txBox="1"/>
              <p:nvPr/>
            </p:nvSpPr>
            <p:spPr>
              <a:xfrm>
                <a:off x="1172352" y="2510102"/>
                <a:ext cx="21558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39B7D5-FACE-407F-B5A5-46F0F173A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352" y="2510102"/>
                <a:ext cx="215586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99CC66-4DCA-4017-98FF-D0E853596EE4}"/>
                  </a:ext>
                </a:extLst>
              </p:cNvPr>
              <p:cNvSpPr txBox="1"/>
              <p:nvPr/>
            </p:nvSpPr>
            <p:spPr>
              <a:xfrm>
                <a:off x="1172352" y="4688230"/>
                <a:ext cx="495636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sr-Cyrl-RS" sz="3200" b="0" i="0" dirty="0" smtClean="0"/>
                      <m:t>Ако </m:t>
                    </m:r>
                    <m:r>
                      <m:rPr>
                        <m:nor/>
                      </m:rPr>
                      <a:rPr lang="sr-Cyrl-RS" sz="3200" dirty="0" smtClean="0"/>
                      <m:t>многоуг</m:t>
                    </m:r>
                    <m:r>
                      <a:rPr lang="sr-Cyrl-RS" sz="3200" b="0" i="1" dirty="0" smtClean="0">
                        <a:latin typeface="Cambria Math" panose="02040503050406030204" pitchFamily="18" charset="0"/>
                      </a:rPr>
                      <m:t>ао </m:t>
                    </m:r>
                    <m:r>
                      <a:rPr lang="en-GB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sr-Latn-RS" sz="3200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sz="3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sz="3200" dirty="0"/>
                  <a:t>, 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99CC66-4DCA-4017-98FF-D0E853596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352" y="4688230"/>
                <a:ext cx="4956361" cy="584775"/>
              </a:xfrm>
              <a:prstGeom prst="rect">
                <a:avLst/>
              </a:prstGeom>
              <a:blipFill>
                <a:blip r:embed="rId7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25A16D-F785-47F8-B890-0ECE7C7DB8B8}"/>
                  </a:ext>
                </a:extLst>
              </p:cNvPr>
              <p:cNvSpPr txBox="1"/>
              <p:nvPr/>
            </p:nvSpPr>
            <p:spPr>
              <a:xfrm>
                <a:off x="5779030" y="4455586"/>
                <a:ext cx="4754205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3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dirty="0"/>
                  <a:t> </a:t>
                </a:r>
                <a:r>
                  <a:rPr lang="sr-Cyrl-RS" sz="3200" dirty="0"/>
                  <a:t>нормална пројекција</a:t>
                </a:r>
                <a:r>
                  <a:rPr lang="en-GB" sz="3200" dirty="0"/>
                  <a:t> </a:t>
                </a:r>
                <a:br>
                  <a:rPr lang="sr-Cyrl-RS" sz="3200" dirty="0"/>
                </a:br>
                <a:r>
                  <a:rPr lang="sr-Cyrl-RS" sz="3200" dirty="0"/>
                  <a:t>многоугла</a:t>
                </a:r>
                <a:r>
                  <a:rPr lang="en-GB" sz="3200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sr-Cyrl-RS" sz="3200" dirty="0"/>
                  <a:t> на раван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25A16D-F785-47F8-B890-0ECE7C7DB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030" y="4455586"/>
                <a:ext cx="4754205" cy="1077218"/>
              </a:xfrm>
              <a:prstGeom prst="rect">
                <a:avLst/>
              </a:prstGeom>
              <a:blipFill>
                <a:blip r:embed="rId8"/>
                <a:stretch>
                  <a:fillRect l="-3205" t="-7345" b="-17514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AF5B1F-AB37-4FD9-BD1A-8C29D366674B}"/>
                  </a:ext>
                </a:extLst>
              </p:cNvPr>
              <p:cNvSpPr txBox="1"/>
              <p:nvPr/>
            </p:nvSpPr>
            <p:spPr>
              <a:xfrm>
                <a:off x="4064656" y="5478890"/>
                <a:ext cx="483735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4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4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sr-Latn-RS" sz="4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GB" sz="4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AF5B1F-AB37-4FD9-BD1A-8C29D3666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56" y="5478890"/>
                <a:ext cx="4837350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92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5" grpId="0"/>
      <p:bldP spid="6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32A701-A3B1-4C1B-93C8-CCEFF6082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44" y="827476"/>
            <a:ext cx="7497097" cy="5417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BE57CB-7CFA-4FFA-9829-24BE65196417}"/>
                  </a:ext>
                </a:extLst>
              </p:cNvPr>
              <p:cNvSpPr txBox="1"/>
              <p:nvPr/>
            </p:nvSpPr>
            <p:spPr>
              <a:xfrm>
                <a:off x="283849" y="827476"/>
                <a:ext cx="6792244" cy="5016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4000" dirty="0"/>
                  <a:t>Задатак: Странице основе правог </a:t>
                </a:r>
                <a:br>
                  <a:rPr lang="sr-Cyrl-RS" sz="4000" dirty="0"/>
                </a:br>
                <a:r>
                  <a:rPr lang="sr-Cyrl-RS" sz="4000" dirty="0" err="1"/>
                  <a:t>паралелепипеда</a:t>
                </a:r>
                <a:r>
                  <a:rPr lang="sr-Cyrl-RS" sz="4000" dirty="0"/>
                  <a:t> су 5 и 4, а угао </a:t>
                </a:r>
                <a:br>
                  <a:rPr lang="sr-Cyrl-RS" sz="4000" dirty="0"/>
                </a:br>
                <a:r>
                  <a:rPr lang="sr-Cyrl-RS" sz="4000" dirty="0"/>
                  <a:t>између њих је </a:t>
                </a:r>
                <a14:m>
                  <m:oMath xmlns:m="http://schemas.openxmlformats.org/officeDocument/2006/math">
                    <m:r>
                      <a:rPr lang="sr-Cyrl-RS" sz="40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sr-Cyrl-RS" sz="4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sr-Cyrl-RS" sz="4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4000" dirty="0"/>
                  <a:t>. </a:t>
                </a:r>
                <a:br>
                  <a:rPr lang="sr-Cyrl-RS" sz="4000" dirty="0"/>
                </a:br>
                <a:r>
                  <a:rPr lang="sr-Cyrl-RS" sz="4000" dirty="0"/>
                  <a:t>Одредити површину пресека </a:t>
                </a:r>
                <a:br>
                  <a:rPr lang="sr-Cyrl-RS" sz="4000" dirty="0"/>
                </a:br>
                <a:r>
                  <a:rPr lang="sr-Cyrl-RS" sz="4000" dirty="0" err="1"/>
                  <a:t>паралелепипеда</a:t>
                </a:r>
                <a:r>
                  <a:rPr lang="sr-Cyrl-RS" sz="4000" dirty="0"/>
                  <a:t> </a:t>
                </a:r>
                <a:br>
                  <a:rPr lang="sr-Cyrl-RS" sz="4000" dirty="0"/>
                </a:br>
                <a:r>
                  <a:rPr lang="sr-Cyrl-RS" sz="4000" dirty="0"/>
                  <a:t>са равни која сече све његове </a:t>
                </a:r>
                <a:br>
                  <a:rPr lang="sr-Cyrl-RS" sz="4000" dirty="0"/>
                </a:br>
                <a:r>
                  <a:rPr lang="sr-Cyrl-RS" sz="4000" dirty="0"/>
                  <a:t>бочне ивице и образује са </a:t>
                </a:r>
                <a:br>
                  <a:rPr lang="sr-Cyrl-RS" sz="4000" dirty="0"/>
                </a:br>
                <a:r>
                  <a:rPr lang="sr-Cyrl-RS" sz="4000" dirty="0"/>
                  <a:t>равни основе угао од </a:t>
                </a:r>
                <a14:m>
                  <m:oMath xmlns:m="http://schemas.openxmlformats.org/officeDocument/2006/math">
                    <m:r>
                      <a:rPr lang="sr-Cyrl-RS" sz="4000" i="1">
                        <a:latin typeface="Cambria Math" panose="02040503050406030204" pitchFamily="18" charset="0"/>
                      </a:rPr>
                      <m:t>45</m:t>
                    </m:r>
                    <m:r>
                      <a:rPr lang="sr-Cyrl-R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4000" dirty="0"/>
                  <a:t>.</a:t>
                </a:r>
                <a:endParaRPr lang="sr-Latn-RS" sz="4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BE57CB-7CFA-4FFA-9829-24BE65196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49" y="827476"/>
                <a:ext cx="6792244" cy="5016758"/>
              </a:xfrm>
              <a:prstGeom prst="rect">
                <a:avLst/>
              </a:prstGeom>
              <a:blipFill>
                <a:blip r:embed="rId3"/>
                <a:stretch>
                  <a:fillRect l="-3232" t="-2187" r="-2154" b="-425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1444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32A701-A3B1-4C1B-93C8-CCEFF6082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964" y="0"/>
            <a:ext cx="7497097" cy="5417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BE57CB-7CFA-4FFA-9829-24BE65196417}"/>
                  </a:ext>
                </a:extLst>
              </p:cNvPr>
              <p:cNvSpPr txBox="1"/>
              <p:nvPr/>
            </p:nvSpPr>
            <p:spPr>
              <a:xfrm>
                <a:off x="551135" y="686799"/>
                <a:ext cx="5393849" cy="3046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RS" sz="240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sr-Latn-RS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40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sr-Latn-R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r-Latn-RS" sz="240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sr-Latn-RS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sr-Cyrl-RS" sz="2400" dirty="0"/>
                  <a:t>Задатак: Странице основе правог </a:t>
                </a:r>
                <a:br>
                  <a:rPr lang="sr-Cyrl-RS" sz="2400" dirty="0"/>
                </a:br>
                <a:r>
                  <a:rPr lang="sr-Cyrl-RS" sz="2400" dirty="0" err="1"/>
                  <a:t>паралелепипеда</a:t>
                </a:r>
                <a:r>
                  <a:rPr lang="sr-Cyrl-RS" sz="2400" dirty="0"/>
                  <a:t> су 5 и 4, а угао </a:t>
                </a:r>
                <a:br>
                  <a:rPr lang="sr-Cyrl-RS" sz="2400" dirty="0"/>
                </a:br>
                <a:r>
                  <a:rPr lang="sr-Cyrl-RS" sz="2400" dirty="0"/>
                  <a:t>између њих је </a:t>
                </a:r>
                <a14:m>
                  <m:oMath xmlns:m="http://schemas.openxmlformats.org/officeDocument/2006/math">
                    <m:r>
                      <a:rPr lang="sr-Cyrl-R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sr-Cyrl-R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sr-Cyrl-R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2400" dirty="0"/>
                  <a:t>. </a:t>
                </a:r>
                <a:br>
                  <a:rPr lang="sr-Cyrl-RS" sz="2400" dirty="0"/>
                </a:br>
                <a:r>
                  <a:rPr lang="sr-Cyrl-RS" sz="2400" dirty="0"/>
                  <a:t>Одредити површину пресека </a:t>
                </a:r>
                <a:br>
                  <a:rPr lang="sr-Cyrl-RS" sz="2400" dirty="0"/>
                </a:br>
                <a:r>
                  <a:rPr lang="sr-Cyrl-RS" sz="2400" dirty="0" err="1"/>
                  <a:t>паралелепипеда</a:t>
                </a:r>
                <a:r>
                  <a:rPr lang="sr-Cyrl-RS" sz="2400" dirty="0"/>
                  <a:t> </a:t>
                </a:r>
                <a:br>
                  <a:rPr lang="sr-Cyrl-RS" sz="2400" dirty="0"/>
                </a:br>
                <a:r>
                  <a:rPr lang="sr-Cyrl-RS" sz="2400" dirty="0"/>
                  <a:t>са равни која сече све његове </a:t>
                </a:r>
                <a:br>
                  <a:rPr lang="sr-Cyrl-RS" sz="2400" dirty="0"/>
                </a:br>
                <a:r>
                  <a:rPr lang="sr-Cyrl-RS" sz="2400" dirty="0"/>
                  <a:t>бочне ивице и образује са </a:t>
                </a:r>
                <a:br>
                  <a:rPr lang="sr-Cyrl-RS" sz="2400" dirty="0"/>
                </a:br>
                <a:r>
                  <a:rPr lang="sr-Cyrl-RS" sz="2400" dirty="0"/>
                  <a:t>равни основе угао од </a:t>
                </a:r>
                <a14:m>
                  <m:oMath xmlns:m="http://schemas.openxmlformats.org/officeDocument/2006/math">
                    <m:r>
                      <a:rPr lang="sr-Cyrl-RS" sz="2400" i="1">
                        <a:latin typeface="Cambria Math" panose="02040503050406030204" pitchFamily="18" charset="0"/>
                      </a:rPr>
                      <m:t>45</m:t>
                    </m:r>
                    <m:r>
                      <a:rPr lang="sr-Cyrl-R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RS" sz="2400" dirty="0"/>
                  <a:t>.</a:t>
                </a:r>
                <a:endParaRPr lang="sr-Latn-R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BE57CB-7CFA-4FFA-9829-24BE65196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35" y="686799"/>
                <a:ext cx="5393849" cy="3046988"/>
              </a:xfrm>
              <a:prstGeom prst="rect">
                <a:avLst/>
              </a:prstGeom>
              <a:blipFill>
                <a:blip r:embed="rId3"/>
                <a:stretch>
                  <a:fillRect l="-1695" t="-1403" b="-400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F01C2D-E0B2-4F8F-939D-3C596751EB89}"/>
                  </a:ext>
                </a:extLst>
              </p:cNvPr>
              <p:cNvSpPr txBox="1"/>
              <p:nvPr/>
            </p:nvSpPr>
            <p:spPr>
              <a:xfrm>
                <a:off x="424525" y="3645376"/>
                <a:ext cx="59110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𝐴𝐵𝐶𝐷</m:t>
                          </m:r>
                        </m:e>
                      </m:d>
                      <m:r>
                        <a:rPr lang="sr-Latn-RS" sz="4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sr-Latn-RS" sz="4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sr-Latn-RS" sz="4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sr-Cyrl-RS" sz="40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sr-Cyrl-RS" sz="4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  <m:r>
                        <m:rPr>
                          <m:nor/>
                        </m:rPr>
                        <a:rPr lang="sr-Cyrl-RS" sz="4000" dirty="0"/>
                        <m:t>.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F01C2D-E0B2-4F8F-939D-3C596751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5" y="3645376"/>
                <a:ext cx="591104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71BF22-0CC2-44F2-A202-2E009365892C}"/>
                  </a:ext>
                </a:extLst>
              </p:cNvPr>
              <p:cNvSpPr txBox="1"/>
              <p:nvPr/>
            </p:nvSpPr>
            <p:spPr>
              <a:xfrm>
                <a:off x="-574281" y="4709793"/>
                <a:ext cx="90008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𝐴𝐵𝐶𝐷</m:t>
                          </m:r>
                        </m:e>
                      </m:d>
                      <m:r>
                        <a:rPr lang="sr-Latn-RS" sz="4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𝑃𝑄𝑅𝑆</m:t>
                          </m:r>
                        </m:e>
                      </m:d>
                      <m:r>
                        <a:rPr lang="sr-Latn-RS" sz="4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45°</m:t>
                      </m:r>
                      <m:r>
                        <m:rPr>
                          <m:nor/>
                        </m:rPr>
                        <a:rPr lang="sr-Cyrl-RS" sz="4000" dirty="0"/>
                        <m:t>.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71BF22-0CC2-44F2-A202-2E009365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74281" y="4709793"/>
                <a:ext cx="9000829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B1FB17-E7C7-4F72-8C71-F2ACB4ADDE6D}"/>
                  </a:ext>
                </a:extLst>
              </p:cNvPr>
              <p:cNvSpPr txBox="1"/>
              <p:nvPr/>
            </p:nvSpPr>
            <p:spPr>
              <a:xfrm>
                <a:off x="424525" y="5383975"/>
                <a:ext cx="4346917" cy="780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𝑃𝑄𝑅𝑆</m:t>
                          </m:r>
                        </m:e>
                      </m:d>
                      <m:r>
                        <a:rPr lang="sr-Latn-RS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B1FB17-E7C7-4F72-8C71-F2ACB4ADD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5" y="5383975"/>
                <a:ext cx="4346917" cy="780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099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FFD28-9735-46C1-B57A-CA888FA6C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4808" y="2277927"/>
            <a:ext cx="4493885" cy="3614271"/>
          </a:xfrm>
        </p:spPr>
        <p:txBody>
          <a:bodyPr>
            <a:normAutofit/>
          </a:bodyPr>
          <a:lstStyle/>
          <a:p>
            <a:pPr algn="l"/>
            <a:r>
              <a:rPr lang="sr-Cyrl-CS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Хвала!</a:t>
            </a:r>
            <a:br>
              <a:rPr lang="sr-Cyrl-CS" sz="4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sr-Latn-RS" sz="4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462185-E20F-4F5F-B9A3-95A9DC9B7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70" y="1948643"/>
            <a:ext cx="4394982" cy="24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9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20F617-A60D-4969-BFB1-ADDD10EECE34}"/>
              </a:ext>
            </a:extLst>
          </p:cNvPr>
          <p:cNvSpPr txBox="1"/>
          <p:nvPr/>
        </p:nvSpPr>
        <p:spPr>
          <a:xfrm>
            <a:off x="1519311" y="1406769"/>
            <a:ext cx="717215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/>
              <a:t>Извори:</a:t>
            </a:r>
            <a:br>
              <a:rPr lang="sr-Cyrl-RS" dirty="0"/>
            </a:br>
            <a:r>
              <a:rPr lang="sr-Cyrl-RS" dirty="0"/>
              <a:t>Математика са збирком задатака за </a:t>
            </a:r>
            <a:r>
              <a:rPr lang="en-GB" dirty="0"/>
              <a:t>III</a:t>
            </a:r>
            <a:r>
              <a:rPr lang="sr-Cyrl-RS" dirty="0"/>
              <a:t> разред средње школе, Јован Д. </a:t>
            </a:r>
            <a:r>
              <a:rPr lang="sr-Cyrl-RS" dirty="0" err="1"/>
              <a:t>Кечкић</a:t>
            </a:r>
            <a:r>
              <a:rPr lang="en-GB" dirty="0"/>
              <a:t> </a:t>
            </a:r>
            <a:br>
              <a:rPr lang="sr-Cyrl-RS" dirty="0"/>
            </a:br>
            <a:r>
              <a:rPr lang="sr-Latn-RS" dirty="0">
                <a:hlinkClick r:id="rId2"/>
              </a:rPr>
              <a:t>https://www.slideshare.net/giseliacpiteira/pedro-ines-15966152/2</a:t>
            </a:r>
            <a:br>
              <a:rPr lang="en-GB" dirty="0"/>
            </a:br>
            <a:r>
              <a:rPr lang="en-GB" dirty="0">
                <a:hlinkClick r:id="rId3"/>
              </a:rPr>
              <a:t>https://www.wikiwand.com/sl/Prizma</a:t>
            </a:r>
            <a:br>
              <a:rPr lang="en-GB" dirty="0"/>
            </a:br>
            <a:r>
              <a:rPr lang="en-GB" dirty="0"/>
              <a:t>https://bg.wikipedia.org/wiki/%D0%9F%D0%B0%D1%80%D0%B0%D0%</a:t>
            </a:r>
            <a:br>
              <a:rPr lang="en-GB" dirty="0"/>
            </a:br>
            <a:r>
              <a:rPr lang="en-GB" dirty="0"/>
              <a:t>BB%D0%B5%D0%BB%D0%B5%D0%BF%D0%B8%D0%BF%D0%B5%D0%B4</a:t>
            </a:r>
            <a:br>
              <a:rPr lang="en-GB" dirty="0"/>
            </a:br>
            <a:r>
              <a:rPr lang="en-GB" dirty="0"/>
              <a:t>https://www.google.com/search?sxsrf=ALeKk01kkcO94ltiyYqO1MaYOr5Ed4fHYg:</a:t>
            </a:r>
            <a:br>
              <a:rPr lang="en-GB" dirty="0"/>
            </a:br>
            <a:r>
              <a:rPr lang="en-GB" dirty="0"/>
              <a:t>1599736311880&amp;source=univ&amp;tbm=isch&amp;q=Normalni+presek+prizme&amp;sa=</a:t>
            </a:r>
            <a:r>
              <a:rPr lang="en-GB" dirty="0" err="1"/>
              <a:t>X&amp;ved</a:t>
            </a:r>
            <a:r>
              <a:rPr lang="en-GB" dirty="0"/>
              <a:t>=</a:t>
            </a:r>
            <a:br>
              <a:rPr lang="en-GB" dirty="0"/>
            </a:br>
            <a:r>
              <a:rPr lang="en-GB" dirty="0"/>
              <a:t>2ahUKEwjC7umUut7rAhVvAxAIHfkzCXcQjJkEegQIChAB&amp;biw=1366&amp;bih=576#imgrc</a:t>
            </a:r>
            <a:br>
              <a:rPr lang="en-GB" dirty="0"/>
            </a:br>
            <a:r>
              <a:rPr lang="en-GB" dirty="0"/>
              <a:t>=smvytgt7bB4muM</a:t>
            </a:r>
            <a:endParaRPr lang="sr-Latn-RS" dirty="0"/>
          </a:p>
        </p:txBody>
      </p:sp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22A7F0A3-A41E-44C7-A5EB-B5CC3EAB9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67" y="2251019"/>
            <a:ext cx="2634469" cy="253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flag&#10;&#10;Description automatically generated">
            <a:extLst>
              <a:ext uri="{FF2B5EF4-FFF2-40B4-BE49-F238E27FC236}">
                <a16:creationId xmlns:a16="http://schemas.microsoft.com/office/drawing/2014/main" id="{658C2B3B-BB32-43D5-91D1-212512A0A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451231"/>
            <a:ext cx="609653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59242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554</Words>
  <Application>Microsoft Office PowerPoint</Application>
  <PresentationFormat>Widescreen</PresentationFormat>
  <Paragraphs>56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Times New Roman</vt:lpstr>
      <vt:lpstr>Univers Condensed Light</vt:lpstr>
      <vt:lpstr>Walbaum Display Light</vt:lpstr>
      <vt:lpstr>AngleLinesVTI</vt:lpstr>
      <vt:lpstr>Office Theme</vt:lpstr>
      <vt:lpstr>ПРИЗМА И ЊЕНИ РАВНИ ПРЕСЕЦИ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Хвала!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ПРИЗМА И ЊЕНИ РАВНИ ПРЕСЕЦИ</dc:title>
  <dc:creator>Jasmina Micic</dc:creator>
  <cp:lastModifiedBy>Jasmina Micic</cp:lastModifiedBy>
  <cp:revision>7</cp:revision>
  <dcterms:created xsi:type="dcterms:W3CDTF">2020-09-10T15:19:56Z</dcterms:created>
  <dcterms:modified xsi:type="dcterms:W3CDTF">2023-08-12T18:48:27Z</dcterms:modified>
</cp:coreProperties>
</file>