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76" r:id="rId3"/>
    <p:sldId id="257" r:id="rId4"/>
    <p:sldId id="275" r:id="rId5"/>
    <p:sldId id="260" r:id="rId6"/>
    <p:sldId id="261" r:id="rId7"/>
    <p:sldId id="262" r:id="rId8"/>
    <p:sldId id="264" r:id="rId9"/>
    <p:sldId id="267" r:id="rId10"/>
    <p:sldId id="268" r:id="rId11"/>
    <p:sldId id="263" r:id="rId12"/>
    <p:sldId id="269" r:id="rId13"/>
    <p:sldId id="270" r:id="rId14"/>
    <p:sldId id="265" r:id="rId15"/>
    <p:sldId id="271" r:id="rId16"/>
    <p:sldId id="272" r:id="rId17"/>
    <p:sldId id="277" r:id="rId18"/>
    <p:sldId id="278" r:id="rId19"/>
    <p:sldId id="279" r:id="rId20"/>
    <p:sldId id="280" r:id="rId21"/>
    <p:sldId id="281" r:id="rId22"/>
    <p:sldId id="274" r:id="rId23"/>
    <p:sldId id="27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7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88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3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2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43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74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1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19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51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76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31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52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7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B1F80F0-4716-462C-8B70-0A077EFE7AFF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779248B-D0B2-40E9-8448-8707EA56A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6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7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slide" Target="slide6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10.xml"/><Relationship Id="rId7" Type="http://schemas.openxmlformats.org/officeDocument/2006/relationships/slide" Target="slide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slide" Target="slide10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13.xml"/><Relationship Id="rId7" Type="http://schemas.openxmlformats.org/officeDocument/2006/relationships/slide" Target="slide1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slide" Target="slide13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image" Target="../media/image240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15.xml"/><Relationship Id="rId4" Type="http://schemas.openxmlformats.org/officeDocument/2006/relationships/image" Target="../media/image2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9C92F4-9D9A-4962-B07C-446008F47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1138592"/>
            <a:ext cx="6105194" cy="2031055"/>
          </a:xfrm>
        </p:spPr>
        <p:txBody>
          <a:bodyPr>
            <a:normAutofit/>
          </a:bodyPr>
          <a:lstStyle/>
          <a:p>
            <a:r>
              <a:rPr lang="sr-Cyrl-RS" sz="5200" dirty="0">
                <a:solidFill>
                  <a:schemeClr val="tx2"/>
                </a:solidFill>
              </a:rPr>
              <a:t>Дужина лука криве</a:t>
            </a:r>
            <a:endParaRPr lang="en-US" sz="52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FB03F-7769-4BB2-BEEF-76DADDD91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160125"/>
            <a:ext cx="5994130" cy="1813955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2"/>
                </a:solidFill>
              </a:rPr>
              <a:t>Студент: Ана Лаковић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Ментор: Јасмина Мицић </a:t>
            </a:r>
            <a:endParaRPr lang="x-none" dirty="0">
              <a:solidFill>
                <a:schemeClr val="tx2"/>
              </a:solidFill>
            </a:endParaRPr>
          </a:p>
          <a:p>
            <a:endParaRPr lang="sr-Latn-RS" dirty="0">
              <a:solidFill>
                <a:schemeClr val="tx2"/>
              </a:solidFill>
            </a:endParaRPr>
          </a:p>
          <a:p>
            <a:endParaRPr lang="sr-Latn-RS" dirty="0">
              <a:solidFill>
                <a:schemeClr val="tx2"/>
              </a:solidFill>
            </a:endParaRPr>
          </a:p>
          <a:p>
            <a:r>
              <a:rPr lang="sr-Cyrl-RS" dirty="0">
                <a:solidFill>
                  <a:schemeClr val="tx2"/>
                </a:solidFill>
              </a:rPr>
              <a:t>Крагујевац, април 2022.</a:t>
            </a:r>
            <a:endParaRPr lang="x-none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1426" y="589057"/>
            <a:ext cx="3042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/>
              <a:t>Прва крагујевачка гимназија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6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466137"/>
            <a:ext cx="8761413" cy="706964"/>
          </a:xfrm>
        </p:spPr>
        <p:txBody>
          <a:bodyPr/>
          <a:lstStyle/>
          <a:p>
            <a:r>
              <a:rPr lang="sr-Cyrl-RS" dirty="0">
                <a:solidFill>
                  <a:schemeClr val="tx1"/>
                </a:solidFill>
              </a:rPr>
              <a:t>Научићеш: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1563" y="3427652"/>
            <a:ext cx="9942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израчунаш дужину произвољног дела криве;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B9BEC1-90D8-45C5-A484-69A60F33EFB1}"/>
              </a:ext>
            </a:extLst>
          </p:cNvPr>
          <p:cNvSpPr txBox="1"/>
          <p:nvPr/>
        </p:nvSpPr>
        <p:spPr>
          <a:xfrm>
            <a:off x="1281563" y="4205424"/>
            <a:ext cx="9942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примениш претходна знања о одређеном интегралу са израчунавањем дужине лука криве;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CF3E1-38F6-49A8-B7B4-876B7A838D50}"/>
              </a:ext>
            </a:extLst>
          </p:cNvPr>
          <p:cNvSpPr txBox="1"/>
          <p:nvPr/>
        </p:nvSpPr>
        <p:spPr>
          <a:xfrm>
            <a:off x="1281563" y="5168727"/>
            <a:ext cx="9942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успешно примениш одређени интеграл у задацима.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24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57816" y="833931"/>
            <a:ext cx="4120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i="1" u="sng" dirty="0">
                <a:solidFill>
                  <a:schemeClr val="bg1"/>
                </a:solidFill>
              </a:rPr>
              <a:t>Теорема:</a:t>
            </a:r>
          </a:p>
          <a:p>
            <a:endParaRPr lang="en-US" sz="2000" b="1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6"/>
              <p:cNvSpPr>
                <a:spLocks noChangeArrowheads="1"/>
              </p:cNvSpPr>
              <p:nvPr/>
            </p:nvSpPr>
            <p:spPr bwMode="auto">
              <a:xfrm>
                <a:off x="1357816" y="2621658"/>
                <a:ext cx="10039543" cy="9848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sr-Cyrl-RS" sz="2000" dirty="0"/>
                  <a:t>Дужина лука криве </a:t>
                </a:r>
                <a14:m>
                  <m:oMath xmlns:m="http://schemas.openxmlformats.org/officeDocument/2006/math">
                    <m:r>
                      <a:rPr lang="sr-Cyrl-RS" sz="20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sr-Cyrl-RS" sz="2000" dirty="0"/>
                  <a:t> графика функције </a:t>
                </a:r>
                <a14:m>
                  <m:oMath xmlns:m="http://schemas.openxmlformats.org/officeDocument/2006/math">
                    <m:r>
                      <a:rPr lang="sr-Cyrl-RS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r-Cyrl-R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sr-Cyrl-RS" sz="2000" dirty="0"/>
                  <a:t>, непрекидне и </a:t>
                </a:r>
                <a:r>
                  <a:rPr lang="sr-Cyrl-RS" sz="2000" dirty="0" err="1"/>
                  <a:t>диференцијабилне</a:t>
                </a:r>
                <a:r>
                  <a:rPr lang="sr-Cyrl-RS" sz="2000" dirty="0"/>
                  <a:t> </a:t>
                </a:r>
                <a:br>
                  <a:rPr lang="sr-Cyrl-RS" sz="2000" dirty="0"/>
                </a:br>
                <a:r>
                  <a:rPr lang="sr-Cyrl-RS" sz="2000" dirty="0"/>
                  <a:t>на сегменту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sr-Cyrl-R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sr-Cyrl-RS" sz="2000" dirty="0"/>
                  <a:t>,</a:t>
                </a:r>
                <a:r>
                  <a:rPr lang="en-US" sz="2000" dirty="0"/>
                  <a:t> </a:t>
                </a:r>
                <a:r>
                  <a:rPr lang="sr-Cyrl-RS" sz="2000" dirty="0"/>
                  <a:t>између тачака чије су апсцисе </a:t>
                </a:r>
                <a14:m>
                  <m:oMath xmlns:m="http://schemas.openxmlformats.org/officeDocument/2006/math">
                    <m:r>
                      <a:rPr lang="sr-Cyrl-R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  </m:t>
                    </m:r>
                    <m:r>
                      <a:rPr lang="sr-Cyrl-RS" sz="2000">
                        <a:latin typeface="Cambria Math" panose="02040503050406030204" pitchFamily="18" charset="0"/>
                      </a:rPr>
                      <m:t>и  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sr-Cyrl-RS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sr-Cyrl-R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r-Cyrl-RS" sz="2000" dirty="0"/>
                  <a:t> је:</a:t>
                </a:r>
                <a:endParaRPr lang="en-US" sz="2000" dirty="0"/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7816" y="2621658"/>
                <a:ext cx="10039543" cy="984885"/>
              </a:xfrm>
              <a:prstGeom prst="rect">
                <a:avLst/>
              </a:prstGeom>
              <a:blipFill>
                <a:blip r:embed="rId2"/>
                <a:stretch>
                  <a:fillRect l="-668" t="-24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1"/>
              <p:cNvSpPr txBox="1">
                <a:spLocks noChangeArrowheads="1"/>
              </p:cNvSpPr>
              <p:nvPr/>
            </p:nvSpPr>
            <p:spPr bwMode="auto">
              <a:xfrm>
                <a:off x="5800579" y="4236342"/>
                <a:ext cx="2879188" cy="115158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kumimoji="0" lang="en-US" alt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kumimoji="0" lang="en-US" altLang="en-US" sz="24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en-US" altLang="en-US" sz="24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  <m:sup>
                          <m:r>
                            <a:rPr kumimoji="0" lang="en-US" altLang="en-US" sz="24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kumimoji="0" lang="en-US" altLang="en-US" sz="24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altLang="en-US" sz="24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kumimoji="0" lang="en-US" altLang="en-US" sz="2400" b="1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0" lang="en-US" altLang="en-US" sz="2400" b="1" i="1" u="none" strike="noStrike" cap="none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en-US" sz="2400" b="1" i="1" u="none" strike="noStrike" cap="none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kumimoji="0" lang="en-US" altLang="en-US" sz="2400" b="1" i="1" u="none" strike="noStrike" cap="none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  <m:sup>
                                  <m:r>
                                    <a:rPr kumimoji="0" lang="en-US" altLang="en-US" sz="2400" b="1" i="1" u="none" strike="noStrike" cap="none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  <m:r>
                            <a:rPr kumimoji="0" lang="en-US" altLang="en-US" sz="2400" b="1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𝒅𝒙</m:t>
                          </m:r>
                        </m:e>
                      </m:nary>
                    </m:oMath>
                  </m:oMathPara>
                </a14:m>
                <a:endParaRPr kumimoji="0" lang="en-US" alt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 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0579" y="4236342"/>
                <a:ext cx="2879188" cy="11515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41" y="3365167"/>
            <a:ext cx="4294835" cy="335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0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941" y="3359516"/>
            <a:ext cx="8761413" cy="706964"/>
          </a:xfrm>
        </p:spPr>
        <p:txBody>
          <a:bodyPr/>
          <a:lstStyle/>
          <a:p>
            <a:pPr algn="ctr"/>
            <a:r>
              <a:rPr lang="sr-Cyrl-RS" sz="4000" dirty="0">
                <a:solidFill>
                  <a:schemeClr val="tx1"/>
                </a:solidFill>
              </a:rPr>
              <a:t>Обновимо!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450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84C2EB09-22FA-4B9A-B7C9-4A1176750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433" y="526228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Једна од метода решавања интеграла је и метода смене. </a:t>
                </a:r>
              </a:p>
              <a:p>
                <a:pPr algn="ctr"/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Ако се уведе тригонометријска смена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𝒕</m:t>
                        </m:r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𝒈</m:t>
                        </m:r>
                      </m:fName>
                      <m:e>
                        <m:f>
                          <m:f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𝒙</m:t>
                            </m:r>
                          </m:num>
                          <m:den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𝟐</m:t>
                            </m:r>
                          </m:den>
                        </m:f>
                      </m:e>
                    </m:func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𝒕</m:t>
                    </m:r>
                    <m:r>
                      <a:rPr lang="sr-Cyrl-RS" sz="24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</m:oMath>
                </a14:m>
                <a:endParaRPr lang="sr-Cyrl-RS" sz="24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  <a:p>
                <a:pPr algn="ctr"/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шта од понуђеног није тачно?</a:t>
                </a:r>
                <a:endParaRPr lang="ru-RU" sz="24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4C2EB09-22FA-4B9A-B7C9-4A11767509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433" y="526228"/>
                <a:ext cx="11327091" cy="241602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AutoShape 2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CF9A369-0A7C-448E-B5B3-5571728DD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8061" y="360029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Cyrl-R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sr-Cyrl-R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AutoShape 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CF9A369-0A7C-448E-B5B3-5571728DD1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8061" y="3600291"/>
                <a:ext cx="4544119" cy="1336835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5">
            <a:extLst>
              <a:ext uri="{FF2B5EF4-FFF2-40B4-BE49-F238E27FC236}">
                <a16:creationId xmlns:a16="http://schemas.microsoft.com/office/drawing/2014/main" id="{6E7E15EA-50F0-4609-8BBA-563F4302FF3F}"/>
              </a:ext>
            </a:extLst>
          </p:cNvPr>
          <p:cNvGrpSpPr>
            <a:grpSpLocks/>
          </p:cNvGrpSpPr>
          <p:nvPr/>
        </p:nvGrpSpPr>
        <p:grpSpPr bwMode="auto">
          <a:xfrm>
            <a:off x="640405" y="3595841"/>
            <a:ext cx="10786460" cy="2949337"/>
            <a:chOff x="340" y="3022"/>
            <a:chExt cx="5094" cy="995"/>
          </a:xfrm>
        </p:grpSpPr>
        <p:sp>
          <p:nvSpPr>
            <p:cNvPr id="6" name="AutoShape 23">
              <a:hlinkClick r:id="rId6" action="ppaction://hlinksldjump"/>
              <a:extLst>
                <a:ext uri="{FF2B5EF4-FFF2-40B4-BE49-F238E27FC236}">
                  <a16:creationId xmlns:a16="http://schemas.microsoft.com/office/drawing/2014/main" id="{B794B217-CCA7-4CF2-832F-4C9D04CE5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3022"/>
              <a:ext cx="2146" cy="451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AutoShape 28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0BE20EAE-0A2A-4C81-92CE-D16895FBB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" y="3566"/>
                  <a:ext cx="2146" cy="45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sr-Cyrl-R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sr-Cyrl-R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func>
                      </m:oMath>
                    </m:oMathPara>
                  </a14:m>
                  <a:endParaRPr lang="en-US" dirty="0">
                    <a:solidFill>
                      <a:srgbClr val="181B98"/>
                    </a:solidFill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0" name="AutoShape 28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0BE20EAE-0A2A-4C81-92CE-D16895FBBE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" y="3566"/>
                  <a:ext cx="2146" cy="451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AutoShape 29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5D00B972-8762-4292-81E8-FE0204BAFC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8" y="3566"/>
                  <a:ext cx="2146" cy="45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ⅆ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1" name="AutoShape 29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5D00B972-8762-4292-81E8-FE0204BAFC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8" y="3566"/>
                  <a:ext cx="2146" cy="451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61528" y="3955584"/>
                <a:ext cx="1626406" cy="6173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528" y="3955584"/>
                <a:ext cx="1626406" cy="61734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5017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142109" y="1932619"/>
            <a:ext cx="53783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/>
              <p:nvPr/>
            </p:nvSpPr>
            <p:spPr>
              <a:xfrm>
                <a:off x="4034597" y="3418489"/>
                <a:ext cx="3593420" cy="1358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4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4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sr-Cyrl-RS" sz="4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4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sr-Cyrl-RS" sz="4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4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B92B6F6-BCFF-41D9-8259-1A00F813B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597" y="3418489"/>
                <a:ext cx="3593420" cy="135870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6232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762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3E0B92F0-A077-4B23-B220-A86EB8793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68" y="681811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sr-Cyrl-RS" sz="24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Шта је домен функције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𝒂𝒓𝒄𝒔𝒊𝒏𝒙</m:t>
                    </m:r>
                  </m:oMath>
                </a14:m>
                <a:r>
                  <a:rPr lang="en-US" sz="24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?</a:t>
                </a:r>
                <a:endParaRPr lang="ru-RU" sz="2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E0B92F0-A077-4B23-B220-A86EB8793B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268" y="681811"/>
                <a:ext cx="11327091" cy="241602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2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544C3E2-2195-4284-832B-B526455FC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AutoShape 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544C3E2-2195-4284-832B-B526455FC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ADC5FE1-D877-4128-8055-8133A3AA7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240" y="3504035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−1,1 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AutoShape 2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ADC5FE1-D877-4128-8055-8133A3AA72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40" y="3504035"/>
                <a:ext cx="4544119" cy="1336835"/>
              </a:xfrm>
              <a:prstGeom prst="ellipse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utoShape 2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EB2030-4C58-4133-8902-826FD0A62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240" y="5116537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∈</m:t>
                      </m:r>
                      <m:d>
                        <m:d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AutoShape 28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7EB2030-4C58-4133-8902-826FD0A62F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240" y="5116537"/>
                <a:ext cx="4544119" cy="1336835"/>
              </a:xfrm>
              <a:prstGeom prst="ellipse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B9683A8E-7720-4693-949A-77AE85591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7581" y="5116537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∈</m:t>
                      </m:r>
                      <m:d>
                        <m:d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−1,1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9683A8E-7720-4693-949A-77AE85591B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7581" y="5116537"/>
                <a:ext cx="4544119" cy="1336835"/>
              </a:xfrm>
              <a:prstGeom prst="ellipse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225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6" y="1932619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  <a:endParaRPr lang="sr-Cyrl-R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/>
              <p:nvPr/>
            </p:nvSpPr>
            <p:spPr>
              <a:xfrm>
                <a:off x="4413097" y="3324944"/>
                <a:ext cx="269407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dirty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4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4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−1,1</m:t>
                          </m:r>
                        </m:e>
                      </m:d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B92B6F6-BCFF-41D9-8259-1A00F813B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097" y="3324944"/>
                <a:ext cx="2694071" cy="67710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54035" y="5685255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2444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290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id="{D5C19835-5F42-43EB-9E17-FDEB91C87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482" y="679078"/>
                <a:ext cx="11327091" cy="241602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Методом неодређених коефицијената,</a:t>
                </a:r>
              </a:p>
              <a:p>
                <a:pPr algn="ctr"/>
                <a:r>
                  <a:rPr lang="sr-Cyrl-RS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рационална функција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r-Cyrl-RS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sr-Cyrl-RS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sr-Cyrl-RS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ru-RU" sz="24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се може представити:</a:t>
                </a:r>
              </a:p>
            </p:txBody>
          </p:sp>
        </mc:Choice>
        <mc:Fallback xmlns="">
          <p:sp>
            <p:nvSpPr>
              <p:cNvPr id="2" name="AutoShape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5C19835-5F42-43EB-9E17-FDEB91C87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482" y="679078"/>
                <a:ext cx="11327091" cy="241602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AutoShape 2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BB6FB62-D975-4BF3-8415-8D23CE86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sr-Cyrl-R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AutoShape 2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BB6FB62-D975-4BF3-8415-8D23CE862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285" y="3504035"/>
                <a:ext cx="4544119" cy="1336835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AutoShape 23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7AFAC711-183D-4979-8DD9-6DD67E317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300" y="3504034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AutoShape 23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AFAC711-183D-4979-8DD9-6DD67E317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0300" y="3504034"/>
                <a:ext cx="4544119" cy="1336835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utoShap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3F8C149-C3CC-4F72-9638-B0F97F2D0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944" y="511209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AutoShape 28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3F8C149-C3CC-4F72-9638-B0F97F2D0D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944" y="5112091"/>
                <a:ext cx="4544119" cy="1336835"/>
              </a:xfrm>
              <a:prstGeom prst="ellipse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utoShape 29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F02718AF-0D74-45C6-9A20-205F1E540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2285" y="511209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AutoShape 2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02718AF-0D74-45C6-9A20-205F1E5406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285" y="5112091"/>
                <a:ext cx="4544119" cy="1336835"/>
              </a:xfrm>
              <a:prstGeom prst="ellipse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895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5" y="2394283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  <a:endParaRPr lang="sr-Cyrl-R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/>
              <p:nvPr/>
            </p:nvSpPr>
            <p:spPr>
              <a:xfrm>
                <a:off x="1958353" y="3698043"/>
                <a:ext cx="7706405" cy="10125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sz="3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sz="3200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sr-Cyrl-RS" sz="3200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92B6F6-BCFF-41D9-8259-1A00F813B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8353" y="3698043"/>
                <a:ext cx="7706405" cy="10125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268694-6CF6-4BE1-8F13-E57CCB1DEC33}"/>
                  </a:ext>
                </a:extLst>
              </p:cNvPr>
              <p:cNvSpPr txBox="1"/>
              <p:nvPr/>
            </p:nvSpPr>
            <p:spPr>
              <a:xfrm>
                <a:off x="6096000" y="5180420"/>
                <a:ext cx="1130118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28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RS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R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R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Cyrl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sr-Latn-R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268694-6CF6-4BE1-8F13-E57CCB1DE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180420"/>
                <a:ext cx="1130118" cy="8066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5FDBF6-4F5F-40F8-B264-65EF0D684E2D}"/>
                  </a:ext>
                </a:extLst>
              </p:cNvPr>
              <p:cNvSpPr txBox="1"/>
              <p:nvPr/>
            </p:nvSpPr>
            <p:spPr>
              <a:xfrm>
                <a:off x="7465182" y="5180419"/>
                <a:ext cx="1338187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sr-Latn-R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sr-Latn-R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R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Cyrl-R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r-Latn-R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5FDBF6-4F5F-40F8-B264-65EF0D684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182" y="5180419"/>
                <a:ext cx="1338187" cy="806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9529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141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1">
            <a:extLst>
              <a:ext uri="{FF2B5EF4-FFF2-40B4-BE49-F238E27FC236}">
                <a16:creationId xmlns:a16="http://schemas.microsoft.com/office/drawing/2014/main" id="{ADDAD401-0915-46A3-86B2-CCC8775E9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68" y="686257"/>
            <a:ext cx="11327091" cy="241602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RS" sz="24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Њутн-Лајбницова формула?</a:t>
            </a:r>
            <a:endParaRPr lang="ru-RU" sz="2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AutoShape 23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A1D548CD-A144-4A1A-8688-42E508A9A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0788" y="3323561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sr-Cyrl-R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ⅆ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sr-Cyrl-R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𝑏</m:t>
                              </m:r>
                            </m:sup>
                          </m:sSub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𝐹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𝑏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AutoShape 2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xmlns="" id="{A1D548CD-A144-4A1A-8688-42E508A9A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0788" y="3323561"/>
                <a:ext cx="4544119" cy="1336835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AutoShape 2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5BF013E5-4EB9-4241-9DBB-1D033DBBC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1143" y="4940506"/>
                <a:ext cx="4544119" cy="133683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sr-Cyrl-R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ⅆ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sr-Cyrl-R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𝑏</m:t>
                              </m:r>
                            </m:sup>
                          </m:sSub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𝐹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181B98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AutoShape 28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xmlns="" id="{5BF013E5-4EB9-4241-9DBB-1D033DBBC9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1143" y="4940506"/>
                <a:ext cx="4544119" cy="1336835"/>
              </a:xfrm>
              <a:prstGeom prst="ellipse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9361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1D65E-22E7-4C45-B75A-8C029476F206}"/>
              </a:ext>
            </a:extLst>
          </p:cNvPr>
          <p:cNvSpPr/>
          <p:nvPr/>
        </p:nvSpPr>
        <p:spPr>
          <a:xfrm>
            <a:off x="3528336" y="1932619"/>
            <a:ext cx="4605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Тачан одговор!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65A315-761A-45C7-8CD5-68E0202AFA08}"/>
                  </a:ext>
                </a:extLst>
              </p:cNvPr>
              <p:cNvSpPr txBox="1"/>
              <p:nvPr/>
            </p:nvSpPr>
            <p:spPr>
              <a:xfrm>
                <a:off x="2626999" y="3165612"/>
                <a:ext cx="6408614" cy="11170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sr-Cyrl-R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ⅆ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sr-Cyrl-R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𝑏</m:t>
                              </m:r>
                            </m:sup>
                          </m:sSubSup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𝐹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E65A315-761A-45C7-8CD5-68E0202AF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999" y="3165612"/>
                <a:ext cx="6408614" cy="111703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>
            <a:extLst>
              <a:ext uri="{FF2B5EF4-FFF2-40B4-BE49-F238E27FC236}">
                <a16:creationId xmlns:a16="http://schemas.microsoft.com/office/drawing/2014/main" id="{2D060E28-7F3D-427E-8A40-DFA3A9C2B4BA}"/>
              </a:ext>
            </a:extLst>
          </p:cNvPr>
          <p:cNvSpPr/>
          <p:nvPr/>
        </p:nvSpPr>
        <p:spPr>
          <a:xfrm>
            <a:off x="8077915" y="-902368"/>
            <a:ext cx="103559" cy="7218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arrow-d">
            <a:hlinkClick r:id="rId3" action="ppaction://hlinksldjump"/>
            <a:extLst>
              <a:ext uri="{FF2B5EF4-FFF2-40B4-BE49-F238E27FC236}">
                <a16:creationId xmlns:a16="http://schemas.microsoft.com/office/drawing/2014/main" id="{701B9998-1F74-4F87-BDA7-9CD39533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3054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05550-845F-4271-B984-B576E969727B}"/>
              </a:ext>
            </a:extLst>
          </p:cNvPr>
          <p:cNvSpPr/>
          <p:nvPr/>
        </p:nvSpPr>
        <p:spPr>
          <a:xfrm>
            <a:off x="3017823" y="2361291"/>
            <a:ext cx="5651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Пробај још једном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A769-5579-46CB-8C6A-EBE2204153DB}"/>
              </a:ext>
            </a:extLst>
          </p:cNvPr>
          <p:cNvSpPr/>
          <p:nvPr/>
        </p:nvSpPr>
        <p:spPr>
          <a:xfrm>
            <a:off x="4857681" y="3404938"/>
            <a:ext cx="19762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Latn-R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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6" descr="arrow-d">
            <a:hlinkClick r:id="rId2" action="ppaction://hlinksldjump"/>
            <a:extLst>
              <a:ext uri="{FF2B5EF4-FFF2-40B4-BE49-F238E27FC236}">
                <a16:creationId xmlns:a16="http://schemas.microsoft.com/office/drawing/2014/main" id="{534DDADE-93D6-45BA-831C-AC08B1C95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26224" y="57213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859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98483" y="2422780"/>
                <a:ext cx="9469821" cy="12683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350" indent="-6350">
                  <a:lnSpc>
                    <a:spcPct val="107000"/>
                  </a:lnSpc>
                  <a:spcAft>
                    <a:spcPts val="1465"/>
                  </a:spcAft>
                </a:pPr>
                <a:r>
                  <a:rPr lang="sr-Cyrl-RS" sz="2400" b="1" i="1" u="sn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Задатак 1.</a:t>
                </a:r>
                <a:r>
                  <a:rPr lang="sr-Cyrl-RS" sz="2400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endParaRPr lang="en-US" sz="2400" u="sng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6350" indent="-6350">
                  <a:lnSpc>
                    <a:spcPct val="107000"/>
                  </a:lnSpc>
                  <a:spcAft>
                    <a:spcPts val="1465"/>
                  </a:spcAft>
                </a:pPr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Израчунати дужину лука криве </a:t>
                </a:r>
                <a14:m>
                  <m:oMath xmlns:m="http://schemas.openxmlformats.org/officeDocument/2006/math"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𝑙</m:t>
                        </m:r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sr-Cyrl-R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  <m:func>
                              <m:funcPr>
                                <m:ctrlPr>
                                  <a:rPr lang="en-US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sr-Cyrl-RS" sz="24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sr-Cyrl-RS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</m:func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за  </m:t>
                    </m:r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</m:t>
                        </m:r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sr-Cyrl-R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sr-Cyrl-R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𝑎</m:t>
                    </m:r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&gt;0 .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3" y="2422780"/>
                <a:ext cx="9469821" cy="1268361"/>
              </a:xfrm>
              <a:prstGeom prst="rect">
                <a:avLst/>
              </a:prstGeom>
              <a:blipFill rotWithShape="0">
                <a:blip r:embed="rId2"/>
                <a:stretch>
                  <a:fillRect l="-1030" t="-3828" b="-2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3620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24910" y="2289757"/>
                <a:ext cx="10131973" cy="1799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350" indent="-6350">
                  <a:lnSpc>
                    <a:spcPct val="141000"/>
                  </a:lnSpc>
                  <a:spcAft>
                    <a:spcPts val="340"/>
                  </a:spcAft>
                </a:pPr>
                <a:r>
                  <a:rPr lang="en-US" sz="2400" b="1" i="1" u="sng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Задатак</a:t>
                </a:r>
                <a:r>
                  <a:rPr lang="en-US" sz="2400" b="1" i="1" u="sn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2.</a:t>
                </a:r>
                <a:r>
                  <a:rPr lang="en-US" sz="2400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6350" indent="-6350">
                  <a:lnSpc>
                    <a:spcPct val="141000"/>
                  </a:lnSpc>
                  <a:spcAft>
                    <a:spcPts val="340"/>
                  </a:spcAft>
                </a:pPr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Израчунати дужину криве која представља график функције  </a:t>
                </a:r>
              </a:p>
              <a:p>
                <a:pPr marL="6350" indent="-6350">
                  <a:lnSpc>
                    <a:spcPct val="141000"/>
                  </a:lnSpc>
                  <a:spcAft>
                    <a:spcPts val="340"/>
                  </a:spcAft>
                </a:pPr>
                <a14:m>
                  <m:oMath xmlns:m="http://schemas.openxmlformats.org/officeDocument/2006/math"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sr-Cyrl-R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r-Cyrl-R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𝑎𝑟𝑐𝑠𝑖𝑛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r-Cyrl-RS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rad>
                      </m:e>
                    </m:func>
                  </m:oMath>
                </a14:m>
                <a:r>
                  <a:rPr lang="en-US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10" y="2289757"/>
                <a:ext cx="10131973" cy="1799595"/>
              </a:xfrm>
              <a:prstGeom prst="rect">
                <a:avLst/>
              </a:prstGeom>
              <a:blipFill rotWithShape="0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987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6543" y="833713"/>
            <a:ext cx="6190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000" dirty="0"/>
              <a:t>Самостални рад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32" y="1877512"/>
            <a:ext cx="7893268" cy="457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57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88276" y="2408144"/>
                <a:ext cx="9732580" cy="1302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350" indent="-6350">
                  <a:lnSpc>
                    <a:spcPct val="107000"/>
                  </a:lnSpc>
                  <a:spcAft>
                    <a:spcPts val="405"/>
                  </a:spcAft>
                </a:pPr>
                <a:r>
                  <a:rPr lang="sr-Cyrl-RS" sz="24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Задатак 4.</a:t>
                </a:r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6350" indent="-6350">
                  <a:lnSpc>
                    <a:spcPct val="107000"/>
                  </a:lnSpc>
                  <a:spcAft>
                    <a:spcPts val="650"/>
                  </a:spcAft>
                </a:pPr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Применом интегралног рачуна извести образац за обим кржне линије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76" y="2408144"/>
                <a:ext cx="9732580" cy="1302023"/>
              </a:xfrm>
              <a:prstGeom prst="rect">
                <a:avLst/>
              </a:prstGeom>
              <a:blipFill>
                <a:blip r:embed="rId2"/>
                <a:stretch>
                  <a:fillRect l="-939" t="-3738" b="-3738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7995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51641" y="2446717"/>
                <a:ext cx="10878207" cy="1367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350" indent="-6350">
                  <a:lnSpc>
                    <a:spcPct val="107000"/>
                  </a:lnSpc>
                  <a:spcAft>
                    <a:spcPts val="405"/>
                  </a:spcAft>
                </a:pPr>
                <a:r>
                  <a:rPr lang="sr-Cyrl-RS" sz="24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Задатак 5.</a:t>
                </a:r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6350" indent="-6350">
                  <a:lnSpc>
                    <a:spcPct val="107000"/>
                  </a:lnSpc>
                  <a:spcAft>
                    <a:spcPts val="650"/>
                  </a:spcAft>
                </a:pPr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Израчунати дужину лука криве </a:t>
                </a:r>
                <a14:m>
                  <m:oMath xmlns:m="http://schemas.openxmlformats.org/officeDocument/2006/math"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𝑙𝑛𝑥</m:t>
                    </m:r>
                  </m:oMath>
                </a14:m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од тачке чија је апсциса</a:t>
                </a:r>
                <a14:m>
                  <m:oMath xmlns:m="http://schemas.openxmlformats.org/officeDocument/2006/math">
                    <m:r>
                      <a:rPr lang="sr-Cyrl-R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sr-Cyrl-R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до тачке чија је апсциса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sr-Cyrl-R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e>
                    </m:rad>
                  </m:oMath>
                </a14:m>
                <a:r>
                  <a:rPr lang="sr-Cyrl-RS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en-US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41" y="2446717"/>
                <a:ext cx="10878207" cy="1367041"/>
              </a:xfrm>
              <a:prstGeom prst="rect">
                <a:avLst/>
              </a:prstGeom>
              <a:blipFill rotWithShape="0">
                <a:blip r:embed="rId2"/>
                <a:stretch>
                  <a:fillRect l="-897" t="-3556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039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89BC3D-55FC-49D2-B5F2-EE560E349B93}"/>
              </a:ext>
            </a:extLst>
          </p:cNvPr>
          <p:cNvSpPr txBox="1"/>
          <p:nvPr/>
        </p:nvSpPr>
        <p:spPr>
          <a:xfrm>
            <a:off x="1688123" y="1913206"/>
            <a:ext cx="3211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/>
              <a:t>Домаћи задаци:</a:t>
            </a:r>
            <a:endParaRPr lang="sr-Latn-R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88123" y="2869323"/>
                <a:ext cx="8208579" cy="1778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1. </a:t>
                </a:r>
                <a:r>
                  <a:rPr lang="sr-Cyrl-RS" dirty="0"/>
                  <a:t>Израчунај дужину лука криве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p>
                        </m:sSup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sr-Cyrl-RS" dirty="0"/>
                  <a:t> од тачке чија је апсциса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r>
                  <a:rPr lang="sr-Cyrl-RS" dirty="0"/>
                  <a:t>до тачке чија је апсциса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=8.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2. </a:t>
                </a:r>
                <a:r>
                  <a:rPr lang="sr-Cyrl-RS" dirty="0"/>
                  <a:t>Израчунати дужину лука криве</a:t>
                </a:r>
                <a:r>
                  <a:rPr lang="sr-Cyrl-RS" b="1" i="1" dirty="0"/>
                  <a:t> </a:t>
                </a:r>
                <a14:m>
                  <m:oMath xmlns:m="http://schemas.openxmlformats.org/officeDocument/2006/math">
                    <m:r>
                      <a:rPr lang="sr-Cyrl-R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sr-Cyrl-R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sr-Cyrl-R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sr-Cyrl-R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sr-Cyrl-R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Cyrl-R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r-Cyrl-R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sr-Cyrl-RS" i="1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sr-Cyrl-RS" i="1" dirty="0"/>
                  <a:t>  </a:t>
                </a:r>
                <a:r>
                  <a:rPr lang="sr-Cyrl-RS" dirty="0"/>
                  <a:t>од тачке чија је апсциса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sr-Cyrl-RS" dirty="0"/>
                  <a:t> до тачке чија је апсциса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</a:t>
                </a:r>
                <a:r>
                  <a:rPr lang="sr-Cyrl-RS" dirty="0"/>
                  <a:t>.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123" y="2869323"/>
                <a:ext cx="8208579" cy="1778179"/>
              </a:xfrm>
              <a:prstGeom prst="rect">
                <a:avLst/>
              </a:prstGeom>
              <a:blipFill rotWithShape="0">
                <a:blip r:embed="rId2"/>
                <a:stretch>
                  <a:fillRect l="-669" r="-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252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Rectangle 1"/>
          <p:cNvSpPr/>
          <p:nvPr/>
        </p:nvSpPr>
        <p:spPr>
          <a:xfrm>
            <a:off x="8382055" y="1241266"/>
            <a:ext cx="3161016" cy="31537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b="0" i="0" kern="1200">
                <a:ln w="0"/>
                <a:solidFill>
                  <a:srgbClr val="EBEBE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Хвала вам на пажњи!</a:t>
            </a:r>
            <a:endParaRPr lang="en-US" sz="5400" b="0" i="0" kern="1200" cap="none" spc="0">
              <a:ln w="0"/>
              <a:solidFill>
                <a:srgbClr val="EBEBE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5" name="Picture 4" descr="A picture containing plant, flower, yellow, goldenrod&#10;&#10;Description automatically generated">
            <a:extLst>
              <a:ext uri="{FF2B5EF4-FFF2-40B4-BE49-F238E27FC236}">
                <a16:creationId xmlns:a16="http://schemas.microsoft.com/office/drawing/2014/main" id="{32CB595C-8DBD-453A-B619-CD9DB1393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06" y="1114621"/>
            <a:ext cx="4534294" cy="462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70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D7904E35E992E48857D81E59FF68F2A" ma:contentTypeVersion="11" ma:contentTypeDescription="Kreiraj novi dokument." ma:contentTypeScope="" ma:versionID="a59add16b96709277d59678cca964779">
  <xsd:schema xmlns:xsd="http://www.w3.org/2001/XMLSchema" xmlns:xs="http://www.w3.org/2001/XMLSchema" xmlns:p="http://schemas.microsoft.com/office/2006/metadata/properties" xmlns:ns2="2035cd96-172e-4fed-a900-20e7543b3273" xmlns:ns3="0560c4eb-dd4d-4cde-9d17-9bbd6d58ecc6" targetNamespace="http://schemas.microsoft.com/office/2006/metadata/properties" ma:root="true" ma:fieldsID="6c4ee59f0c0228f01b4073c61405c9a3" ns2:_="" ns3:_="">
    <xsd:import namespace="2035cd96-172e-4fed-a900-20e7543b3273"/>
    <xsd:import namespace="0560c4eb-dd4d-4cde-9d17-9bbd6d58ec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35cd96-172e-4fed-a900-20e7543b32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Oznake slika" ma:readOnly="false" ma:fieldId="{5cf76f15-5ced-4ddc-b409-7134ff3c332f}" ma:taxonomyMulti="true" ma:sspId="fe0f9907-63a8-4dbc-bfe1-b4c5728e9d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0c4eb-dd4d-4cde-9d17-9bbd6d58ecc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e374678-36cf-4d34-8a22-b2cee0f81b7b}" ma:internalName="TaxCatchAll" ma:showField="CatchAllData" ma:web="0560c4eb-dd4d-4cde-9d17-9bbd6d58ec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35cd96-172e-4fed-a900-20e7543b3273">
      <Terms xmlns="http://schemas.microsoft.com/office/infopath/2007/PartnerControls"/>
    </lcf76f155ced4ddcb4097134ff3c332f>
    <TaxCatchAll xmlns="0560c4eb-dd4d-4cde-9d17-9bbd6d58ecc6" xsi:nil="true"/>
  </documentManagement>
</p:properties>
</file>

<file path=customXml/itemProps1.xml><?xml version="1.0" encoding="utf-8"?>
<ds:datastoreItem xmlns:ds="http://schemas.openxmlformats.org/officeDocument/2006/customXml" ds:itemID="{70CB6793-D353-45FB-BC57-316840F5211D}"/>
</file>

<file path=customXml/itemProps2.xml><?xml version="1.0" encoding="utf-8"?>
<ds:datastoreItem xmlns:ds="http://schemas.openxmlformats.org/officeDocument/2006/customXml" ds:itemID="{CCFD9207-004F-4F20-8595-4995EBEBC8BF}"/>
</file>

<file path=customXml/itemProps3.xml><?xml version="1.0" encoding="utf-8"?>
<ds:datastoreItem xmlns:ds="http://schemas.openxmlformats.org/officeDocument/2006/customXml" ds:itemID="{BCEE968C-249D-4148-B656-D0F7356CE0B1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609</TotalTime>
  <Words>369</Words>
  <Application>Microsoft Office PowerPoint</Application>
  <PresentationFormat>Widescreen</PresentationFormat>
  <Paragraphs>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Cambria Math</vt:lpstr>
      <vt:lpstr>Century Gothic</vt:lpstr>
      <vt:lpstr>Comic Sans MS</vt:lpstr>
      <vt:lpstr>Times New Roman</vt:lpstr>
      <vt:lpstr>Wingdings</vt:lpstr>
      <vt:lpstr>Wingdings 3</vt:lpstr>
      <vt:lpstr>Ion Boardroom</vt:lpstr>
      <vt:lpstr>Дужина лука криве</vt:lpstr>
      <vt:lpstr>Научићеш:</vt:lpstr>
      <vt:lpstr>PowerPoint Presentation</vt:lpstr>
      <vt:lpstr>Обновимо!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Deljivost polinoma</dc:title>
  <dc:creator>Anastazija Radisavljevic</dc:creator>
  <cp:lastModifiedBy>Jasmina Micic</cp:lastModifiedBy>
  <cp:revision>66</cp:revision>
  <dcterms:created xsi:type="dcterms:W3CDTF">2021-03-25T08:14:16Z</dcterms:created>
  <dcterms:modified xsi:type="dcterms:W3CDTF">2022-04-03T23:02:27Z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0x0101000D7904E35E992E48857D81E59FF68F2A</vt:lpwstr>
  </property>
  <property fmtid="{D5CDD505-2E9C-101B-9397-08002B2CF9AE}" pid="3" name="MediaServiceImageTags">
    <vt:lpwstr/>
  </property>
</Properties>
</file>