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68" r:id="rId11"/>
    <p:sldId id="263" r:id="rId12"/>
    <p:sldId id="269" r:id="rId13"/>
    <p:sldId id="270" r:id="rId14"/>
    <p:sldId id="265" r:id="rId15"/>
    <p:sldId id="271" r:id="rId16"/>
    <p:sldId id="272" r:id="rId17"/>
    <p:sldId id="274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41B8F-662A-4085-8B28-42A9BAAEC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63A86-FA0E-473F-B731-54ACB93A1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484E6-A8DB-428F-A779-C6A89596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6F675-06B6-4D80-80E9-1B160F00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0BA83-31E4-4608-A842-2DE15C96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8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E5A6-E0AC-4C9D-A493-B2FAFEEB8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1A0E-07EC-4010-ABDE-156BEFE27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4685D-3FED-45AE-B70E-2173D728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E2D44-10A6-4D0B-BC5A-8997D2F5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17B71-1893-4C50-9B99-32A85804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1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99FB-0B02-4B0C-B1A7-23732CDE6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75438-FA9E-4EB4-B029-0DCFBD72D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359AD-A922-4FFE-A642-285A5056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500AB-E52F-4728-A057-79C4A827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5838F-B4F1-4408-8D55-1D582F12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5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A8C53-81EF-4183-B09E-F2C4CCE0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7A5DB-1B52-451B-A363-B9A8A317B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7DDA2D-563D-4386-A555-216C0EA6F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9247C-40F9-47BD-B924-23136455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B2D1B-C1FA-415D-8012-C4A9A8F5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098C0-AAD2-48DB-B04D-79E49455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6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96A0-38A5-41FD-8A34-EAAF575B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21AA0-9DA3-4D16-9AA9-9E415713A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F9474-6626-4844-89DA-F9806C1AC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EBDED-8046-4651-A5D3-4AE6A693E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B21B2B-1569-4DB7-B4BC-A835417C4C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3C353C-BEFC-4887-918C-8900F4C3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869C9-0999-4884-94CD-3228C556C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7393D9-DF5E-4178-A826-3694A59A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5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8DE4-7126-4C19-AC6B-E2FFBCB92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86233-9A8A-4D3F-B16A-D8C8769F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72171-5E75-4F6F-A01F-9B85B57A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C053B-56FC-4A65-93CC-23F018CA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4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A63B8-0141-4988-81A1-B8E2067C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B97586-E892-4FC3-821E-EB1FE4CA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9438B-D17F-4677-BE93-1F0F1FFD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0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8AA09-AF61-4C0C-A1C6-BE5F2BEB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C4BD5-F063-4F42-91CA-0EA15167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9AF54-E170-4566-B32A-E0E611842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57083-C49F-46B2-B340-D2B9FC8C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1579E-07AB-4DD6-8F6F-254CE840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44D66-0F24-4DEA-B11F-F7EF7667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9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59188-F856-43E4-AECC-E1FBBC36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46706-5CBD-4DF8-A0E0-46984C882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75655-6CC2-44FF-A5DF-6886A4BF6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CD4FC-D9B7-4B73-A094-1C9E4E5F2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2B1B0-86DD-4567-ACF3-89A7AB795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BA1A4-4442-425C-901C-92CECFA8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7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E0CE-353A-4166-A30E-CBD50F25A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C46D2D-3C6F-493E-8B7E-ACFF5A9E3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B419B-BD03-4EAC-8899-B3248024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3CE75-AE44-49B9-9E90-822641F4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FBD49-B87F-47AD-B3B3-CC1FC6F08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5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36C7D-B799-429D-864D-4328D89E7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C1DB1-C902-4B32-A464-535F6ED01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2E32E-7684-496D-9AD6-5B6355C9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F508B-0443-48BF-B7F8-610AF4F93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8BD61-3557-4603-814E-1E7044BC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EF45B0-1A1A-40BC-AF0C-1C851B2F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4D450-BC81-4A11-BB4C-C68BA32BC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A38C5-06B4-4972-8573-709D619BC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F80F0-4716-462C-8B70-0A077EFE7AF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04DCD-8108-4D76-B136-CE74B3641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22DE5-52FB-431F-8E61-B7E75D1B31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5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image" Target="../media/image180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0.png"/><Relationship Id="rId5" Type="http://schemas.openxmlformats.org/officeDocument/2006/relationships/image" Target="../media/image24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250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7" Type="http://schemas.openxmlformats.org/officeDocument/2006/relationships/image" Target="../media/image34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slide" Target="slide6.xml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" Target="slide10.xml"/><Relationship Id="rId7" Type="http://schemas.openxmlformats.org/officeDocument/2006/relationships/slide" Target="slide9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slide" Target="slide10.xml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13.xml"/><Relationship Id="rId7" Type="http://schemas.openxmlformats.org/officeDocument/2006/relationships/slide" Target="slide1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slide" Target="slide13.xml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9C92F4-9D9A-4962-B07C-446008F47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1138592"/>
            <a:ext cx="6105194" cy="2031055"/>
          </a:xfrm>
        </p:spPr>
        <p:txBody>
          <a:bodyPr>
            <a:normAutofit/>
          </a:bodyPr>
          <a:lstStyle/>
          <a:p>
            <a:r>
              <a:rPr lang="sr-Cyrl-RS" sz="5200">
                <a:solidFill>
                  <a:schemeClr val="tx2"/>
                </a:solidFill>
              </a:rPr>
              <a:t>Дељивост полинома</a:t>
            </a:r>
            <a:endParaRPr lang="en-US" sz="52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FB03F-7769-4BB2-BEEF-76DADDD91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160125"/>
            <a:ext cx="5994130" cy="1813955"/>
          </a:xfrm>
        </p:spPr>
        <p:txBody>
          <a:bodyPr>
            <a:normAutofit fontScale="62500" lnSpcReduction="20000"/>
          </a:bodyPr>
          <a:lstStyle/>
          <a:p>
            <a:r>
              <a:rPr lang="ru-RU">
                <a:solidFill>
                  <a:schemeClr val="tx2"/>
                </a:solidFill>
              </a:rPr>
              <a:t>Аутор: Анастазија Радисављевић</a:t>
            </a:r>
          </a:p>
          <a:p>
            <a:endParaRPr lang="ru-RU">
              <a:solidFill>
                <a:schemeClr val="tx2"/>
              </a:solidFill>
            </a:endParaRPr>
          </a:p>
          <a:p>
            <a:r>
              <a:rPr lang="ru-RU">
                <a:solidFill>
                  <a:schemeClr val="tx2"/>
                </a:solidFill>
              </a:rPr>
              <a:t>Ментор: Јасмина Мицић </a:t>
            </a:r>
            <a:endParaRPr lang="en-150">
              <a:solidFill>
                <a:schemeClr val="tx2"/>
              </a:solidFill>
            </a:endParaRPr>
          </a:p>
          <a:p>
            <a:endParaRPr lang="sr-Latn-RS">
              <a:solidFill>
                <a:schemeClr val="tx2"/>
              </a:solidFill>
            </a:endParaRPr>
          </a:p>
          <a:p>
            <a:endParaRPr lang="sr-Latn-RS">
              <a:solidFill>
                <a:schemeClr val="tx2"/>
              </a:solidFill>
            </a:endParaRPr>
          </a:p>
          <a:p>
            <a:r>
              <a:rPr lang="sr-Cyrl-RS">
                <a:solidFill>
                  <a:schemeClr val="tx2"/>
                </a:solidFill>
              </a:rPr>
              <a:t>Крагујевац, март 2021.</a:t>
            </a:r>
            <a:endParaRPr lang="en-15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1426" y="589057"/>
            <a:ext cx="3042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/>
              <a:t>Прва крагујевачка гимназија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6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BDCC-376C-4B6A-9495-715E3A5F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255"/>
            <a:ext cx="10515600" cy="1325563"/>
          </a:xfrm>
        </p:spPr>
        <p:txBody>
          <a:bodyPr>
            <a:normAutofit/>
          </a:bodyPr>
          <a:lstStyle/>
          <a:p>
            <a:r>
              <a:rPr lang="sr-Cyrl-RS" sz="4000" u="sng"/>
              <a:t>Алгоритам дељења</a:t>
            </a:r>
            <a:endParaRPr lang="en-US" sz="40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048F57-7EAA-4D7A-8B14-1EC0BEB08720}"/>
                  </a:ext>
                </a:extLst>
              </p:cNvPr>
              <p:cNvSpPr txBox="1"/>
              <p:nvPr/>
            </p:nvSpPr>
            <p:spPr>
              <a:xfrm>
                <a:off x="475001" y="2800809"/>
                <a:ext cx="64853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RS" sz="2800" b="0" i="0" smtClean="0">
                          <a:latin typeface="Cambria Math" panose="02040503050406030204" pitchFamily="18" charset="0"/>
                        </a:rPr>
                        <m:t>:(</m:t>
                      </m:r>
                      <m:r>
                        <m:rPr>
                          <m:sty m:val="p"/>
                        </m:rPr>
                        <a:rPr lang="sr-Latn-RS" sz="2800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sr-Latn-RS" sz="2800" b="0" i="0" smtClean="0">
                          <a:latin typeface="Cambria Math" panose="02040503050406030204" pitchFamily="18" charset="0"/>
                        </a:rPr>
                        <m:t>−2)=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048F57-7EAA-4D7A-8B14-1EC0BEB08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01" y="2800809"/>
                <a:ext cx="6485389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15FE13-C01A-4374-85CD-8C96DC88AD6A}"/>
                  </a:ext>
                </a:extLst>
              </p:cNvPr>
              <p:cNvSpPr txBox="1"/>
              <p:nvPr/>
            </p:nvSpPr>
            <p:spPr>
              <a:xfrm>
                <a:off x="6730711" y="2800809"/>
                <a:ext cx="4593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15FE13-C01A-4374-85CD-8C96DC88A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711" y="2800809"/>
                <a:ext cx="45935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492053-7B13-49C2-89C2-488319ED7D15}"/>
                  </a:ext>
                </a:extLst>
              </p:cNvPr>
              <p:cNvSpPr txBox="1"/>
              <p:nvPr/>
            </p:nvSpPr>
            <p:spPr>
              <a:xfrm>
                <a:off x="968028" y="3274287"/>
                <a:ext cx="14629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492053-7B13-49C2-89C2-488319ED7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028" y="3274287"/>
                <a:ext cx="146296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/>
              <p:nvPr/>
            </p:nvSpPr>
            <p:spPr>
              <a:xfrm>
                <a:off x="677715" y="3446155"/>
                <a:ext cx="3494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15" y="3446155"/>
                <a:ext cx="34945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41B4AB-1FA1-495E-AF5A-809F35A4897B}"/>
              </a:ext>
            </a:extLst>
          </p:cNvPr>
          <p:cNvCxnSpPr/>
          <p:nvPr/>
        </p:nvCxnSpPr>
        <p:spPr>
          <a:xfrm>
            <a:off x="677715" y="3779819"/>
            <a:ext cx="1979802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33D87E-249B-464F-87D0-83EDC7A5676B}"/>
                  </a:ext>
                </a:extLst>
              </p:cNvPr>
              <p:cNvSpPr txBox="1"/>
              <p:nvPr/>
            </p:nvSpPr>
            <p:spPr>
              <a:xfrm>
                <a:off x="1699511" y="3877042"/>
                <a:ext cx="72705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33D87E-249B-464F-87D0-83EDC7A56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511" y="3877042"/>
                <a:ext cx="727059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3600ED-5E09-48DF-BE5F-34FE67807D52}"/>
                  </a:ext>
                </a:extLst>
              </p:cNvPr>
              <p:cNvSpPr txBox="1"/>
              <p:nvPr/>
            </p:nvSpPr>
            <p:spPr>
              <a:xfrm>
                <a:off x="2426570" y="3882236"/>
                <a:ext cx="22592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3600ED-5E09-48DF-BE5F-34FE67807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570" y="3882236"/>
                <a:ext cx="225927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E8B2D1-7DFB-4F58-8FB2-97FD57BA4EE8}"/>
              </a:ext>
            </a:extLst>
          </p:cNvPr>
          <p:cNvCxnSpPr>
            <a:cxnSpLocks/>
          </p:cNvCxnSpPr>
          <p:nvPr/>
        </p:nvCxnSpPr>
        <p:spPr>
          <a:xfrm>
            <a:off x="1699511" y="4845075"/>
            <a:ext cx="2986332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6234BF-08B4-449D-B9C6-F9ECE3DFE079}"/>
                  </a:ext>
                </a:extLst>
              </p:cNvPr>
              <p:cNvSpPr txBox="1"/>
              <p:nvPr/>
            </p:nvSpPr>
            <p:spPr>
              <a:xfrm>
                <a:off x="7190068" y="2800808"/>
                <a:ext cx="8056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 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A6234BF-08B4-449D-B9C6-F9ECE3DFE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068" y="2800808"/>
                <a:ext cx="80560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C23B6B-2FE4-4951-AA16-EFCFCC0E3710}"/>
                  </a:ext>
                </a:extLst>
              </p:cNvPr>
              <p:cNvSpPr txBox="1"/>
              <p:nvPr/>
            </p:nvSpPr>
            <p:spPr>
              <a:xfrm>
                <a:off x="1667616" y="4360225"/>
                <a:ext cx="17306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C23B6B-2FE4-4951-AA16-EFCFCC0E3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616" y="4360225"/>
                <a:ext cx="173066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86EFCC-0A15-4525-8759-91621723C1DF}"/>
                  </a:ext>
                </a:extLst>
              </p:cNvPr>
              <p:cNvSpPr txBox="1"/>
              <p:nvPr/>
            </p:nvSpPr>
            <p:spPr>
              <a:xfrm>
                <a:off x="3493726" y="4855000"/>
                <a:ext cx="11771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86EFCC-0A15-4525-8759-91621723C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726" y="4855000"/>
                <a:ext cx="117711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846619-56E9-4DDE-A360-0E8FAFAED9DF}"/>
                  </a:ext>
                </a:extLst>
              </p:cNvPr>
              <p:cNvSpPr txBox="1"/>
              <p:nvPr/>
            </p:nvSpPr>
            <p:spPr>
              <a:xfrm>
                <a:off x="7917127" y="2800808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846619-56E9-4DDE-A360-0E8FAFAED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127" y="2800808"/>
                <a:ext cx="54822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5D3A22-6A02-4191-8044-EB98498E3CEC}"/>
                  </a:ext>
                </a:extLst>
              </p:cNvPr>
              <p:cNvSpPr txBox="1"/>
              <p:nvPr/>
            </p:nvSpPr>
            <p:spPr>
              <a:xfrm>
                <a:off x="3493725" y="5239928"/>
                <a:ext cx="11771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5D3A22-6A02-4191-8044-EB98498E3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725" y="5239928"/>
                <a:ext cx="117711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24F38A-8BBB-46A5-987A-B44334EA53DC}"/>
              </a:ext>
            </a:extLst>
          </p:cNvPr>
          <p:cNvCxnSpPr>
            <a:cxnSpLocks/>
          </p:cNvCxnSpPr>
          <p:nvPr/>
        </p:nvCxnSpPr>
        <p:spPr>
          <a:xfrm>
            <a:off x="3043975" y="5725449"/>
            <a:ext cx="1641868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9555B7-712F-46B4-869B-B053981C9E38}"/>
                  </a:ext>
                </a:extLst>
              </p:cNvPr>
              <p:cNvSpPr txBox="1"/>
              <p:nvPr/>
            </p:nvSpPr>
            <p:spPr>
              <a:xfrm>
                <a:off x="4062274" y="5824571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9555B7-712F-46B4-869B-B053981C9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274" y="5824571"/>
                <a:ext cx="548227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4C011D9-BBBD-481C-8292-EF01D32AB39E}"/>
                  </a:ext>
                </a:extLst>
              </p:cNvPr>
              <p:cNvSpPr txBox="1"/>
              <p:nvPr/>
            </p:nvSpPr>
            <p:spPr>
              <a:xfrm>
                <a:off x="8510640" y="2739367"/>
                <a:ext cx="13635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4C011D9-BBBD-481C-8292-EF01D32AB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640" y="2739367"/>
                <a:ext cx="1363546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28D521-E4CF-4E83-B249-E5984AA40385}"/>
                  </a:ext>
                </a:extLst>
              </p:cNvPr>
              <p:cNvSpPr txBox="1"/>
              <p:nvPr/>
            </p:nvSpPr>
            <p:spPr>
              <a:xfrm>
                <a:off x="4887963" y="5780084"/>
                <a:ext cx="11887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228D521-E4CF-4E83-B249-E5984AA40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963" y="5780084"/>
                <a:ext cx="1188787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5F2DE2-F484-4950-835B-C6407BA2F646}"/>
                  </a:ext>
                </a:extLst>
              </p:cNvPr>
              <p:cNvSpPr txBox="1"/>
              <p:nvPr/>
            </p:nvSpPr>
            <p:spPr>
              <a:xfrm>
                <a:off x="6811625" y="5733917"/>
                <a:ext cx="45421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800" dirty="0"/>
                  <a:t>Важи : </a:t>
                </a:r>
                <a14:m>
                  <m:oMath xmlns:m="http://schemas.openxmlformats.org/officeDocument/2006/math">
                    <m:r>
                      <a:rPr lang="sr-Latn-RS" sz="2800" i="1" dirty="0">
                        <a:latin typeface="Cambria Math" panose="02040503050406030204" pitchFamily="18" charset="0"/>
                      </a:rPr>
                      <m:t>𝑑𝑒𝑔𝑅</m:t>
                    </m:r>
                    <m:d>
                      <m:dPr>
                        <m:ctrlPr>
                          <a:rPr lang="sr-Latn-R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Latn-R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𝑑𝑒𝑔𝐵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5F2DE2-F484-4950-835B-C6407BA2F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625" y="5733917"/>
                <a:ext cx="4542175" cy="523220"/>
              </a:xfrm>
              <a:prstGeom prst="rect">
                <a:avLst/>
              </a:prstGeom>
              <a:blipFill>
                <a:blip r:embed="rId16"/>
                <a:stretch>
                  <a:fillRect l="-2681" t="-11765" b="-3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C687A5-425A-4CCB-BE31-43E1CB271754}"/>
                  </a:ext>
                </a:extLst>
              </p:cNvPr>
              <p:cNvSpPr txBox="1"/>
              <p:nvPr/>
            </p:nvSpPr>
            <p:spPr>
              <a:xfrm>
                <a:off x="2239661" y="1338883"/>
                <a:ext cx="64853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8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C687A5-425A-4CCB-BE31-43E1CB271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661" y="1338883"/>
                <a:ext cx="6485389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A9FF778-9D71-4A25-B2A5-4F369A227744}"/>
                  </a:ext>
                </a:extLst>
              </p:cNvPr>
              <p:cNvSpPr txBox="1"/>
              <p:nvPr/>
            </p:nvSpPr>
            <p:spPr>
              <a:xfrm>
                <a:off x="2982207" y="1857693"/>
                <a:ext cx="22001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A9FF778-9D71-4A25-B2A5-4F369A227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207" y="1857693"/>
                <a:ext cx="2200154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flipH="1">
                <a:off x="1257792" y="3499868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257792" y="3499868"/>
                <a:ext cx="661024" cy="276999"/>
              </a:xfrm>
              <a:prstGeom prst="rect">
                <a:avLst/>
              </a:prstGeom>
              <a:blipFill>
                <a:blip r:embed="rId1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/>
              <p:nvPr/>
            </p:nvSpPr>
            <p:spPr>
              <a:xfrm>
                <a:off x="2307021" y="4531278"/>
                <a:ext cx="48736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21" y="4531278"/>
                <a:ext cx="487368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/>
              <p:nvPr/>
            </p:nvSpPr>
            <p:spPr>
              <a:xfrm>
                <a:off x="4035640" y="5393684"/>
                <a:ext cx="3494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70AE1CC-A119-43CB-84E5-A8F1D7333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640" y="5393684"/>
                <a:ext cx="349455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 flipH="1">
                <a:off x="1499670" y="4573061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499670" y="4573061"/>
                <a:ext cx="661024" cy="276999"/>
              </a:xfrm>
              <a:prstGeom prst="rect">
                <a:avLst/>
              </a:prstGeom>
              <a:blipFill>
                <a:blip r:embed="rId2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 flipH="1">
                <a:off x="3343638" y="5448450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343638" y="5448450"/>
                <a:ext cx="661024" cy="276999"/>
              </a:xfrm>
              <a:prstGeom prst="rect">
                <a:avLst/>
              </a:prstGeom>
              <a:blipFill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80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1" grpId="0"/>
      <p:bldP spid="13" grpId="0"/>
      <p:bldP spid="14" grpId="0"/>
      <p:bldP spid="15" grpId="0"/>
      <p:bldP spid="16" grpId="0"/>
      <p:bldP spid="19" grpId="0"/>
      <p:bldP spid="23" grpId="0"/>
      <p:bldP spid="28" grpId="0"/>
      <p:bldP spid="29" grpId="0"/>
      <p:bldP spid="32" grpId="0"/>
      <p:bldP spid="18" grpId="0"/>
      <p:bldP spid="30" grpId="0"/>
      <p:bldP spid="31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D8D919-A30E-49A0-B7B6-3C844A16E27A}"/>
                  </a:ext>
                </a:extLst>
              </p:cNvPr>
              <p:cNvSpPr txBox="1"/>
              <p:nvPr/>
            </p:nvSpPr>
            <p:spPr>
              <a:xfrm>
                <a:off x="494251" y="826547"/>
                <a:ext cx="6485389" cy="4357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RS" sz="2800" b="0" i="0" smtClean="0">
                          <a:latin typeface="Cambria Math" panose="02040503050406030204" pitchFamily="18" charset="0"/>
                        </a:rPr>
                        <m:t>:(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RS" sz="2800" b="0" i="0" smtClean="0">
                          <a:latin typeface="Cambria Math" panose="02040503050406030204" pitchFamily="18" charset="0"/>
                        </a:rPr>
                        <m:t>2)=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D8D919-A30E-49A0-B7B6-3C844A16E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51" y="826547"/>
                <a:ext cx="6485389" cy="4357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4E6F06-FEDF-4853-A785-DF063118D2AC}"/>
                  </a:ext>
                </a:extLst>
              </p:cNvPr>
              <p:cNvSpPr txBox="1"/>
              <p:nvPr/>
            </p:nvSpPr>
            <p:spPr>
              <a:xfrm>
                <a:off x="6749961" y="826547"/>
                <a:ext cx="4593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4E6F06-FEDF-4853-A785-DF063118D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961" y="826547"/>
                <a:ext cx="45935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BFB824-09BB-42D9-96B1-DE040C4B9A28}"/>
                  </a:ext>
                </a:extLst>
              </p:cNvPr>
              <p:cNvSpPr txBox="1"/>
              <p:nvPr/>
            </p:nvSpPr>
            <p:spPr>
              <a:xfrm>
                <a:off x="1037876" y="1304079"/>
                <a:ext cx="2295052" cy="4357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BFB824-09BB-42D9-96B1-DE040C4B9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6" y="1304079"/>
                <a:ext cx="2295052" cy="4357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/>
              <p:nvPr/>
            </p:nvSpPr>
            <p:spPr>
              <a:xfrm>
                <a:off x="789818" y="1499642"/>
                <a:ext cx="3494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18" y="1499642"/>
                <a:ext cx="34945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3AE3B2-0028-4CB2-B47D-C3E359028E50}"/>
              </a:ext>
            </a:extLst>
          </p:cNvPr>
          <p:cNvCxnSpPr>
            <a:cxnSpLocks/>
          </p:cNvCxnSpPr>
          <p:nvPr/>
        </p:nvCxnSpPr>
        <p:spPr>
          <a:xfrm flipV="1">
            <a:off x="619521" y="1850141"/>
            <a:ext cx="2782587" cy="9714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C1616F-4F5B-440A-9F1B-132B77F190CD}"/>
                  </a:ext>
                </a:extLst>
              </p:cNvPr>
              <p:cNvSpPr txBox="1"/>
              <p:nvPr/>
            </p:nvSpPr>
            <p:spPr>
              <a:xfrm>
                <a:off x="1531023" y="1921116"/>
                <a:ext cx="19819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C1616F-4F5B-440A-9F1B-132B77F19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23" y="1921116"/>
                <a:ext cx="198195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4F63B3-7AAB-4DA8-9F12-2EEBB98F9FC1}"/>
              </a:ext>
            </a:extLst>
          </p:cNvPr>
          <p:cNvCxnSpPr>
            <a:cxnSpLocks/>
          </p:cNvCxnSpPr>
          <p:nvPr/>
        </p:nvCxnSpPr>
        <p:spPr>
          <a:xfrm>
            <a:off x="1105426" y="2880738"/>
            <a:ext cx="240755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F8AC64-3B1B-4C05-BCE3-CECBD2B48C0D}"/>
                  </a:ext>
                </a:extLst>
              </p:cNvPr>
              <p:cNvSpPr txBox="1"/>
              <p:nvPr/>
            </p:nvSpPr>
            <p:spPr>
              <a:xfrm>
                <a:off x="7161193" y="836171"/>
                <a:ext cx="6267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− 1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F8AC64-3B1B-4C05-BCE3-CECBD2B4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193" y="836171"/>
                <a:ext cx="62677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27828A-41DC-4865-B308-0C8A732CB602}"/>
                  </a:ext>
                </a:extLst>
              </p:cNvPr>
              <p:cNvSpPr txBox="1"/>
              <p:nvPr/>
            </p:nvSpPr>
            <p:spPr>
              <a:xfrm>
                <a:off x="1531023" y="2388590"/>
                <a:ext cx="19819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27828A-41DC-4865-B308-0C8A732CB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23" y="2388590"/>
                <a:ext cx="198195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2481DA-A2B9-4413-B03D-26D6CBC9F42B}"/>
                  </a:ext>
                </a:extLst>
              </p:cNvPr>
              <p:cNvSpPr txBox="1"/>
              <p:nvPr/>
            </p:nvSpPr>
            <p:spPr>
              <a:xfrm>
                <a:off x="3261845" y="2949551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2481DA-A2B9-4413-B03D-26D6CBC9F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845" y="2949551"/>
                <a:ext cx="28052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8DC35FB-6B0F-484F-9C16-D280CCE08661}"/>
                  </a:ext>
                </a:extLst>
              </p:cNvPr>
              <p:cNvSpPr txBox="1"/>
              <p:nvPr/>
            </p:nvSpPr>
            <p:spPr>
              <a:xfrm>
                <a:off x="3925531" y="3901521"/>
                <a:ext cx="48488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/>
                  <a:t>– </a:t>
                </a:r>
                <a:r>
                  <a:rPr lang="sr-Cyrl-RS" sz="2800"/>
                  <a:t>полиноми</a:t>
                </a:r>
                <a:r>
                  <a:rPr lang="en-US" sz="2800"/>
                  <a:t>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𝑑𝑒𝑔𝐵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0.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8DC35FB-6B0F-484F-9C16-D280CCE08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531" y="3901521"/>
                <a:ext cx="4848824" cy="523220"/>
              </a:xfrm>
              <a:prstGeom prst="rect">
                <a:avLst/>
              </a:prstGeom>
              <a:blipFill>
                <a:blip r:embed="rId10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5912E81C-E593-4830-9B66-ECA58C0AC1F7}"/>
              </a:ext>
            </a:extLst>
          </p:cNvPr>
          <p:cNvGrpSpPr/>
          <p:nvPr/>
        </p:nvGrpSpPr>
        <p:grpSpPr>
          <a:xfrm>
            <a:off x="461126" y="4421224"/>
            <a:ext cx="11206062" cy="1931821"/>
            <a:chOff x="461126" y="4421224"/>
            <a:chExt cx="11206062" cy="1931821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319B561-5500-4AF3-957A-AA7079125FA2}"/>
                </a:ext>
              </a:extLst>
            </p:cNvPr>
            <p:cNvSpPr/>
            <p:nvPr/>
          </p:nvSpPr>
          <p:spPr>
            <a:xfrm>
              <a:off x="461126" y="4421224"/>
              <a:ext cx="11206062" cy="193182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5E0DD2D-34A5-4427-8606-CCD54BD85DDB}"/>
                </a:ext>
              </a:extLst>
            </p:cNvPr>
            <p:cNvSpPr txBox="1"/>
            <p:nvPr/>
          </p:nvSpPr>
          <p:spPr>
            <a:xfrm>
              <a:off x="964546" y="4634887"/>
              <a:ext cx="1051335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/>
                <a:t>Полином 𝐴 је дељив полиномом 𝐵 уколико постоји полином 𝑄 тако да је</a:t>
              </a:r>
              <a:endParaRPr lang="ru-RU" sz="2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EDB24A-3506-47C3-8DC7-CF021D010E6C}"/>
                  </a:ext>
                </a:extLst>
              </p:cNvPr>
              <p:cNvSpPr txBox="1"/>
              <p:nvPr/>
            </p:nvSpPr>
            <p:spPr>
              <a:xfrm>
                <a:off x="5129701" y="5388113"/>
                <a:ext cx="16122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EDB24A-3506-47C3-8DC7-CF021D010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701" y="5388113"/>
                <a:ext cx="1612236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/>
              <p:nvPr/>
            </p:nvSpPr>
            <p:spPr>
              <a:xfrm>
                <a:off x="1502724" y="1499641"/>
                <a:ext cx="3494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724" y="1499641"/>
                <a:ext cx="349455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/>
              <p:nvPr/>
            </p:nvSpPr>
            <p:spPr>
              <a:xfrm>
                <a:off x="2317027" y="1512156"/>
                <a:ext cx="34502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9CDA68-D331-4BE4-87C2-848D4B6A5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027" y="1512156"/>
                <a:ext cx="345025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flipH="1">
                <a:off x="1384626" y="2582481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384626" y="2582481"/>
                <a:ext cx="661024" cy="276999"/>
              </a:xfrm>
              <a:prstGeom prst="rect">
                <a:avLst/>
              </a:prstGeom>
              <a:blipFill>
                <a:blip r:embed="rId1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flipH="1">
                <a:off x="2102993" y="2579065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102993" y="2579065"/>
                <a:ext cx="661024" cy="276999"/>
              </a:xfrm>
              <a:prstGeom prst="rect">
                <a:avLst/>
              </a:prstGeom>
              <a:blipFill>
                <a:blip r:embed="rId16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flipH="1">
                <a:off x="2728733" y="2583031"/>
                <a:ext cx="6610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728733" y="2583031"/>
                <a:ext cx="661024" cy="276999"/>
              </a:xfrm>
              <a:prstGeom prst="rect">
                <a:avLst/>
              </a:prstGeom>
              <a:blipFill>
                <a:blip r:embed="rId1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70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1" grpId="0"/>
      <p:bldP spid="12" grpId="0"/>
      <p:bldP spid="13" grpId="0"/>
      <p:bldP spid="31" grpId="0"/>
      <p:bldP spid="35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BD6E4B-9023-4072-B133-3CAD2D83024C}"/>
                  </a:ext>
                </a:extLst>
              </p:cNvPr>
              <p:cNvSpPr txBox="1"/>
              <p:nvPr/>
            </p:nvSpPr>
            <p:spPr>
              <a:xfrm>
                <a:off x="751116" y="1425371"/>
                <a:ext cx="9616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BD6E4B-9023-4072-B133-3CAD2D830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6" y="1425371"/>
                <a:ext cx="961610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690A9E-F59F-435A-A5F4-511DBBBB1623}"/>
                  </a:ext>
                </a:extLst>
              </p:cNvPr>
              <p:cNvSpPr txBox="1"/>
              <p:nvPr/>
            </p:nvSpPr>
            <p:spPr>
              <a:xfrm>
                <a:off x="1798570" y="1429454"/>
                <a:ext cx="353419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,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690A9E-F59F-435A-A5F4-511DBBBB1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570" y="1429454"/>
                <a:ext cx="3534193" cy="430887"/>
              </a:xfrm>
              <a:prstGeom prst="rect">
                <a:avLst/>
              </a:prstGeom>
              <a:blipFill>
                <a:blip r:embed="rId3"/>
                <a:stretch>
                  <a:fillRect t="-23944" b="-50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EBFF98-05DC-4E60-BE9B-BAC754030153}"/>
                  </a:ext>
                </a:extLst>
              </p:cNvPr>
              <p:cNvSpPr txBox="1"/>
              <p:nvPr/>
            </p:nvSpPr>
            <p:spPr>
              <a:xfrm>
                <a:off x="4618868" y="1425371"/>
                <a:ext cx="33393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800" b="0" dirty="0"/>
                  <a:t> </a:t>
                </a:r>
                <a:r>
                  <a:rPr lang="sr-Cyrl-RS" sz="2800" b="0"/>
                  <a:t>или</a:t>
                </a:r>
                <a:r>
                  <a:rPr lang="en-US" sz="2800" b="0"/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EBFF98-05DC-4E60-BE9B-BAC754030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868" y="1425371"/>
                <a:ext cx="3339376" cy="430887"/>
              </a:xfrm>
              <a:prstGeom prst="rect">
                <a:avLst/>
              </a:prstGeom>
              <a:blipFill>
                <a:blip r:embed="rId4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BB4889-7AB4-462D-B6A8-9F8342FB293F}"/>
                  </a:ext>
                </a:extLst>
              </p:cNvPr>
              <p:cNvSpPr txBox="1"/>
              <p:nvPr/>
            </p:nvSpPr>
            <p:spPr>
              <a:xfrm>
                <a:off x="3832225" y="2373757"/>
                <a:ext cx="48488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/>
                  <a:t>– </a:t>
                </a:r>
                <a:r>
                  <a:rPr lang="sr-Cyrl-RS" sz="2800"/>
                  <a:t>полиноми</a:t>
                </a:r>
                <a:r>
                  <a:rPr lang="en-US" sz="2800"/>
                  <a:t>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𝑑𝑒𝑔𝐵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0.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BB4889-7AB4-462D-B6A8-9F8342FB2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225" y="2373757"/>
                <a:ext cx="4848824" cy="523220"/>
              </a:xfrm>
              <a:prstGeom prst="rect">
                <a:avLst/>
              </a:prstGeom>
              <a:blipFill>
                <a:blip r:embed="rId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4162568F-47D8-4385-93B8-C96F9BEF1451}"/>
              </a:ext>
            </a:extLst>
          </p:cNvPr>
          <p:cNvGrpSpPr/>
          <p:nvPr/>
        </p:nvGrpSpPr>
        <p:grpSpPr>
          <a:xfrm>
            <a:off x="481943" y="3265944"/>
            <a:ext cx="11206062" cy="2632044"/>
            <a:chOff x="367820" y="2026808"/>
            <a:chExt cx="11206062" cy="20600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22916AF-9D0F-4477-9162-935718221BF9}"/>
                </a:ext>
              </a:extLst>
            </p:cNvPr>
            <p:cNvSpPr/>
            <p:nvPr/>
          </p:nvSpPr>
          <p:spPr>
            <a:xfrm>
              <a:off x="367820" y="2026808"/>
              <a:ext cx="11206062" cy="20600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2972E2A-CE95-4A19-A64F-45D0E8E9A65C}"/>
                </a:ext>
              </a:extLst>
            </p:cNvPr>
            <p:cNvSpPr txBox="1"/>
            <p:nvPr/>
          </p:nvSpPr>
          <p:spPr>
            <a:xfrm>
              <a:off x="871240" y="2264915"/>
              <a:ext cx="10293573" cy="746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/>
                <a:t>За свака два полинома 𝐴 и 𝐵 постоје јединствени полиноми 𝑄 и 𝑅 такви  да је</a:t>
              </a:r>
              <a:endParaRPr lang="ru-RU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9F924AC-1A73-4093-8913-F2DB63A97E9D}"/>
                    </a:ext>
                  </a:extLst>
                </p:cNvPr>
                <p:cNvSpPr txBox="1"/>
                <p:nvPr/>
              </p:nvSpPr>
              <p:spPr>
                <a:xfrm>
                  <a:off x="4534647" y="2950432"/>
                  <a:ext cx="220547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9F924AC-1A73-4093-8913-F2DB63A97E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4647" y="2950432"/>
                  <a:ext cx="2205476" cy="43088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22EA738-50E2-46D5-830F-17F77AF6A015}"/>
              </a:ext>
            </a:extLst>
          </p:cNvPr>
          <p:cNvSpPr txBox="1"/>
          <p:nvPr/>
        </p:nvSpPr>
        <p:spPr>
          <a:xfrm>
            <a:off x="3456711" y="4949523"/>
            <a:ext cx="679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/>
              <a:t>где је 𝑅=0  или  𝑑𝑒𝑔𝑅</a:t>
            </a:r>
            <a:r>
              <a:rPr lang="sr-Latn-RS" sz="2800"/>
              <a:t> </a:t>
            </a:r>
            <a:r>
              <a:rPr lang="sr-Cyrl-RS" sz="2800"/>
              <a:t>&lt;</a:t>
            </a:r>
            <a:r>
              <a:rPr lang="sr-Latn-RS" sz="2800"/>
              <a:t> </a:t>
            </a:r>
            <a:r>
              <a:rPr lang="sr-Cyrl-RS" sz="2800"/>
              <a:t>𝑑𝑒𝑔𝐵.</a:t>
            </a:r>
            <a:endParaRPr lang="sr-Cyrl-RS" sz="2800" dirty="0" err="1"/>
          </a:p>
        </p:txBody>
      </p:sp>
    </p:spTree>
    <p:extLst>
      <p:ext uri="{BB962C8B-B14F-4D97-AF65-F5344CB8AC3E}">
        <p14:creationId xmlns:p14="http://schemas.microsoft.com/office/powerpoint/2010/main" val="183105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84C2EB09-22FA-4B9A-B7C9-4A1176750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33" y="526228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Трином</a:t>
                </a:r>
                <a:r>
                  <a:rPr lang="sr-Latn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r-Latn-R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sr-Latn-R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sr-Latn-R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sr-Latn-R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sr-Cyrl-R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sr-Latn-R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је дељив са</a:t>
                </a:r>
                <a:endParaRPr lang="ru-RU" sz="24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84C2EB09-22FA-4B9A-B7C9-4A1176750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433" y="526228"/>
                <a:ext cx="11327091" cy="24160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CF9A369-0A7C-448E-B5B3-5571728DD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8061" y="36002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Latn-R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sr-Latn-R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sr-Latn-R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CF9A369-0A7C-448E-B5B3-5571728DD1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8061" y="3600291"/>
                <a:ext cx="4544119" cy="1336835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5">
            <a:extLst>
              <a:ext uri="{FF2B5EF4-FFF2-40B4-BE49-F238E27FC236}">
                <a16:creationId xmlns:a16="http://schemas.microsoft.com/office/drawing/2014/main" id="{6E7E15EA-50F0-4609-8BBA-563F4302FF3F}"/>
              </a:ext>
            </a:extLst>
          </p:cNvPr>
          <p:cNvGrpSpPr>
            <a:grpSpLocks/>
          </p:cNvGrpSpPr>
          <p:nvPr/>
        </p:nvGrpSpPr>
        <p:grpSpPr bwMode="auto">
          <a:xfrm>
            <a:off x="640405" y="3595841"/>
            <a:ext cx="10786460" cy="2949337"/>
            <a:chOff x="340" y="3022"/>
            <a:chExt cx="5094" cy="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AutoShape 23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B794B217-CCA7-4CF2-832F-4C9D04CE56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" y="3022"/>
                  <a:ext cx="2146" cy="45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Latn-RS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sr-Latn-R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𝐴</m:t>
                      </m:r>
                      <m:r>
                        <a:rPr lang="sr-Latn-R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−</m:t>
                      </m:r>
                      <m:r>
                        <a:rPr lang="sr-Latn-R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𝐵</m:t>
                      </m:r>
                    </m:oMath>
                  </a14:m>
                  <a:endParaRPr 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6" name="AutoShape 23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B794B217-CCA7-4CF2-832F-4C9D04CE56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" y="3022"/>
                  <a:ext cx="2146" cy="451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AutoShape 28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0BE20EAE-0A2A-4C81-92CE-D16895FBB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" y="3566"/>
                  <a:ext cx="2146" cy="45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Latn-RS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sr-Latn-R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R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−1</m:t>
                      </m:r>
                    </m:oMath>
                  </a14:m>
                  <a:endParaRPr lang="en-US" dirty="0">
                    <a:solidFill>
                      <a:srgbClr val="181B98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0" name="AutoShape 28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0BE20EAE-0A2A-4C81-92CE-D16895FBBE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" y="3566"/>
                  <a:ext cx="2146" cy="451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AutoShape 29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5D00B972-8762-4292-81E8-FE0204BAFC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566"/>
                  <a:ext cx="2146" cy="45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sr-Cyrl-R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Cyrl-R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1" name="AutoShape 29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5D00B972-8762-4292-81E8-FE0204BAFC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8" y="3566"/>
                  <a:ext cx="2146" cy="451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501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6" y="1932619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2695165" y="3429000"/>
                <a:ext cx="6801669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4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sr-Latn-RS" sz="4400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sr-Latn-R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4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sr-Latn-R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165" y="3429000"/>
                <a:ext cx="6801669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6232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762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3E0B92F0-A077-4B23-B220-A86EB8793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68" y="681811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ru-RU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Одреди количник при дељењу полинома </a:t>
                </a:r>
                <a:r>
                  <a:rPr lang="sr-Latn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𝟏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са</a:t>
                </a:r>
                <a:r>
                  <a:rPr lang="sr-Latn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𝟏</m:t>
                    </m:r>
                  </m:oMath>
                </a14:m>
                <a:r>
                  <a:rPr lang="sr-Latn-R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.</a:t>
                </a:r>
                <a:endParaRPr lang="ru-RU" sz="2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3E0B92F0-A077-4B23-B220-A86EB8793B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268" y="681811"/>
                <a:ext cx="11327091" cy="24160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544C3E2-2195-4284-832B-B526455FC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A544C3E2-2195-4284-832B-B526455FC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ADC5FE1-D877-4128-8055-8133A3AA7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240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+1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AutoShape 2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ADC5FE1-D877-4128-8055-8133A3AA72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40" y="3504035"/>
                <a:ext cx="4544119" cy="1336835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2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EB2030-4C58-4133-8902-826FD0A62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240" y="5116537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sr-Latn-R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+2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+1</m:t>
                    </m:r>
                  </m:oMath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AutoShape 2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EB2030-4C58-4133-8902-826FD0A62F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40" y="5116537"/>
                <a:ext cx="4544119" cy="1336835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B9683A8E-7720-4693-949A-77AE85591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7581" y="5116537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 </m:t>
                          </m:r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B9683A8E-7720-4693-949A-77AE85591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7581" y="5116537"/>
                <a:ext cx="4544119" cy="1336835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22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6" y="1932619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4413097" y="3324944"/>
                <a:ext cx="269535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RS" sz="4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r>
                        <a:rPr lang="sr-Latn-R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sr-Latn-R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+1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097" y="3324944"/>
                <a:ext cx="2695353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54035" y="5685255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444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290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D5C19835-5F42-43EB-9E17-FDEB91C87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972" y="679078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Остатак при дељењу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𝟒</m:t>
                            </m:r>
                          </m:sup>
                        </m:s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𝟑</m:t>
                        </m:r>
                        <m:sSup>
                          <m:sSupPr>
                            <m:ctrlP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𝟐</m:t>
                        </m:r>
                        <m:sSup>
                          <m:sSupPr>
                            <m:ctrlP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sr-Latn-R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𝟒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𝒙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𝟓</m:t>
                        </m:r>
                      </m:e>
                    </m:d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: (</m:t>
                    </m:r>
                    <m:sSup>
                      <m:sSupPr>
                        <m:ctrlP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𝟏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sr-Latn-R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sr-Latn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je</a:t>
                </a:r>
                <a:endParaRPr lang="ru-RU" sz="24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D5C19835-5F42-43EB-9E17-FDEB91C87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972" y="679078"/>
                <a:ext cx="11327091" cy="24160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BB6FB62-D975-4BF3-8415-8D23CE86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9BB6FB62-D975-4BF3-8415-8D23CE862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FAC711-183D-4979-8DD9-6DD67E317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300" y="3504034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3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−5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AutoShape 2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FAC711-183D-4979-8DD9-6DD67E317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0300" y="3504034"/>
                <a:ext cx="4544119" cy="1336835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3F8C149-C3CC-4F72-9638-B0F97F2D0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944" y="51120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AutoShape 28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83F8C149-C3CC-4F72-9638-B0F97F2D0D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944" y="5112091"/>
                <a:ext cx="4544119" cy="1336835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02718AF-0D74-45C6-9A20-205F1E540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51120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sr-Latn-RS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Latn-R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02718AF-0D74-45C6-9A20-205F1E5406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5112091"/>
                <a:ext cx="4544119" cy="1336835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895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5" y="2394283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4012217" y="3540388"/>
                <a:ext cx="363817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𝑅</m:t>
                      </m:r>
                      <m:r>
                        <a:rPr lang="sr-Latn-RS" sz="4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sr-Latn-RS" sz="4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sr-Latn-RS" sz="4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)=3</m:t>
                      </m:r>
                      <m:r>
                        <a:rPr lang="sr-Latn-R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sr-Latn-R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−4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217" y="3540388"/>
                <a:ext cx="3638175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9529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141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AutoShape 21">
                <a:extLst>
                  <a:ext uri="{FF2B5EF4-FFF2-40B4-BE49-F238E27FC236}">
                    <a16:creationId xmlns:a16="http://schemas.microsoft.com/office/drawing/2014/main" id="{ADDAD401-0915-46A3-86B2-CCC8775E9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68" y="686257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Да ли је полином </a:t>
                </a:r>
                <a14:m>
                  <m:oMath xmlns:m="http://schemas.openxmlformats.org/officeDocument/2006/math"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𝟐</m:t>
                    </m:r>
                    <m:sSup>
                      <m:sSupPr>
                        <m:ctrlP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𝟑</m:t>
                    </m:r>
                    <m:sSup>
                      <m:sSupPr>
                        <m:ctrlP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sr-Latn-R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𝟖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𝟏𝟐</m:t>
                    </m:r>
                    <m:r>
                      <a:rPr lang="sr-Latn-RS" sz="24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sr-Cyrl-RS" sz="2400" b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дељив са </a:t>
                </a:r>
                <a14:m>
                  <m:oMath xmlns:m="http://schemas.openxmlformats.org/officeDocument/2006/math">
                    <m:r>
                      <a:rPr lang="sr-Latn-RS" sz="24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𝟐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𝒙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𝟐</m:t>
                    </m:r>
                    <m:r>
                      <a:rPr lang="sr-Latn-R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?</m:t>
                    </m:r>
                  </m:oMath>
                </a14:m>
                <a:r>
                  <a:rPr lang="sr-Latn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endParaRPr lang="ru-RU" sz="24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AutoShape 21">
                <a:extLst>
                  <a:ext uri="{FF2B5EF4-FFF2-40B4-BE49-F238E27FC236}">
                    <a16:creationId xmlns:a16="http://schemas.microsoft.com/office/drawing/2014/main" id="{ADDAD401-0915-46A3-86B2-CCC8775E95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268" y="686257"/>
                <a:ext cx="11327091" cy="241602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utoShape 23">
            <a:hlinkClick r:id="rId3" action="ppaction://hlinksldjump"/>
            <a:extLst>
              <a:ext uri="{FF2B5EF4-FFF2-40B4-BE49-F238E27FC236}">
                <a16:creationId xmlns:a16="http://schemas.microsoft.com/office/drawing/2014/main" id="{A1D548CD-A144-4A1A-8688-42E508A9A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788" y="3323561"/>
            <a:ext cx="4544119" cy="133683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sr-Cyrl-RS">
                <a:solidFill>
                  <a:schemeClr val="tx1"/>
                </a:solidFill>
                <a:latin typeface="+mj-lt"/>
                <a:cs typeface="Times New Roman" pitchFamily="18" charset="0"/>
              </a:rPr>
              <a:t>Јесте</a:t>
            </a:r>
            <a:endParaRPr lang="en-US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AutoShape 28">
            <a:hlinkClick r:id="rId4" action="ppaction://hlinksldjump"/>
            <a:extLst>
              <a:ext uri="{FF2B5EF4-FFF2-40B4-BE49-F238E27FC236}">
                <a16:creationId xmlns:a16="http://schemas.microsoft.com/office/drawing/2014/main" id="{5BF013E5-4EB9-4241-9DBB-1D033DBBC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43" y="4940506"/>
            <a:ext cx="4544119" cy="133683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sr-Cyrl-RS">
                <a:solidFill>
                  <a:schemeClr val="tx1"/>
                </a:solidFill>
              </a:rPr>
              <a:t>Није</a:t>
            </a:r>
            <a:endParaRPr lang="en-US" dirty="0">
              <a:solidFill>
                <a:srgbClr val="181B98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61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6" y="1932619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65A315-761A-45C7-8CD5-68E0202AFA08}"/>
                  </a:ext>
                </a:extLst>
              </p:cNvPr>
              <p:cNvSpPr txBox="1"/>
              <p:nvPr/>
            </p:nvSpPr>
            <p:spPr>
              <a:xfrm>
                <a:off x="1186431" y="3165612"/>
                <a:ext cx="9484071" cy="11065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+12=</m:t>
                      </m:r>
                      <m:d>
                        <m:dPr>
                          <m:ctrlPr>
                            <a:rPr lang="sr-Latn-R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150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150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150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150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sr-Latn-R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Latn-RS" sz="32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sr-Latn-RS" sz="32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65A315-761A-45C7-8CD5-68E0202AF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431" y="3165612"/>
                <a:ext cx="9484071" cy="11065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>
            <a:extLst>
              <a:ext uri="{FF2B5EF4-FFF2-40B4-BE49-F238E27FC236}">
                <a16:creationId xmlns:a16="http://schemas.microsoft.com/office/drawing/2014/main" id="{2D060E28-7F3D-427E-8A40-DFA3A9C2B4BA}"/>
              </a:ext>
            </a:extLst>
          </p:cNvPr>
          <p:cNvSpPr/>
          <p:nvPr/>
        </p:nvSpPr>
        <p:spPr>
          <a:xfrm>
            <a:off x="8077915" y="-902368"/>
            <a:ext cx="103559" cy="7218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3054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859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89BC3D-55FC-49D2-B5F2-EE560E349B93}"/>
              </a:ext>
            </a:extLst>
          </p:cNvPr>
          <p:cNvSpPr txBox="1"/>
          <p:nvPr/>
        </p:nvSpPr>
        <p:spPr>
          <a:xfrm>
            <a:off x="1688123" y="1913206"/>
            <a:ext cx="2750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/>
              <a:t>Домаћи задатак:</a:t>
            </a:r>
            <a:endParaRPr lang="sr-Latn-R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F94B8C-2792-4B98-B1BA-2148F59890D2}"/>
                  </a:ext>
                </a:extLst>
              </p:cNvPr>
              <p:cNvSpPr txBox="1"/>
              <p:nvPr/>
            </p:nvSpPr>
            <p:spPr>
              <a:xfrm>
                <a:off x="1688123" y="3429000"/>
                <a:ext cx="68229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Latn-R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sr-Latn-RS" sz="2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sr-Cyrl-RS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sr-Latn-R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sr-Latn-RS" sz="2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sr-Cyrl-RS" sz="2800" b="0" i="1" dirty="0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sr-Latn-RS" sz="2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F94B8C-2792-4B98-B1BA-2148F5989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123" y="3429000"/>
                <a:ext cx="682295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252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0082" y="1521373"/>
            <a:ext cx="6498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Хвала вам на пажњи!</a:t>
            </a:r>
            <a:endParaRPr lang="en-US" sz="54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79" y="2444703"/>
            <a:ext cx="487680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7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418</Words>
  <Application>Microsoft Office PowerPoint</Application>
  <PresentationFormat>Widescreen</PresentationFormat>
  <Paragraphs>91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Дељивост полинома</vt:lpstr>
      <vt:lpstr>Алгоритам дељења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Deljivost polinoma</dc:title>
  <dc:creator>Anastazija Radisavljevic</dc:creator>
  <cp:lastModifiedBy>Jasmina Micic</cp:lastModifiedBy>
  <cp:revision>44</cp:revision>
  <dcterms:created xsi:type="dcterms:W3CDTF">2021-03-25T08:14:16Z</dcterms:created>
  <dcterms:modified xsi:type="dcterms:W3CDTF">2021-03-25T17:51:54Z</dcterms:modified>
</cp:coreProperties>
</file>