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5" r:id="rId5"/>
    <p:sldId id="308" r:id="rId6"/>
    <p:sldId id="309" r:id="rId7"/>
    <p:sldId id="310" r:id="rId8"/>
    <p:sldId id="311" r:id="rId9"/>
    <p:sldId id="312" r:id="rId10"/>
    <p:sldId id="317" r:id="rId11"/>
    <p:sldId id="313" r:id="rId12"/>
    <p:sldId id="318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8BD0A2-3F69-45AE-A54B-47BF28575408}" v="3" dt="2021-03-18T11:40:56.6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878" autoAdjust="0"/>
  </p:normalViewPr>
  <p:slideViewPr>
    <p:cSldViewPr showGuides="1">
      <p:cViewPr varScale="1">
        <p:scale>
          <a:sx n="64" d="100"/>
          <a:sy n="64" d="100"/>
        </p:scale>
        <p:origin x="900" y="6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t>3/18/2021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3/18/2021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611" y="6400800"/>
            <a:ext cx="5954834" cy="276228"/>
          </a:xfrm>
        </p:spPr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28011" y="6400800"/>
            <a:ext cx="1548659" cy="276228"/>
          </a:xfrm>
        </p:spPr>
        <p:txBody>
          <a:bodyPr/>
          <a:lstStyle/>
          <a:p>
            <a:fld id="{A43FAFC5-F11C-4205-99FD-FC66DAA2AE2D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6811" y="6400800"/>
            <a:ext cx="1066802" cy="276228"/>
          </a:xfrm>
        </p:spPr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AFC5-F11C-4205-99FD-FC66DAA2AE2D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82905-3DC5-49B9-B8B8-9D80D3609DB5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5298-A6F6-4AF2-832C-941EFA52AF9B}" type="datetime1">
              <a:rPr lang="en-US" smtClean="0"/>
              <a:t>3/18/2021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3D8C-3438-4368-AD19-D5CB0C52B1DD}" type="datetime1">
              <a:rPr lang="en-US" smtClean="0"/>
              <a:t>3/18/2021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D785-D6D8-40F1-B2DD-0E2019A27A22}" type="datetime1">
              <a:rPr lang="en-US" smtClean="0"/>
              <a:t>3/18/2021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9A06-02F9-41CB-8208-185A65D60B96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051B-B340-4A72-AC7D-8FDFBF03EE12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3B6B-E340-4FC0-A085-B71A4639D1AA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42DF-42F7-4DF8-92F8-78154BDE12B4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 title="Ocean Wav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D658-8C58-46F3-AA54-0ED74F8B4CDC}" type="datetime1">
              <a:rPr lang="en-US" smtClean="0"/>
              <a:pPr/>
              <a:t>3/18/2021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eogebra.org/m/d9z26cfn" TargetMode="Externa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Парабола</a:t>
            </a:r>
            <a:endParaRPr lang="en-US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III₇, </a:t>
            </a:r>
            <a:r>
              <a:rPr lang="sr-Cyrl-RS" dirty="0"/>
              <a:t>Прва крагујевачка гимназија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A515BC-337E-4048-A954-0D1879F3E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Уводни квиз</a:t>
            </a:r>
            <a:endParaRPr lang="sr-Latn-R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>
                <a:extLst>
                  <a:ext uri="{FF2B5EF4-FFF2-40B4-BE49-F238E27FC236}">
                    <a16:creationId xmlns:a16="http://schemas.microsoft.com/office/drawing/2014/main" id="{0472BDC2-0815-4129-90E8-DDD828EF5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6368" y="1414630"/>
                <a:ext cx="10995511" cy="23614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RS" altLang="sr-Latn-R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Две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одређују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тачно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једну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...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Пресек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две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праве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...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Скуп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тачака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особином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су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све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удаљене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исто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фиксиране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...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Права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додирује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кружницу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једној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тачки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...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Ј-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sz="2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r-Latn-R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r-Latn-R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sr-Latn-RS" sz="2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r-Latn-R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r-Latn-RS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kumimoji="0" lang="en-US" altLang="sr-Latn-R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8">
                <a:extLst>
                  <a:ext uri="{FF2B5EF4-FFF2-40B4-BE49-F238E27FC236}">
                    <a16:creationId xmlns:a16="http://schemas.microsoft.com/office/drawing/2014/main" id="{0472BDC2-0815-4129-90E8-DDD828EF52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6368" y="1414630"/>
                <a:ext cx="10995511" cy="2361480"/>
              </a:xfrm>
              <a:prstGeom prst="rect">
                <a:avLst/>
              </a:prstGeom>
              <a:blipFill>
                <a:blip r:embed="rId2"/>
                <a:stretch>
                  <a:fillRect l="-49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9">
                <a:extLst>
                  <a:ext uri="{FF2B5EF4-FFF2-40B4-BE49-F238E27FC236}">
                    <a16:creationId xmlns:a16="http://schemas.microsoft.com/office/drawing/2014/main" id="{48562600-46F5-4656-86DF-349B9F1501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529" y="3806019"/>
                <a:ext cx="4851008" cy="12839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sr-Cyrl-R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6.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координатама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(0,0)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зове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се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координатни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...</a:t>
                </a:r>
                <a:br>
                  <a:rPr kumimoji="0" lang="sr-Cyrl-R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sr-Cyrl-R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7.</a:t>
                </a:r>
                <a:r>
                  <a:rPr kumimoji="0" lang="sr-Cyrl-RS" altLang="sr-Latn-RS" sz="20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Ј-</a:t>
                </a:r>
                <a:r>
                  <a:rPr kumimoji="0" lang="en-US" altLang="sr-Latn-R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на</a:t>
                </a:r>
                <a:r>
                  <a:rPr kumimoji="0" lang="en-US" altLang="sr-Latn-R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sz="2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r-Latn-R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r-Latn-R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sr-Latn-R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r-Latn-R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r-Latn-R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је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једначина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...</a:t>
                </a:r>
                <a:endParaRPr kumimoji="0" lang="en-US" altLang="sr-Latn-R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Rectangle 9">
                <a:extLst>
                  <a:ext uri="{FF2B5EF4-FFF2-40B4-BE49-F238E27FC236}">
                    <a16:creationId xmlns:a16="http://schemas.microsoft.com/office/drawing/2014/main" id="{48562600-46F5-4656-86DF-349B9F150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6529" y="3806019"/>
                <a:ext cx="4851008" cy="1283941"/>
              </a:xfrm>
              <a:prstGeom prst="rect">
                <a:avLst/>
              </a:prstGeom>
              <a:blipFill>
                <a:blip r:embed="rId3"/>
                <a:stretch>
                  <a:fillRect l="-1256" t="-1422" b="-47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0">
            <a:extLst>
              <a:ext uri="{FF2B5EF4-FFF2-40B4-BE49-F238E27FC236}">
                <a16:creationId xmlns:a16="http://schemas.microsoft.com/office/drawing/2014/main" id="{F187E16C-CB0E-40C0-9D3D-DBE59A2FE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172" y="3145025"/>
            <a:ext cx="76328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је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једначина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...</a:t>
            </a:r>
            <a:r>
              <a:rPr kumimoji="0" lang="en-US" altLang="sr-Latn-R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6717D0-2124-408C-A465-AE357BE58CA5}"/>
              </a:ext>
            </a:extLst>
          </p:cNvPr>
          <p:cNvSpPr txBox="1"/>
          <p:nvPr/>
        </p:nvSpPr>
        <p:spPr>
          <a:xfrm>
            <a:off x="1332034" y="5043260"/>
            <a:ext cx="7895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sr-Cyrl-R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Други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назив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фокус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хиперболе</a:t>
            </a:r>
            <a:r>
              <a:rPr kumimoji="0" lang="en-US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sr-Latn-R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је</a:t>
            </a:r>
            <a:endParaRPr lang="sr-Latn-RS" sz="2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9666553-DB47-47BE-A8C1-1550EE9D6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415" y="3145025"/>
            <a:ext cx="5499581" cy="351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extLst>
              <a:ext uri="{FF2B5EF4-FFF2-40B4-BE49-F238E27FC236}">
                <a16:creationId xmlns:a16="http://schemas.microsoft.com/office/drawing/2014/main" id="{7F118F7F-77AD-47D8-8FC9-032EE0303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16" y="89275"/>
            <a:ext cx="6192688" cy="667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13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E6F919B-330D-4A8B-9DAF-B63FEC5641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994946"/>
              </p:ext>
            </p:extLst>
          </p:nvPr>
        </p:nvGraphicFramePr>
        <p:xfrm>
          <a:off x="-8778" y="3900962"/>
          <a:ext cx="3333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30057" imgH="253890" progId="Equation.3">
                  <p:embed/>
                </p:oleObj>
              </mc:Choice>
              <mc:Fallback>
                <p:oleObj r:id="rId2" imgW="330057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78" y="3900962"/>
                        <a:ext cx="33337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BCDB3DA-8860-401B-9CA1-636343F9B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158287"/>
              </p:ext>
            </p:extLst>
          </p:nvPr>
        </p:nvGraphicFramePr>
        <p:xfrm>
          <a:off x="-8778" y="4158137"/>
          <a:ext cx="3048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04536" imgH="253780" progId="Equation.3">
                  <p:embed/>
                </p:oleObj>
              </mc:Choice>
              <mc:Fallback>
                <p:oleObj r:id="rId4" imgW="304536" imgH="2537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78" y="4158137"/>
                        <a:ext cx="30480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23FC0D7-4051-4E77-BE58-5DABBEB306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7868" y="188640"/>
                <a:ext cx="11564448" cy="5232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sr-Latn-R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Дефиниција: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Парабола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скуп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свих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тачака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особином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растојање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тог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скупа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сталне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F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–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жиже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–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једнако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растојању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сталне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праве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(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исте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-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директрисе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–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пролази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кроз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endParaRPr kumimoji="0" lang="sr-Cyrl-RS" altLang="sr-Latn-R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sr-Latn-RS" altLang="sr-Latn-R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lvl="0" algn="just"/>
                <a:r>
                  <a:rPr kumimoji="0" lang="en-US" altLang="sr-Latn-RS" sz="24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Механичка</a:t>
                </a:r>
                <a:r>
                  <a:rPr kumimoji="0" lang="en-US" altLang="sr-Latn-R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конструкција</a:t>
                </a:r>
                <a:r>
                  <a:rPr kumimoji="0" lang="en-US" altLang="sr-Latn-R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параболе</a:t>
                </a:r>
                <a:r>
                  <a:rPr kumimoji="0" lang="en-US" altLang="sr-Latn-R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: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узимамо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троугаони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лењир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АВС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правим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углом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код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темена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 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и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конац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дужине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АВ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Један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крај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конца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учврстимо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темену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В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, а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други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жижи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F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Ако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страница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АС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клизи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директриси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,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конац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затеже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оловком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чији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врх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стално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уз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страницу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АВ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,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онда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којој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налази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врх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оловке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описује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лук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параболе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жижом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F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и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директрисом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(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). </a:t>
                </a:r>
                <a:br>
                  <a:rPr kumimoji="0" lang="sr-Latn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n-US" altLang="sr-Latn-R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altLang="sr-Latn-R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𝑀𝐹</m:t>
                        </m:r>
                      </m:e>
                    </m:d>
                  </m:oMath>
                </a14:m>
                <a:r>
                  <a:rPr lang="en-US" altLang="sr-Latn-RS" sz="3600" dirty="0"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sr-Latn-R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sr-Latn-RS" sz="3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sr-Latn-R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sr-Latn-R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r-Latn-RS" altLang="sr-Latn-R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sr-Latn-RS" sz="5400" dirty="0">
                    <a:ea typeface="Times New Roman" panose="02020603050405020304" pitchFamily="18" charset="0"/>
                  </a:rPr>
                  <a:t> </a:t>
                </a:r>
                <a:br>
                  <a:rPr lang="sr-Latn-RS" altLang="sr-Latn-RS" sz="5400" dirty="0">
                    <a:ea typeface="Times New Roman" panose="02020603050405020304" pitchFamily="18" charset="0"/>
                  </a:rPr>
                </a:br>
                <a:r>
                  <a:rPr lang="sr-Latn-RS" altLang="sr-Latn-RS" sz="2000" dirty="0">
                    <a:ea typeface="Times New Roman" panose="02020603050405020304" pitchFamily="18" charset="0"/>
                    <a:hlinkClick r:id="rId6"/>
                  </a:rPr>
                  <a:t>https://www.geogebra.org/m/d9z26cfn</a:t>
                </a:r>
                <a:endParaRPr kumimoji="0" lang="en-US" altLang="sr-Latn-RS" sz="3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23FC0D7-4051-4E77-BE58-5DABBEB306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7868" y="188640"/>
                <a:ext cx="11564448" cy="5232202"/>
              </a:xfrm>
              <a:prstGeom prst="rect">
                <a:avLst/>
              </a:prstGeom>
              <a:blipFill>
                <a:blip r:embed="rId8"/>
                <a:stretch>
                  <a:fillRect l="-843" t="-350" b="-17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4">
            <a:extLst>
              <a:ext uri="{FF2B5EF4-FFF2-40B4-BE49-F238E27FC236}">
                <a16:creationId xmlns:a16="http://schemas.microsoft.com/office/drawing/2014/main" id="{85B8FECD-F246-477D-A443-53A89339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78" y="4158137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= </a:t>
            </a:r>
            <a:endParaRPr kumimoji="0" lang="en-US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E123F0D0-DD43-42AB-B5D6-8341A062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78" y="4415312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en-US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66F15A-D853-4664-AE9D-AAEA1B2B2C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8388" y="3983850"/>
            <a:ext cx="3277667" cy="269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8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98274F0-5CAD-439E-85BA-8320B8131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274451"/>
            <a:ext cx="1044116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844A4D-AEE9-4B9B-BFD3-C0F0C41A1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03" y="692696"/>
            <a:ext cx="10596417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B9727-DD1B-4B6E-8417-3326749C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40" y="363490"/>
            <a:ext cx="11638344" cy="613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26D54C0-C221-4527-BDFA-024E2F99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469FF4-8153-4C0E-9DF4-28E8A9077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52" y="2132856"/>
            <a:ext cx="4929895" cy="4053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8D2A4D-D492-404B-BEA9-B0C779FEF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988" y="3645024"/>
            <a:ext cx="1950848" cy="9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7CCC5-EAE0-4768-ACA5-D7F5AE5D3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908" y="1916832"/>
            <a:ext cx="10236414" cy="354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4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 Waves 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waves nature presentation (widescreen).potx" id="{1FE9163D-5548-432F-82B6-65BFDB1BFAF3}" vid="{2D48191D-94F2-482B-9433-3810ECBC6178}"/>
    </a:ext>
  </a:extLst>
</a:theme>
</file>

<file path=ppt/theme/theme2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E6A2223A-9182-462D-922F-5606A5A90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6DE00F-F2BC-4082-AB87-D0D78777DE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5C5BB1-9D2C-412A-AE6C-0FC75190A4C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{3C5C23B3-9A55-4479-8AAD-F1BF03119201}tf02901025_win32</Template>
  <TotalTime>56</TotalTime>
  <Words>243</Words>
  <Application>Microsoft Office PowerPoint</Application>
  <PresentationFormat>Custom</PresentationFormat>
  <Paragraphs>17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Cambria Math</vt:lpstr>
      <vt:lpstr>Century Gothic</vt:lpstr>
      <vt:lpstr>Times New Roman</vt:lpstr>
      <vt:lpstr>Ocean Waves 16x9</vt:lpstr>
      <vt:lpstr>Equation.3</vt:lpstr>
      <vt:lpstr>Парабола</vt:lpstr>
      <vt:lpstr>Уводни квиз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Парабола</dc:title>
  <dc:creator>Jasmina Micic</dc:creator>
  <cp:lastModifiedBy>Jasmina Micic</cp:lastModifiedBy>
  <cp:revision>11</cp:revision>
  <dcterms:created xsi:type="dcterms:W3CDTF">2021-03-16T14:34:50Z</dcterms:created>
  <dcterms:modified xsi:type="dcterms:W3CDTF">2021-03-18T19:19:05Z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