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65" r:id="rId5"/>
    <p:sldId id="309" r:id="rId6"/>
    <p:sldId id="310" r:id="rId7"/>
    <p:sldId id="313" r:id="rId8"/>
    <p:sldId id="318" r:id="rId9"/>
    <p:sldId id="319" r:id="rId10"/>
    <p:sldId id="320" r:id="rId11"/>
    <p:sldId id="321" r:id="rId12"/>
  </p:sldIdLst>
  <p:sldSz cx="12188825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9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878" autoAdjust="0"/>
  </p:normalViewPr>
  <p:slideViewPr>
    <p:cSldViewPr showGuides="1">
      <p:cViewPr varScale="1">
        <p:scale>
          <a:sx n="64" d="100"/>
          <a:sy n="64" d="100"/>
        </p:scale>
        <p:origin x="900" y="66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C69C6-EE0B-4D8B-9C71-C36EFED094F2}" type="datetimeFigureOut">
              <a:rPr lang="en-US"/>
              <a:t>3/18/2021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DD202-58A1-4ABD-B068-DFFCA0C44EA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421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3/18/2021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10000">
              <a:srgbClr val="06171C"/>
            </a:gs>
            <a:gs pos="100000">
              <a:srgbClr val="134251"/>
            </a:gs>
            <a:gs pos="65000">
              <a:srgbClr val="134251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arge ocean wav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6551612" cy="685794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094411" y="0"/>
            <a:ext cx="457201" cy="6858000"/>
          </a:xfrm>
          <a:prstGeom prst="rect">
            <a:avLst/>
          </a:prstGeom>
          <a:solidFill>
            <a:srgbClr val="13425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8813" y="1600200"/>
            <a:ext cx="4572001" cy="37338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08813" y="5562599"/>
            <a:ext cx="4571999" cy="83502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none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9611" y="6400800"/>
            <a:ext cx="5954834" cy="276228"/>
          </a:xfrm>
        </p:spPr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228011" y="6400800"/>
            <a:ext cx="1548659" cy="276228"/>
          </a:xfrm>
        </p:spPr>
        <p:txBody>
          <a:bodyPr/>
          <a:lstStyle/>
          <a:p>
            <a:fld id="{A43FAFC5-F11C-4205-99FD-FC66DAA2AE2D}" type="datetime1">
              <a:rPr lang="en-US" smtClean="0"/>
              <a:t>3/18/2021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56811" y="6400800"/>
            <a:ext cx="1066802" cy="276228"/>
          </a:xfrm>
        </p:spPr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>
          <a:gsLst>
            <a:gs pos="10000">
              <a:srgbClr val="06171C"/>
            </a:gs>
            <a:gs pos="100000">
              <a:srgbClr val="134251"/>
            </a:gs>
            <a:gs pos="65000">
              <a:srgbClr val="13425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812" y="1616074"/>
            <a:ext cx="7315198" cy="2727325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6814" y="4495800"/>
            <a:ext cx="7315198" cy="1673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AFC5-F11C-4205-99FD-FC66DAA2AE2D}" type="datetime1">
              <a:rPr lang="en-US" smtClean="0"/>
              <a:t>3/18/2021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9613" y="1828800"/>
            <a:ext cx="4419599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057400">
              <a:defRPr sz="1600"/>
            </a:lvl6pPr>
            <a:lvl7pPr marL="2057400">
              <a:defRPr sz="1600"/>
            </a:lvl7pPr>
            <a:lvl8pPr marL="20574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4015" y="1828800"/>
            <a:ext cx="4419600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057400">
              <a:defRPr sz="1600"/>
            </a:lvl6pPr>
            <a:lvl7pPr marL="2057400">
              <a:defRPr sz="1600"/>
            </a:lvl7pPr>
            <a:lvl8pPr marL="20574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82905-3DC5-49B9-B8B8-9D80D3609DB5}" type="datetime1">
              <a:rPr lang="en-US" smtClean="0"/>
              <a:t>3/18/2021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8022" y="1828800"/>
            <a:ext cx="4416552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78022" y="2743200"/>
            <a:ext cx="4416552" cy="3505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2057400">
              <a:defRPr sz="1400"/>
            </a:lvl5pPr>
            <a:lvl6pPr marL="2057400">
              <a:defRPr sz="1400"/>
            </a:lvl6pPr>
            <a:lvl7pPr marL="2057400">
              <a:defRPr sz="1400"/>
            </a:lvl7pPr>
            <a:lvl8pPr marL="2057400">
              <a:defRPr sz="1400"/>
            </a:lvl8pPr>
            <a:lvl9pPr marL="2057400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472" y="1828800"/>
            <a:ext cx="4416552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472" y="2743200"/>
            <a:ext cx="4416552" cy="3505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2057400">
              <a:defRPr sz="1400"/>
            </a:lvl5pPr>
            <a:lvl6pPr marL="2057400">
              <a:defRPr sz="1400"/>
            </a:lvl6pPr>
            <a:lvl7pPr marL="2057400">
              <a:defRPr sz="1400"/>
            </a:lvl7pPr>
            <a:lvl8pPr marL="2057400">
              <a:defRPr sz="1400"/>
            </a:lvl8pPr>
            <a:lvl9pPr marL="2057400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5298-A6F6-4AF2-832C-941EFA52AF9B}" type="datetime1">
              <a:rPr lang="en-US" smtClean="0"/>
              <a:t>3/18/2021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3D8C-3438-4368-AD19-D5CB0C52B1DD}" type="datetime1">
              <a:rPr lang="en-US" smtClean="0"/>
              <a:t>3/18/2021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rge ocean wave (semitransparent)" title="Ocean Wav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"/>
            <a:ext cx="12188824" cy="6857887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D785-D6D8-40F1-B2DD-0E2019A27A22}" type="datetime1">
              <a:rPr lang="en-US" smtClean="0"/>
              <a:t>3/18/2021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3" y="588963"/>
            <a:ext cx="3657600" cy="28400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4" y="588963"/>
            <a:ext cx="5486400" cy="558006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9613" y="3581399"/>
            <a:ext cx="3657600" cy="258762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A9A06-02F9-41CB-8208-185A65D60B96}" type="datetime1">
              <a:rPr lang="en-US" smtClean="0"/>
              <a:t>3/18/2021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3" y="588963"/>
            <a:ext cx="3657600" cy="28400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4461" y="588963"/>
            <a:ext cx="5486352" cy="5580062"/>
          </a:xfrm>
          <a:prstGeom prst="rect">
            <a:avLst/>
          </a:prstGeom>
          <a:solidFill>
            <a:srgbClr val="1B5D7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6307494" y="805658"/>
            <a:ext cx="5060286" cy="5146672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9613" y="3581399"/>
            <a:ext cx="3657600" cy="258762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051B-B340-4A72-AC7D-8FDFBF03EE12}" type="datetime1">
              <a:rPr lang="en-US" smtClean="0"/>
              <a:t>3/18/2021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3B6B-E340-4FC0-A085-B71A4639D1AA}" type="datetime1">
              <a:rPr lang="en-US" smtClean="0"/>
              <a:t>3/18/2021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609600"/>
            <a:ext cx="19812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609600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42DF-42F7-4DF8-92F8-78154BDE12B4}" type="datetime1">
              <a:rPr lang="en-US" smtClean="0"/>
              <a:t>3/18/2021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rgbClr val="06171C"/>
            </a:gs>
            <a:gs pos="100000">
              <a:srgbClr val="134251"/>
            </a:gs>
            <a:gs pos="65000">
              <a:srgbClr val="134251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arge ocean wave (semitransparent)" title="Ocean Wave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"/>
            <a:ext cx="12188824" cy="6857887"/>
          </a:xfrm>
          <a:prstGeom prst="rect">
            <a:avLst/>
          </a:prstGeom>
        </p:spPr>
      </p:pic>
      <p:pic>
        <p:nvPicPr>
          <p:cNvPr id="10" name="Picture 9" descr="Large ocean wave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34758" cy="685794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06156" y="0"/>
            <a:ext cx="228601" cy="6858000"/>
          </a:xfrm>
          <a:prstGeom prst="rect">
            <a:avLst/>
          </a:prstGeom>
          <a:solidFill>
            <a:srgbClr val="13425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79612" y="381000"/>
            <a:ext cx="9144001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9612" y="1828800"/>
            <a:ext cx="9144001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1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5D658-8C58-46F3-AA54-0ED74F8B4CDC}" type="datetime1">
              <a:rPr lang="en-US" smtClean="0"/>
              <a:pPr/>
              <a:t>3/18/2021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68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wmf"/><Relationship Id="rId7" Type="http://schemas.openxmlformats.org/officeDocument/2006/relationships/image" Target="../media/image7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geogebra.org/m/d9z26cfn" TargetMode="External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Парабола</a:t>
            </a:r>
            <a:br>
              <a:rPr lang="sr-Cyrl-RS" dirty="0"/>
            </a:br>
            <a:r>
              <a:rPr lang="sr-Cyrl-RS" dirty="0"/>
              <a:t>и права</a:t>
            </a:r>
            <a:endParaRPr lang="en-US" sz="54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III₇, </a:t>
            </a:r>
            <a:r>
              <a:rPr lang="sr-Cyrl-RS" dirty="0"/>
              <a:t>Прва крагујевачка гимназија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>
            <a:extLst>
              <a:ext uri="{FF2B5EF4-FFF2-40B4-BE49-F238E27FC236}">
                <a16:creationId xmlns:a16="http://schemas.microsoft.com/office/drawing/2014/main" id="{7F118F7F-77AD-47D8-8FC9-032EE0303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212" y="1196752"/>
            <a:ext cx="4464496" cy="481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13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4E6F919B-330D-4A8B-9DAF-B63FEC5641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5994946"/>
              </p:ext>
            </p:extLst>
          </p:nvPr>
        </p:nvGraphicFramePr>
        <p:xfrm>
          <a:off x="-8778" y="3900962"/>
          <a:ext cx="333375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30057" imgH="253890" progId="Equation.3">
                  <p:embed/>
                </p:oleObj>
              </mc:Choice>
              <mc:Fallback>
                <p:oleObj r:id="rId2" imgW="330057" imgH="25389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778" y="3900962"/>
                        <a:ext cx="333375" cy="25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BBCDB3DA-8860-401B-9CA1-636343F9BC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9158287"/>
              </p:ext>
            </p:extLst>
          </p:nvPr>
        </p:nvGraphicFramePr>
        <p:xfrm>
          <a:off x="-8778" y="4158137"/>
          <a:ext cx="304800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04536" imgH="253780" progId="Equation.3">
                  <p:embed/>
                </p:oleObj>
              </mc:Choice>
              <mc:Fallback>
                <p:oleObj r:id="rId4" imgW="304536" imgH="25378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778" y="4158137"/>
                        <a:ext cx="304800" cy="25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323FC0D7-4051-4E77-BE58-5DABBEB306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4594" y="394792"/>
                <a:ext cx="11004231" cy="30162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45720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sr-Latn-RS" sz="24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Дефиниција: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Парабола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скуп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свих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тачака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у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равни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особином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да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br>
                  <a:rPr kumimoji="0" lang="sr-Cyrl-R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растојање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ма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које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тачке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М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тог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скупа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од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једне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сталне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тачке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F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равни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br>
                  <a:rPr kumimoji="0" lang="sr-Cyrl-R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–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жиже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–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једнако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растојању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тачке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М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од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једне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сталне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праве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(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l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)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исте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равни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br>
                  <a:rPr kumimoji="0" lang="sr-Cyrl-R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-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директрисе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–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која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не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пролази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кроз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тачку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altLang="sr-Latn-R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М</a:t>
                </a:r>
                <a:r>
                  <a:rPr kumimoji="0" lang="en-U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. </a:t>
                </a:r>
                <a:br>
                  <a:rPr kumimoji="0" lang="sr-Latn-RS" altLang="sr-Latn-R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</a:b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kumimoji="0" lang="en-US" altLang="sr-Latn-R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GB" altLang="sr-Latn-R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𝑀𝐹</m:t>
                        </m:r>
                      </m:e>
                    </m:d>
                  </m:oMath>
                </a14:m>
                <a:r>
                  <a:rPr lang="en-US" altLang="sr-Latn-RS" sz="3600" dirty="0"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sr-Latn-R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altLang="sr-Latn-RS" sz="36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sr-Latn-R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altLang="sr-Latn-RS" sz="24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sr-Latn-RS" altLang="sr-Latn-R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altLang="sr-Latn-RS" sz="5400" dirty="0">
                    <a:ea typeface="Times New Roman" panose="02020603050405020304" pitchFamily="18" charset="0"/>
                  </a:rPr>
                  <a:t> </a:t>
                </a:r>
                <a:br>
                  <a:rPr lang="sr-Latn-RS" altLang="sr-Latn-RS" sz="5400" dirty="0">
                    <a:ea typeface="Times New Roman" panose="02020603050405020304" pitchFamily="18" charset="0"/>
                  </a:rPr>
                </a:br>
                <a:r>
                  <a:rPr lang="sr-Latn-RS" altLang="sr-Latn-RS" sz="2000" dirty="0">
                    <a:ea typeface="Times New Roman" panose="02020603050405020304" pitchFamily="18" charset="0"/>
                    <a:hlinkClick r:id="rId6"/>
                  </a:rPr>
                  <a:t>https://www.geogebra.</a:t>
                </a:r>
                <a:br>
                  <a:rPr lang="sr-Cyrl-RS" altLang="sr-Latn-RS" sz="2000" dirty="0">
                    <a:ea typeface="Times New Roman" panose="02020603050405020304" pitchFamily="18" charset="0"/>
                    <a:hlinkClick r:id="rId6"/>
                  </a:rPr>
                </a:br>
                <a:r>
                  <a:rPr lang="sr-Latn-RS" altLang="sr-Latn-RS" sz="2000" dirty="0" err="1">
                    <a:ea typeface="Times New Roman" panose="02020603050405020304" pitchFamily="18" charset="0"/>
                    <a:hlinkClick r:id="rId6"/>
                  </a:rPr>
                  <a:t>org</a:t>
                </a:r>
                <a:r>
                  <a:rPr lang="sr-Latn-RS" altLang="sr-Latn-RS" sz="2000" dirty="0">
                    <a:ea typeface="Times New Roman" panose="02020603050405020304" pitchFamily="18" charset="0"/>
                    <a:hlinkClick r:id="rId6"/>
                  </a:rPr>
                  <a:t>/m/d9z26cfn</a:t>
                </a:r>
                <a:endParaRPr kumimoji="0" lang="en-US" altLang="sr-Latn-RS" sz="3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323FC0D7-4051-4E77-BE58-5DABBEB306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4594" y="394792"/>
                <a:ext cx="11004231" cy="3016210"/>
              </a:xfrm>
              <a:prstGeom prst="rect">
                <a:avLst/>
              </a:prstGeom>
              <a:blipFill>
                <a:blip r:embed="rId7"/>
                <a:stretch>
                  <a:fillRect l="-831" t="-1010" b="-323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4">
            <a:extLst>
              <a:ext uri="{FF2B5EF4-FFF2-40B4-BE49-F238E27FC236}">
                <a16:creationId xmlns:a16="http://schemas.microsoft.com/office/drawing/2014/main" id="{85B8FECD-F246-477D-A443-53A893397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778" y="4158137"/>
            <a:ext cx="121888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sr-Latn-R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= </a:t>
            </a:r>
            <a:endParaRPr kumimoji="0" lang="en-US" altLang="sr-Latn-R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E123F0D0-DD43-42AB-B5D6-8341A0628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778" y="4415312"/>
            <a:ext cx="121888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sr-Latn-R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en-US" altLang="sr-Latn-R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8CE03B-5DAD-456A-AE3A-81A38F8A5F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268" y="2165279"/>
            <a:ext cx="5472608" cy="450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48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469FF4-8153-4C0E-9DF4-28E8A9077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6260" y="1001333"/>
            <a:ext cx="5904656" cy="48553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8D2A4D-D492-404B-BEA9-B0C779FEF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972" y="2954962"/>
            <a:ext cx="1950848" cy="9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87CCC5-EAE0-4768-ACA5-D7F5AE5D3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405" y="2060848"/>
            <a:ext cx="10236414" cy="354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34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26D54C0-C221-4527-BDFA-024E2F997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932" y="478111"/>
            <a:ext cx="9144001" cy="1219200"/>
          </a:xfrm>
        </p:spPr>
        <p:txBody>
          <a:bodyPr/>
          <a:lstStyle/>
          <a:p>
            <a:r>
              <a:rPr lang="sr-Cyrl-RS" sz="3200" dirty="0"/>
              <a:t>Услов додира параболе и праве:</a:t>
            </a:r>
            <a:endParaRPr lang="sr-Latn-R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4FFAEC-6C5F-40D4-AA38-003AF953F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527" y="2482660"/>
            <a:ext cx="4100223" cy="5760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EC5FC0-189B-4080-A93D-E05C2A97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7750" y="897079"/>
            <a:ext cx="2066667" cy="100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016E4D-C53C-42F3-9A3E-799E57E8B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7750" y="4026790"/>
            <a:ext cx="2714286" cy="13809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2E4D0DA-D215-483A-AE18-99F6209C1F2A}"/>
              </a:ext>
            </a:extLst>
          </p:cNvPr>
          <p:cNvSpPr txBox="1"/>
          <p:nvPr/>
        </p:nvSpPr>
        <p:spPr>
          <a:xfrm>
            <a:off x="1773932" y="3868474"/>
            <a:ext cx="75357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dirty="0"/>
              <a:t>Једначина тангенте, у датој тачки, са параболе:</a:t>
            </a:r>
            <a:endParaRPr lang="sr-Latn-RS" sz="3200" dirty="0"/>
          </a:p>
        </p:txBody>
      </p:sp>
    </p:spTree>
    <p:extLst>
      <p:ext uri="{BB962C8B-B14F-4D97-AF65-F5344CB8AC3E}">
        <p14:creationId xmlns:p14="http://schemas.microsoft.com/office/powerpoint/2010/main" val="254875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26D54C0-C221-4527-BDFA-024E2F997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Написати једначину тангенте параболе </a:t>
            </a:r>
            <a:br>
              <a:rPr lang="sr-Cyrl-RS" dirty="0"/>
            </a:br>
            <a:r>
              <a:rPr lang="sr-Latn-RS" sz="3200" i="1" u="none" strike="noStrike" dirty="0">
                <a:effectLst/>
                <a:latin typeface="Century Gothic" panose="020B0502020202020204" pitchFamily="34" charset="0"/>
              </a:rPr>
              <a:t>y² </a:t>
            </a:r>
            <a:r>
              <a:rPr lang="sr-Cyrl-RS" sz="3200" i="1" u="none" strike="noStrike" dirty="0">
                <a:effectLst/>
                <a:latin typeface="Century Gothic" panose="020B0502020202020204" pitchFamily="34" charset="0"/>
              </a:rPr>
              <a:t>=12</a:t>
            </a:r>
            <a:r>
              <a:rPr lang="en-GB" sz="3200" i="1" u="none" strike="noStrike" dirty="0">
                <a:effectLst/>
                <a:latin typeface="Century Gothic" panose="020B0502020202020204" pitchFamily="34" charset="0"/>
              </a:rPr>
              <a:t>x, </a:t>
            </a:r>
            <a:r>
              <a:rPr lang="sr-Cyrl-RS" sz="3200" i="1" u="none" strike="noStrike" dirty="0">
                <a:effectLst/>
                <a:latin typeface="Century Gothic" panose="020B0502020202020204" pitchFamily="34" charset="0"/>
              </a:rPr>
              <a:t>која је паралелна са правом </a:t>
            </a:r>
            <a:r>
              <a:rPr lang="en-GB" sz="3200" i="1" u="none" strike="noStrike" dirty="0">
                <a:effectLst/>
                <a:latin typeface="Century Gothic" panose="020B0502020202020204" pitchFamily="34" charset="0"/>
              </a:rPr>
              <a:t>3x-y</a:t>
            </a:r>
            <a:r>
              <a:rPr lang="sr-Cyrl-RS" sz="3200" i="1" dirty="0">
                <a:latin typeface="Century Gothic" panose="020B0502020202020204" pitchFamily="34" charset="0"/>
              </a:rPr>
              <a:t>-</a:t>
            </a:r>
            <a:r>
              <a:rPr lang="en-GB" sz="3200" i="1" u="none" strike="noStrike" dirty="0">
                <a:effectLst/>
                <a:latin typeface="Century Gothic" panose="020B0502020202020204" pitchFamily="34" charset="0"/>
              </a:rPr>
              <a:t>4</a:t>
            </a:r>
            <a:r>
              <a:rPr lang="sr-Latn-RS" sz="3200" i="1" u="none" strike="noStrike" dirty="0">
                <a:effectLst/>
                <a:latin typeface="Century Gothic" panose="020B0502020202020204" pitchFamily="34" charset="0"/>
              </a:rPr>
              <a:t>=0</a:t>
            </a:r>
            <a:r>
              <a:rPr lang="sr-Cyrl-RS" sz="3200" i="1" u="none" strike="noStrike" dirty="0">
                <a:effectLst/>
                <a:latin typeface="Century Gothic" panose="020B0502020202020204" pitchFamily="34" charset="0"/>
              </a:rPr>
              <a:t>.</a:t>
            </a:r>
            <a:endParaRPr lang="sr-Latn-RS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37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26D54C0-C221-4527-BDFA-024E2F997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956" y="1772816"/>
            <a:ext cx="9144001" cy="1219200"/>
          </a:xfrm>
        </p:spPr>
        <p:txBody>
          <a:bodyPr>
            <a:normAutofit/>
          </a:bodyPr>
          <a:lstStyle/>
          <a:p>
            <a:r>
              <a:rPr lang="sr-Cyrl-RS" sz="3200" dirty="0"/>
              <a:t>1. Написати једначине тангенти из тачке</a:t>
            </a:r>
            <a:r>
              <a:rPr lang="en-US" sz="3200" dirty="0"/>
              <a:t> </a:t>
            </a:r>
            <a:br>
              <a:rPr lang="sr-Cyrl-RS" sz="3200" dirty="0"/>
            </a:br>
            <a:r>
              <a:rPr lang="en-US" sz="3200" dirty="0"/>
              <a:t>M</a:t>
            </a:r>
            <a:r>
              <a:rPr lang="sr-Cyrl-RS" sz="3200" dirty="0"/>
              <a:t>(1, 7)</a:t>
            </a:r>
            <a:r>
              <a:rPr lang="en-US" sz="3200" dirty="0"/>
              <a:t>, </a:t>
            </a:r>
            <a:r>
              <a:rPr lang="sr-Cyrl-RS" sz="3200" dirty="0"/>
              <a:t>на параболу </a:t>
            </a:r>
            <a:r>
              <a:rPr lang="sr-Latn-RS" sz="3200" i="1" u="none" strike="noStrike" dirty="0">
                <a:effectLst/>
                <a:latin typeface="Century Gothic" panose="020B0502020202020204" pitchFamily="34" charset="0"/>
              </a:rPr>
              <a:t>y² </a:t>
            </a:r>
            <a:r>
              <a:rPr lang="sr-Cyrl-RS" sz="3200" i="1" u="none" strike="noStrike" dirty="0">
                <a:effectLst/>
                <a:latin typeface="Century Gothic" panose="020B0502020202020204" pitchFamily="34" charset="0"/>
              </a:rPr>
              <a:t>=24</a:t>
            </a:r>
            <a:r>
              <a:rPr lang="en-GB" sz="3200" i="1" u="none" strike="noStrike" dirty="0">
                <a:effectLst/>
                <a:latin typeface="Century Gothic" panose="020B0502020202020204" pitchFamily="34" charset="0"/>
              </a:rPr>
              <a:t>x</a:t>
            </a:r>
            <a:r>
              <a:rPr lang="sr-Cyrl-RS" sz="3200" i="1" u="none" strike="noStrike" dirty="0">
                <a:effectLst/>
                <a:latin typeface="Century Gothic" panose="020B0502020202020204" pitchFamily="34" charset="0"/>
              </a:rPr>
              <a:t>.</a:t>
            </a:r>
            <a:endParaRPr lang="sr-Latn-RS" sz="3200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4A9055-F4B6-420E-A1CE-F859BFAAFD44}"/>
              </a:ext>
            </a:extLst>
          </p:cNvPr>
          <p:cNvSpPr txBox="1"/>
          <p:nvPr/>
        </p:nvSpPr>
        <p:spPr>
          <a:xfrm>
            <a:off x="1989956" y="764704"/>
            <a:ext cx="59923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3200" dirty="0"/>
              <a:t>Задаци за самосталан рад</a:t>
            </a:r>
            <a:endParaRPr lang="sr-Latn-RS" sz="3200" dirty="0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69CC7849-067D-4DB5-9526-A0A6ECCA2F11}"/>
              </a:ext>
            </a:extLst>
          </p:cNvPr>
          <p:cNvSpPr txBox="1">
            <a:spLocks/>
          </p:cNvSpPr>
          <p:nvPr/>
        </p:nvSpPr>
        <p:spPr>
          <a:xfrm>
            <a:off x="1989955" y="3020087"/>
            <a:ext cx="9144001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sz="3200" dirty="0"/>
              <a:t>2. Наћи заједничке тангенте парабола </a:t>
            </a:r>
            <a:br>
              <a:rPr lang="sr-Cyrl-RS" sz="3200" dirty="0"/>
            </a:br>
            <a:r>
              <a:rPr lang="sr-Latn-RS" sz="3200" i="1" dirty="0">
                <a:latin typeface="Century Gothic" panose="020B0502020202020204" pitchFamily="34" charset="0"/>
              </a:rPr>
              <a:t>y² </a:t>
            </a:r>
            <a:r>
              <a:rPr lang="sr-Cyrl-RS" sz="3200" i="1" dirty="0">
                <a:latin typeface="Century Gothic" panose="020B0502020202020204" pitchFamily="34" charset="0"/>
              </a:rPr>
              <a:t>=</a:t>
            </a:r>
            <a:r>
              <a:rPr lang="en-GB" sz="3200" i="1" dirty="0">
                <a:latin typeface="Century Gothic" panose="020B0502020202020204" pitchFamily="34" charset="0"/>
              </a:rPr>
              <a:t>x</a:t>
            </a:r>
            <a:r>
              <a:rPr lang="sr-Cyrl-RS" sz="3200" i="1" dirty="0">
                <a:latin typeface="Century Gothic" panose="020B0502020202020204" pitchFamily="34" charset="0"/>
              </a:rPr>
              <a:t> и </a:t>
            </a:r>
            <a:r>
              <a:rPr lang="en-GB" sz="3200" i="1" dirty="0">
                <a:latin typeface="Century Gothic" panose="020B0502020202020204" pitchFamily="34" charset="0"/>
              </a:rPr>
              <a:t>x</a:t>
            </a:r>
            <a:r>
              <a:rPr lang="sr-Latn-RS" sz="3200" i="1" dirty="0">
                <a:latin typeface="Century Gothic" panose="020B0502020202020204" pitchFamily="34" charset="0"/>
              </a:rPr>
              <a:t>² </a:t>
            </a:r>
            <a:r>
              <a:rPr lang="sr-Cyrl-RS" sz="3200" i="1" dirty="0">
                <a:latin typeface="Century Gothic" panose="020B0502020202020204" pitchFamily="34" charset="0"/>
              </a:rPr>
              <a:t>=</a:t>
            </a:r>
            <a:r>
              <a:rPr lang="en-GB" sz="3200" i="1" dirty="0">
                <a:latin typeface="Century Gothic" panose="020B0502020202020204" pitchFamily="34" charset="0"/>
              </a:rPr>
              <a:t>y</a:t>
            </a:r>
            <a:r>
              <a:rPr lang="sr-Cyrl-RS" sz="3200" i="1" dirty="0">
                <a:latin typeface="Century Gothic" panose="020B0502020202020204" pitchFamily="34" charset="0"/>
              </a:rPr>
              <a:t>.</a:t>
            </a:r>
            <a:endParaRPr lang="sr-Latn-RS" sz="3200" dirty="0">
              <a:latin typeface="Century Gothic" panose="020B0502020202020204" pitchFamily="34" charset="0"/>
            </a:endParaRPr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135E5DAD-8DD7-4669-BC17-C2BC1506E794}"/>
              </a:ext>
            </a:extLst>
          </p:cNvPr>
          <p:cNvSpPr txBox="1">
            <a:spLocks/>
          </p:cNvSpPr>
          <p:nvPr/>
        </p:nvSpPr>
        <p:spPr>
          <a:xfrm>
            <a:off x="1989954" y="4437112"/>
            <a:ext cx="9144001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/>
              <a:t>3</a:t>
            </a:r>
            <a:r>
              <a:rPr lang="sr-Cyrl-RS" sz="3200" dirty="0"/>
              <a:t>. Написати једначину параболе чија је оса симетрије </a:t>
            </a:r>
            <a:r>
              <a:rPr lang="en-GB" sz="3200" dirty="0"/>
              <a:t>Ox </a:t>
            </a:r>
            <a:r>
              <a:rPr lang="sr-Cyrl-RS" sz="3200" dirty="0"/>
              <a:t>оса, ако је дата њена тангента 2</a:t>
            </a:r>
            <a:r>
              <a:rPr lang="en-GB" sz="3200" dirty="0"/>
              <a:t>x+</a:t>
            </a:r>
            <a:r>
              <a:rPr lang="sr-Latn-RS" sz="3200" i="1" dirty="0">
                <a:latin typeface="Century Gothic" panose="020B0502020202020204" pitchFamily="34" charset="0"/>
              </a:rPr>
              <a:t>y</a:t>
            </a:r>
            <a:r>
              <a:rPr lang="en-GB" sz="3200" i="1" dirty="0">
                <a:latin typeface="Century Gothic" panose="020B0502020202020204" pitchFamily="34" charset="0"/>
              </a:rPr>
              <a:t>-5</a:t>
            </a:r>
            <a:r>
              <a:rPr lang="sr-Latn-RS" sz="3200" i="1" dirty="0">
                <a:latin typeface="Century Gothic" panose="020B0502020202020204" pitchFamily="34" charset="0"/>
              </a:rPr>
              <a:t> </a:t>
            </a:r>
            <a:r>
              <a:rPr lang="sr-Cyrl-RS" sz="3200" i="1" dirty="0">
                <a:latin typeface="Century Gothic" panose="020B0502020202020204" pitchFamily="34" charset="0"/>
              </a:rPr>
              <a:t>=</a:t>
            </a:r>
            <a:r>
              <a:rPr lang="en-GB" sz="3200" i="1" dirty="0">
                <a:latin typeface="Century Gothic" panose="020B0502020202020204" pitchFamily="34" charset="0"/>
              </a:rPr>
              <a:t>0</a:t>
            </a:r>
            <a:r>
              <a:rPr lang="sr-Cyrl-RS" sz="3200" i="1" dirty="0">
                <a:latin typeface="Century Gothic" panose="020B0502020202020204" pitchFamily="34" charset="0"/>
              </a:rPr>
              <a:t>.</a:t>
            </a:r>
            <a:endParaRPr lang="sr-Latn-RS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79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cean Waves 16x9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waves nature presentation (widescreen).potx" id="{1FE9163D-5548-432F-82B6-65BFDB1BFAF3}" vid="{2D48191D-94F2-482B-9433-3810ECBC6178}"/>
    </a:ext>
  </a:extLst>
</a:theme>
</file>

<file path=ppt/theme/theme2.xml><?xml version="1.0" encoding="utf-8"?>
<a:theme xmlns:a="http://schemas.openxmlformats.org/drawingml/2006/main" name="Office Theme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6DE00F-F2BC-4082-AB87-D0D78777DE1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5C5BB1-9D2C-412A-AE6C-0FC75190A4CE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6A2223A-9182-462D-922F-5606A5A907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{3C5C23B3-9A55-4479-8AAD-F1BF03119201}tf02901025_win32</Template>
  <TotalTime>96</TotalTime>
  <Words>190</Words>
  <Application>Microsoft Office PowerPoint</Application>
  <PresentationFormat>Custom</PresentationFormat>
  <Paragraphs>12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Cambria Math</vt:lpstr>
      <vt:lpstr>Century Gothic</vt:lpstr>
      <vt:lpstr>Ocean Waves 16x9</vt:lpstr>
      <vt:lpstr>Equation.3</vt:lpstr>
      <vt:lpstr>Парабола и права</vt:lpstr>
      <vt:lpstr>PowerPoint Presentation</vt:lpstr>
      <vt:lpstr>PowerPoint Presentation</vt:lpstr>
      <vt:lpstr>PowerPoint Presentation</vt:lpstr>
      <vt:lpstr>PowerPoint Presentation</vt:lpstr>
      <vt:lpstr>Услов додира параболе и праве:</vt:lpstr>
      <vt:lpstr>Написати једначину тангенте параболе  y² =12x, која је паралелна са правом 3x-y-4=0.</vt:lpstr>
      <vt:lpstr>1. Написати једначине тангенти из тачке  M(1, 7), на параболу y² =24x.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Парабола</dc:title>
  <dc:creator>Jasmina Micic</dc:creator>
  <cp:lastModifiedBy>Jasmina Micic</cp:lastModifiedBy>
  <cp:revision>16</cp:revision>
  <dcterms:created xsi:type="dcterms:W3CDTF">2021-03-16T14:34:50Z</dcterms:created>
  <dcterms:modified xsi:type="dcterms:W3CDTF">2021-03-18T19:17:10Z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