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7"/>
  </p:notesMasterIdLst>
  <p:sldIdLst>
    <p:sldId id="256" r:id="rId2"/>
    <p:sldId id="306" r:id="rId3"/>
    <p:sldId id="334" r:id="rId4"/>
    <p:sldId id="320" r:id="rId5"/>
    <p:sldId id="335" r:id="rId6"/>
    <p:sldId id="336" r:id="rId7"/>
    <p:sldId id="280" r:id="rId8"/>
    <p:sldId id="323" r:id="rId9"/>
    <p:sldId id="329" r:id="rId10"/>
    <p:sldId id="328" r:id="rId11"/>
    <p:sldId id="332" r:id="rId12"/>
    <p:sldId id="330" r:id="rId13"/>
    <p:sldId id="331" r:id="rId14"/>
    <p:sldId id="333" r:id="rId15"/>
    <p:sldId id="311" r:id="rId1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C3AE63-2273-4EC1-8EF2-286A97922E1E}" v="3" dt="2021-02-11T00:42:42.645"/>
    <p1510:client id="{2E9F83E2-8D0B-4577-BDCF-3A7543E7571F}" v="49" dt="2021-02-11T00:35:47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8" d="100"/>
          <a:sy n="68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3DC3DF-F1E4-41B4-A495-B029B9EED9E8}" type="datetimeFigureOut">
              <a:rPr lang="sr-Latn-RS" smtClean="0"/>
              <a:t>11.2.2021.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B9635-FE5C-4D35-A734-370DE48CF6F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10360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6C64A1-6B13-41D9-8618-BDE2AD378C8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786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6C64A1-6B13-41D9-8618-BDE2AD378C8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786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6C64A1-6B13-41D9-8618-BDE2AD378C8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73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6C64A1-6B13-41D9-8618-BDE2AD378C8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52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February 11,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02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February 11,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460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February 11,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91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February 11, 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38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February 11,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8438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February 11,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3558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February 11,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49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February 11,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62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February 11,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20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February 11,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1993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February 11,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699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customXml" Target="../ink/ink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February 11, 2021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148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all" spc="60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5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7.sv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6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7.sv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7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1.png"/><Relationship Id="rId7" Type="http://schemas.openxmlformats.org/officeDocument/2006/relationships/image" Target="../media/image86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82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95CBD4-2E5A-4C6F-9552-063522CC96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50" r="6" b="6"/>
          <a:stretch/>
        </p:blipFill>
        <p:spPr>
          <a:xfrm>
            <a:off x="3584193" y="-13648"/>
            <a:ext cx="8607807" cy="6871647"/>
          </a:xfrm>
          <a:custGeom>
            <a:avLst/>
            <a:gdLst/>
            <a:ahLst/>
            <a:cxnLst/>
            <a:rect l="l" t="t" r="r" b="b"/>
            <a:pathLst>
              <a:path w="8607807" h="6858000">
                <a:moveTo>
                  <a:pt x="8607807" y="0"/>
                </a:moveTo>
                <a:lnTo>
                  <a:pt x="8607807" y="6858000"/>
                </a:lnTo>
                <a:lnTo>
                  <a:pt x="2049693" y="6858000"/>
                </a:lnTo>
                <a:lnTo>
                  <a:pt x="1546051" y="6858000"/>
                </a:lnTo>
                <a:lnTo>
                  <a:pt x="1535751" y="6815348"/>
                </a:lnTo>
                <a:cubicBezTo>
                  <a:pt x="1530460" y="6761684"/>
                  <a:pt x="1515370" y="6604898"/>
                  <a:pt x="1514301" y="6536022"/>
                </a:cubicBezTo>
                <a:cubicBezTo>
                  <a:pt x="1518045" y="6478504"/>
                  <a:pt x="1528503" y="6437797"/>
                  <a:pt x="1529339" y="6402088"/>
                </a:cubicBezTo>
                <a:cubicBezTo>
                  <a:pt x="1525062" y="6346650"/>
                  <a:pt x="1502062" y="6294623"/>
                  <a:pt x="1493941" y="6256398"/>
                </a:cubicBezTo>
                <a:cubicBezTo>
                  <a:pt x="1502669" y="6241770"/>
                  <a:pt x="1469920" y="6187857"/>
                  <a:pt x="1480613" y="6172741"/>
                </a:cubicBezTo>
                <a:cubicBezTo>
                  <a:pt x="1481020" y="6152279"/>
                  <a:pt x="1458164" y="6048753"/>
                  <a:pt x="1443364" y="6006407"/>
                </a:cubicBezTo>
                <a:cubicBezTo>
                  <a:pt x="1426694" y="5958900"/>
                  <a:pt x="1390307" y="5908317"/>
                  <a:pt x="1380584" y="5887691"/>
                </a:cubicBezTo>
                <a:cubicBezTo>
                  <a:pt x="1370860" y="5867065"/>
                  <a:pt x="1392244" y="5909118"/>
                  <a:pt x="1385023" y="5882650"/>
                </a:cubicBezTo>
                <a:cubicBezTo>
                  <a:pt x="1377800" y="5856181"/>
                  <a:pt x="1345702" y="5759038"/>
                  <a:pt x="1337254" y="5728879"/>
                </a:cubicBezTo>
                <a:cubicBezTo>
                  <a:pt x="1353956" y="5727462"/>
                  <a:pt x="1323673" y="5710676"/>
                  <a:pt x="1334321" y="5701696"/>
                </a:cubicBezTo>
                <a:cubicBezTo>
                  <a:pt x="1343675" y="5695367"/>
                  <a:pt x="1336672" y="5688797"/>
                  <a:pt x="1335877" y="5681564"/>
                </a:cubicBezTo>
                <a:cubicBezTo>
                  <a:pt x="1343201" y="5672524"/>
                  <a:pt x="1329617" y="5640839"/>
                  <a:pt x="1319978" y="5632219"/>
                </a:cubicBezTo>
                <a:cubicBezTo>
                  <a:pt x="1286551" y="5611011"/>
                  <a:pt x="1310947" y="5568721"/>
                  <a:pt x="1285321" y="5551224"/>
                </a:cubicBezTo>
                <a:cubicBezTo>
                  <a:pt x="1281540" y="5545203"/>
                  <a:pt x="1279983" y="5539432"/>
                  <a:pt x="1279815" y="5533855"/>
                </a:cubicBezTo>
                <a:lnTo>
                  <a:pt x="1282507" y="5518422"/>
                </a:lnTo>
                <a:lnTo>
                  <a:pt x="1289604" y="5514404"/>
                </a:lnTo>
                <a:lnTo>
                  <a:pt x="1287766" y="5504772"/>
                </a:lnTo>
                <a:lnTo>
                  <a:pt x="1288829" y="5502102"/>
                </a:lnTo>
                <a:cubicBezTo>
                  <a:pt x="1290896" y="5497007"/>
                  <a:pt x="1292688" y="5491968"/>
                  <a:pt x="1293373" y="5486914"/>
                </a:cubicBezTo>
                <a:cubicBezTo>
                  <a:pt x="1288690" y="5472938"/>
                  <a:pt x="1272696" y="5448436"/>
                  <a:pt x="1260736" y="5418245"/>
                </a:cubicBezTo>
                <a:cubicBezTo>
                  <a:pt x="1238579" y="5385699"/>
                  <a:pt x="1238884" y="5340972"/>
                  <a:pt x="1221610" y="5305770"/>
                </a:cubicBezTo>
                <a:lnTo>
                  <a:pt x="1216099" y="5298785"/>
                </a:lnTo>
                <a:lnTo>
                  <a:pt x="1217278" y="5268992"/>
                </a:lnTo>
                <a:cubicBezTo>
                  <a:pt x="1221588" y="5263843"/>
                  <a:pt x="1222716" y="5256480"/>
                  <a:pt x="1218469" y="5250149"/>
                </a:cubicBezTo>
                <a:lnTo>
                  <a:pt x="1206220" y="5142322"/>
                </a:lnTo>
                <a:cubicBezTo>
                  <a:pt x="1205294" y="5106716"/>
                  <a:pt x="1196908" y="5091595"/>
                  <a:pt x="1212921" y="5036513"/>
                </a:cubicBezTo>
                <a:cubicBezTo>
                  <a:pt x="1234138" y="4978012"/>
                  <a:pt x="1204801" y="4893378"/>
                  <a:pt x="1212183" y="4827738"/>
                </a:cubicBezTo>
                <a:cubicBezTo>
                  <a:pt x="1183151" y="4792886"/>
                  <a:pt x="1209228" y="4811487"/>
                  <a:pt x="1202048" y="4774693"/>
                </a:cubicBezTo>
                <a:cubicBezTo>
                  <a:pt x="1202483" y="4751423"/>
                  <a:pt x="1202919" y="4728152"/>
                  <a:pt x="1203354" y="4704882"/>
                </a:cubicBezTo>
                <a:lnTo>
                  <a:pt x="1201502" y="4691500"/>
                </a:lnTo>
                <a:lnTo>
                  <a:pt x="1194919" y="4687895"/>
                </a:lnTo>
                <a:lnTo>
                  <a:pt x="1187792" y="4667873"/>
                </a:lnTo>
                <a:cubicBezTo>
                  <a:pt x="1186060" y="4660351"/>
                  <a:pt x="1185291" y="4652220"/>
                  <a:pt x="1186080" y="4643189"/>
                </a:cubicBezTo>
                <a:cubicBezTo>
                  <a:pt x="1199189" y="4613276"/>
                  <a:pt x="1167081" y="4562691"/>
                  <a:pt x="1184722" y="4525834"/>
                </a:cubicBezTo>
                <a:cubicBezTo>
                  <a:pt x="1182407" y="4490142"/>
                  <a:pt x="1175424" y="4451369"/>
                  <a:pt x="1172188" y="4429037"/>
                </a:cubicBezTo>
                <a:cubicBezTo>
                  <a:pt x="1161331" y="4419671"/>
                  <a:pt x="1178123" y="4389539"/>
                  <a:pt x="1165306" y="4391841"/>
                </a:cubicBezTo>
                <a:cubicBezTo>
                  <a:pt x="1171061" y="4381101"/>
                  <a:pt x="1173552" y="4338138"/>
                  <a:pt x="1168602" y="4327040"/>
                </a:cubicBezTo>
                <a:lnTo>
                  <a:pt x="1178384" y="4271714"/>
                </a:lnTo>
                <a:lnTo>
                  <a:pt x="1177294" y="4266170"/>
                </a:lnTo>
                <a:cubicBezTo>
                  <a:pt x="1177138" y="4260404"/>
                  <a:pt x="1177520" y="4242660"/>
                  <a:pt x="1177448" y="4237120"/>
                </a:cubicBezTo>
                <a:cubicBezTo>
                  <a:pt x="1177252" y="4235726"/>
                  <a:pt x="1177058" y="4234331"/>
                  <a:pt x="1176863" y="4232937"/>
                </a:cubicBezTo>
                <a:lnTo>
                  <a:pt x="1162386" y="4198811"/>
                </a:lnTo>
                <a:cubicBezTo>
                  <a:pt x="1162950" y="4194190"/>
                  <a:pt x="1174655" y="4191224"/>
                  <a:pt x="1174343" y="4184054"/>
                </a:cubicBezTo>
                <a:lnTo>
                  <a:pt x="1160516" y="4155792"/>
                </a:lnTo>
                <a:lnTo>
                  <a:pt x="1161365" y="4150364"/>
                </a:lnTo>
                <a:lnTo>
                  <a:pt x="1144878" y="4068165"/>
                </a:lnTo>
                <a:lnTo>
                  <a:pt x="1123687" y="3997737"/>
                </a:lnTo>
                <a:lnTo>
                  <a:pt x="1096720" y="3746801"/>
                </a:lnTo>
                <a:cubicBezTo>
                  <a:pt x="1083618" y="3632695"/>
                  <a:pt x="1064313" y="3629437"/>
                  <a:pt x="1047682" y="3510652"/>
                </a:cubicBezTo>
                <a:cubicBezTo>
                  <a:pt x="1048550" y="3470281"/>
                  <a:pt x="1049418" y="3429910"/>
                  <a:pt x="1050285" y="3389539"/>
                </a:cubicBezTo>
                <a:lnTo>
                  <a:pt x="1030166" y="3314219"/>
                </a:lnTo>
                <a:lnTo>
                  <a:pt x="1034128" y="3253967"/>
                </a:lnTo>
                <a:lnTo>
                  <a:pt x="1007751" y="3192563"/>
                </a:lnTo>
                <a:cubicBezTo>
                  <a:pt x="1003323" y="3186732"/>
                  <a:pt x="1001150" y="3181063"/>
                  <a:pt x="1000384" y="3175520"/>
                </a:cubicBezTo>
                <a:cubicBezTo>
                  <a:pt x="1000734" y="3170366"/>
                  <a:pt x="1001085" y="3165212"/>
                  <a:pt x="1001435" y="3160058"/>
                </a:cubicBezTo>
                <a:lnTo>
                  <a:pt x="968918" y="3106456"/>
                </a:lnTo>
                <a:cubicBezTo>
                  <a:pt x="957125" y="3086347"/>
                  <a:pt x="955617" y="3059144"/>
                  <a:pt x="934483" y="3025607"/>
                </a:cubicBezTo>
                <a:cubicBezTo>
                  <a:pt x="914631" y="2991085"/>
                  <a:pt x="908933" y="2999692"/>
                  <a:pt x="879229" y="2942341"/>
                </a:cubicBezTo>
                <a:cubicBezTo>
                  <a:pt x="850845" y="2891400"/>
                  <a:pt x="820829" y="2801223"/>
                  <a:pt x="798666" y="2755714"/>
                </a:cubicBezTo>
                <a:cubicBezTo>
                  <a:pt x="773970" y="2709171"/>
                  <a:pt x="758278" y="2710053"/>
                  <a:pt x="746962" y="2689587"/>
                </a:cubicBezTo>
                <a:lnTo>
                  <a:pt x="712796" y="2609586"/>
                </a:lnTo>
                <a:lnTo>
                  <a:pt x="697701" y="2594856"/>
                </a:lnTo>
                <a:cubicBezTo>
                  <a:pt x="697743" y="2593626"/>
                  <a:pt x="697784" y="2592396"/>
                  <a:pt x="697823" y="2591165"/>
                </a:cubicBezTo>
                <a:lnTo>
                  <a:pt x="679645" y="2567493"/>
                </a:lnTo>
                <a:lnTo>
                  <a:pt x="680789" y="2566723"/>
                </a:lnTo>
                <a:cubicBezTo>
                  <a:pt x="682946" y="2564457"/>
                  <a:pt x="683757" y="2561765"/>
                  <a:pt x="681771" y="2558109"/>
                </a:cubicBezTo>
                <a:cubicBezTo>
                  <a:pt x="705290" y="2557210"/>
                  <a:pt x="688388" y="2553357"/>
                  <a:pt x="680456" y="2542663"/>
                </a:cubicBezTo>
                <a:cubicBezTo>
                  <a:pt x="679482" y="2529115"/>
                  <a:pt x="677183" y="2488664"/>
                  <a:pt x="675922" y="2476820"/>
                </a:cubicBezTo>
                <a:lnTo>
                  <a:pt x="672894" y="2471591"/>
                </a:lnTo>
                <a:lnTo>
                  <a:pt x="673143" y="2471379"/>
                </a:lnTo>
                <a:cubicBezTo>
                  <a:pt x="673152" y="2470017"/>
                  <a:pt x="672405" y="2468214"/>
                  <a:pt x="670567" y="2465654"/>
                </a:cubicBezTo>
                <a:lnTo>
                  <a:pt x="667369" y="2462052"/>
                </a:lnTo>
                <a:lnTo>
                  <a:pt x="661495" y="2451906"/>
                </a:lnTo>
                <a:cubicBezTo>
                  <a:pt x="661510" y="2450510"/>
                  <a:pt x="661525" y="2449113"/>
                  <a:pt x="661540" y="2447717"/>
                </a:cubicBezTo>
                <a:lnTo>
                  <a:pt x="664540" y="2445047"/>
                </a:lnTo>
                <a:lnTo>
                  <a:pt x="663581" y="2444265"/>
                </a:lnTo>
                <a:cubicBezTo>
                  <a:pt x="653014" y="2439598"/>
                  <a:pt x="642406" y="2441014"/>
                  <a:pt x="663129" y="2421760"/>
                </a:cubicBezTo>
                <a:cubicBezTo>
                  <a:pt x="643271" y="2409372"/>
                  <a:pt x="657229" y="2399993"/>
                  <a:pt x="650205" y="2375201"/>
                </a:cubicBezTo>
                <a:cubicBezTo>
                  <a:pt x="634911" y="2369643"/>
                  <a:pt x="634260" y="2360648"/>
                  <a:pt x="638008" y="2350147"/>
                </a:cubicBezTo>
                <a:cubicBezTo>
                  <a:pt x="621083" y="2329939"/>
                  <a:pt x="620949" y="2305558"/>
                  <a:pt x="609851" y="2279762"/>
                </a:cubicBezTo>
                <a:lnTo>
                  <a:pt x="585585" y="2151458"/>
                </a:lnTo>
                <a:lnTo>
                  <a:pt x="581391" y="2148616"/>
                </a:lnTo>
                <a:cubicBezTo>
                  <a:pt x="578821" y="2146496"/>
                  <a:pt x="577525" y="2144881"/>
                  <a:pt x="577083" y="2143541"/>
                </a:cubicBezTo>
                <a:lnTo>
                  <a:pt x="577251" y="2143279"/>
                </a:lnTo>
                <a:lnTo>
                  <a:pt x="546845" y="2081459"/>
                </a:lnTo>
                <a:cubicBezTo>
                  <a:pt x="538270" y="2069798"/>
                  <a:pt x="486356" y="1952009"/>
                  <a:pt x="470837" y="1927526"/>
                </a:cubicBezTo>
                <a:lnTo>
                  <a:pt x="428154" y="1653876"/>
                </a:lnTo>
                <a:lnTo>
                  <a:pt x="392797" y="1507176"/>
                </a:lnTo>
                <a:cubicBezTo>
                  <a:pt x="380165" y="1501458"/>
                  <a:pt x="369910" y="1448213"/>
                  <a:pt x="372847" y="1437646"/>
                </a:cubicBezTo>
                <a:cubicBezTo>
                  <a:pt x="369015" y="1430935"/>
                  <a:pt x="338503" y="1373479"/>
                  <a:pt x="344479" y="1364974"/>
                </a:cubicBezTo>
                <a:cubicBezTo>
                  <a:pt x="332264" y="1339484"/>
                  <a:pt x="321736" y="1307918"/>
                  <a:pt x="299558" y="1284709"/>
                </a:cubicBezTo>
                <a:cubicBezTo>
                  <a:pt x="277380" y="1261500"/>
                  <a:pt x="259203" y="1267387"/>
                  <a:pt x="243216" y="1246922"/>
                </a:cubicBezTo>
                <a:cubicBezTo>
                  <a:pt x="227230" y="1226457"/>
                  <a:pt x="218454" y="1164523"/>
                  <a:pt x="203639" y="1161920"/>
                </a:cubicBezTo>
                <a:cubicBezTo>
                  <a:pt x="192352" y="1142649"/>
                  <a:pt x="198158" y="1131546"/>
                  <a:pt x="169195" y="1085737"/>
                </a:cubicBezTo>
                <a:cubicBezTo>
                  <a:pt x="139228" y="1000958"/>
                  <a:pt x="140891" y="967704"/>
                  <a:pt x="98775" y="908263"/>
                </a:cubicBezTo>
                <a:cubicBezTo>
                  <a:pt x="45025" y="829417"/>
                  <a:pt x="34038" y="815844"/>
                  <a:pt x="43820" y="711217"/>
                </a:cubicBezTo>
                <a:cubicBezTo>
                  <a:pt x="34816" y="658186"/>
                  <a:pt x="43273" y="612368"/>
                  <a:pt x="44748" y="590072"/>
                </a:cubicBezTo>
                <a:lnTo>
                  <a:pt x="36767" y="545639"/>
                </a:lnTo>
                <a:cubicBezTo>
                  <a:pt x="36093" y="527311"/>
                  <a:pt x="35418" y="508983"/>
                  <a:pt x="34744" y="490655"/>
                </a:cubicBezTo>
                <a:cubicBezTo>
                  <a:pt x="34670" y="457530"/>
                  <a:pt x="29296" y="472114"/>
                  <a:pt x="29222" y="438989"/>
                </a:cubicBezTo>
                <a:cubicBezTo>
                  <a:pt x="29152" y="438889"/>
                  <a:pt x="2578" y="396379"/>
                  <a:pt x="2507" y="396276"/>
                </a:cubicBezTo>
                <a:cubicBezTo>
                  <a:pt x="-7796" y="384713"/>
                  <a:pt x="17492" y="336163"/>
                  <a:pt x="9810" y="316602"/>
                </a:cubicBezTo>
                <a:lnTo>
                  <a:pt x="25323" y="268307"/>
                </a:lnTo>
                <a:cubicBezTo>
                  <a:pt x="20582" y="240926"/>
                  <a:pt x="55391" y="238035"/>
                  <a:pt x="50278" y="194719"/>
                </a:cubicBezTo>
                <a:cubicBezTo>
                  <a:pt x="49891" y="157325"/>
                  <a:pt x="41873" y="124589"/>
                  <a:pt x="47653" y="93227"/>
                </a:cubicBezTo>
                <a:cubicBezTo>
                  <a:pt x="41389" y="80085"/>
                  <a:pt x="38874" y="67855"/>
                  <a:pt x="48323" y="56555"/>
                </a:cubicBezTo>
                <a:cubicBezTo>
                  <a:pt x="46028" y="30289"/>
                  <a:pt x="37896" y="18621"/>
                  <a:pt x="38423" y="5312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24306" y="2906973"/>
            <a:ext cx="4229047" cy="2640247"/>
          </a:xfrm>
        </p:spPr>
        <p:txBody>
          <a:bodyPr>
            <a:normAutofit/>
          </a:bodyPr>
          <a:lstStyle/>
          <a:p>
            <a:pPr algn="l"/>
            <a:r>
              <a:rPr lang="sr-Latn-RS" sz="3200" dirty="0" err="1">
                <a:ea typeface="Batang"/>
                <a:cs typeface="Calibri Light"/>
              </a:rPr>
              <a:t>Комбинације</a:t>
            </a:r>
            <a:br>
              <a:rPr lang="sr-Cyrl-RS" sz="3200" dirty="0">
                <a:ea typeface="Batang"/>
                <a:cs typeface="Calibri Light"/>
              </a:rPr>
            </a:br>
            <a:r>
              <a:rPr lang="sr-Cyrl-RS" sz="3200" dirty="0">
                <a:ea typeface="Batang"/>
                <a:cs typeface="Calibri Light"/>
              </a:rPr>
              <a:t>БЕЗ ПОНАВЉАЊА</a:t>
            </a:r>
            <a:endParaRPr lang="sr-Latn-RS" sz="3200" dirty="0" err="1">
              <a:ea typeface="Batang"/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624305" y="5676900"/>
            <a:ext cx="3439235" cy="955315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sr-Latn-RS" dirty="0" err="1">
                <a:cs typeface="Calibri"/>
              </a:rPr>
              <a:t>обнављање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6570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20719-09E6-4521-A4BA-23FFE0FBF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b="1" dirty="0">
                <a:solidFill>
                  <a:srgbClr val="00B050"/>
                </a:solidFill>
                <a:latin typeface="+mn-lt"/>
              </a:rPr>
              <a:t>Комбинације</a:t>
            </a:r>
            <a:endParaRPr lang="en-US" sz="32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DC0A3-0C7C-423C-82D2-58AC10C09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050" y="3429000"/>
            <a:ext cx="8210550" cy="15222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61645" indent="-461645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sr-Cyrl-RS" sz="2400" dirty="0"/>
              <a:t>шта су </a:t>
            </a:r>
            <a:r>
              <a:rPr lang="sr-Cyrl-RS" sz="2400" i="1" dirty="0">
                <a:solidFill>
                  <a:srgbClr val="00B050"/>
                </a:solidFill>
              </a:rPr>
              <a:t> комбинације без понављања</a:t>
            </a:r>
            <a:r>
              <a:rPr lang="sr-Cyrl-RS" sz="2400" dirty="0"/>
              <a:t>,</a:t>
            </a:r>
            <a:endParaRPr lang="sr-Latn-RS" dirty="0"/>
          </a:p>
          <a:p>
            <a:pPr marL="461645" indent="-461645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sr-Cyrl-RS" sz="2400" dirty="0"/>
              <a:t>да пребројиш комбинације без понављања за дати скуп</a:t>
            </a:r>
            <a:r>
              <a:rPr lang="en-US" sz="2400" dirty="0"/>
              <a:t>.</a:t>
            </a:r>
            <a:endParaRPr lang="sr-Cyrl-RS" sz="2400" dirty="0">
              <a:cs typeface="Calibri"/>
            </a:endParaRPr>
          </a:p>
          <a:p>
            <a:pPr marL="0" indent="0">
              <a:buClr>
                <a:srgbClr val="00B050"/>
              </a:buClr>
              <a:buNone/>
            </a:pPr>
            <a:endParaRPr lang="sr-Cyrl-RS" sz="2400" dirty="0">
              <a:cs typeface="Calibri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Graphic 4" descr="Bullseye">
            <a:extLst>
              <a:ext uri="{FF2B5EF4-FFF2-40B4-BE49-F238E27FC236}">
                <a16:creationId xmlns:a16="http://schemas.microsoft.com/office/drawing/2014/main" id="{0280D496-D6DE-4184-A43D-ADA6394614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96400" y="365126"/>
            <a:ext cx="914400" cy="9144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05595D5-93F6-4A48-A478-7020A8D3F80A}"/>
              </a:ext>
            </a:extLst>
          </p:cNvPr>
          <p:cNvSpPr txBox="1">
            <a:spLocks/>
          </p:cNvSpPr>
          <p:nvPr/>
        </p:nvSpPr>
        <p:spPr>
          <a:xfrm>
            <a:off x="2075302" y="193048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2800" b="1" dirty="0">
                <a:solidFill>
                  <a:srgbClr val="00B050"/>
                </a:solidFill>
                <a:latin typeface="+mn-lt"/>
                <a:cs typeface="Calibri"/>
              </a:rPr>
              <a:t>Обновићеш:</a:t>
            </a:r>
          </a:p>
        </p:txBody>
      </p:sp>
    </p:spTree>
    <p:extLst>
      <p:ext uri="{BB962C8B-B14F-4D97-AF65-F5344CB8AC3E}">
        <p14:creationId xmlns:p14="http://schemas.microsoft.com/office/powerpoint/2010/main" val="194895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8F4DE73-88BB-45A3-BDB6-9F389AC84A18}"/>
                  </a:ext>
                </a:extLst>
              </p:cNvPr>
              <p:cNvSpPr txBox="1"/>
              <p:nvPr/>
            </p:nvSpPr>
            <p:spPr>
              <a:xfrm>
                <a:off x="181904" y="2294060"/>
                <a:ext cx="6924501" cy="341632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sr-Cyrl-RS" sz="2400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highlight>
                              <a:srgbClr val="FFFF00"/>
                            </a:highlight>
                          </a:rPr>
                          <m:t>Валерија</m:t>
                        </m:r>
                        <m:r>
                          <m:rPr>
                            <m:nor/>
                          </m:rPr>
                          <a:rPr lang="sr-Cyrl-RS" sz="2400" dirty="0">
                            <a:solidFill>
                              <a:schemeClr val="bg1">
                                <a:lumMod val="50000"/>
                              </a:schemeClr>
                            </a:solidFill>
                          </a:rPr>
                          <m:t>,    </m:t>
                        </m:r>
                        <m:r>
                          <m:rPr>
                            <m:nor/>
                          </m:rPr>
                          <a:rPr lang="sr-Cyrl-RS" sz="2400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highlight>
                              <a:srgbClr val="FFFF00"/>
                            </a:highlight>
                          </a:rPr>
                          <m:t>Миа</m:t>
                        </m:r>
                        <m:r>
                          <m:rPr>
                            <m:nor/>
                          </m:rPr>
                          <a:rPr lang="sr-Cyrl-RS" sz="2400" dirty="0">
                            <a:solidFill>
                              <a:schemeClr val="bg1">
                                <a:lumMod val="50000"/>
                              </a:schemeClr>
                            </a:solidFill>
                          </a:rPr>
                          <m:t>,   Нађа,    Сенка</m:t>
                        </m:r>
                      </m:e>
                    </m:d>
                    <m:r>
                      <a:rPr lang="sr-Cyrl-R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sr-Cyrl-RS" sz="240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sr-Cyrl-R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</m:t>
                    </m:r>
                    <m:d>
                      <m:dPr>
                        <m:begChr m:val="{"/>
                        <m:endChr m:val="}"/>
                        <m:ctrlPr>
                          <a:rPr lang="sr-Cyrl-R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r-Cyrl-R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В, М</m:t>
                        </m:r>
                      </m:e>
                    </m:d>
                  </m:oMath>
                </a14:m>
                <a:r>
                  <a:rPr lang="sr-Cyrl-RS" sz="2400" dirty="0">
                    <a:solidFill>
                      <a:schemeClr val="tx1"/>
                    </a:solidFill>
                  </a:rPr>
                  <a:t>   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ighlight>
                                <a:srgbClr val="FFFF00"/>
                              </a:highlight>
                            </a:rPr>
                            <m:t>Валерија</m:t>
                          </m:r>
                          <m:r>
                            <m:rPr>
                              <m:nor/>
                            </m:rPr>
                            <a:rPr lang="sr-Cyrl-RS" sz="2400" dirty="0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,    Миа,   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ighlight>
                                <a:srgbClr val="FFFF00"/>
                              </a:highlight>
                            </a:rPr>
                            <m:t>Нађа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,    Сенка</m:t>
                          </m:r>
                        </m:e>
                      </m:d>
                      <m:r>
                        <a:rPr lang="sr-Cyrl-R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sr-Cyrl-RS" sz="2400" i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sr-Cyrl-R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d>
                        <m:dPr>
                          <m:begChr m:val="{"/>
                          <m:endChr m:val="}"/>
                          <m:ctrlPr>
                            <a:rPr lang="sr-Cyrl-R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В, </m:t>
                          </m:r>
                          <m:r>
                            <a:rPr lang="sr-Cyrl-R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Н</m:t>
                          </m:r>
                        </m:e>
                      </m:d>
                    </m:oMath>
                  </m:oMathPara>
                </a14:m>
                <a:endParaRPr lang="sr-Cyrl-R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ighlight>
                                <a:srgbClr val="FFFF00"/>
                              </a:highlight>
                            </a:rPr>
                            <m:t>Валерија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,  </m:t>
                          </m:r>
                          <m:r>
                            <m:rPr>
                              <m:nor/>
                            </m:rPr>
                            <a:rPr lang="sr-Cyrl-RS" sz="2400" b="0" i="0" dirty="0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Миа, </m:t>
                          </m:r>
                          <m:r>
                            <m:rPr>
                              <m:nor/>
                            </m:rPr>
                            <a:rPr lang="sr-Cyrl-RS" sz="2400" b="0" i="0" dirty="0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 Нађа,  </m:t>
                          </m:r>
                          <m:r>
                            <m:rPr>
                              <m:nor/>
                            </m:rPr>
                            <a:rPr lang="sr-Cyrl-RS" sz="2400" b="0" i="0" dirty="0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ighlight>
                                <a:srgbClr val="FFFF00"/>
                              </a:highlight>
                            </a:rPr>
                            <m:t>Сенка</m:t>
                          </m:r>
                        </m:e>
                      </m:d>
                      <m:r>
                        <a:rPr lang="sr-Cyrl-RS" sz="2400" b="0" i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sr-Cyrl-RS" sz="2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   </m:t>
                      </m:r>
                      <m:d>
                        <m:dPr>
                          <m:begChr m:val="{"/>
                          <m:endChr m:val="}"/>
                          <m:ctrlPr>
                            <a:rPr lang="sr-Cyrl-R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В, </m:t>
                          </m:r>
                          <m:r>
                            <a:rPr lang="sr-Cyrl-R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С</m:t>
                          </m:r>
                        </m:e>
                      </m:d>
                    </m:oMath>
                  </m:oMathPara>
                </a14:m>
                <a:endParaRPr lang="sr-Cyrl-R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Валерија,    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ighlight>
                                <a:srgbClr val="FFFF00"/>
                              </a:highlight>
                            </a:rPr>
                            <m:t>Миа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,   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ighlight>
                                <a:srgbClr val="FFFF00"/>
                              </a:highlight>
                            </a:rPr>
                            <m:t>Нађа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,    Сенка</m:t>
                          </m:r>
                        </m:e>
                      </m:d>
                      <m:r>
                        <a:rPr lang="sr-Cyrl-RS" sz="2400" b="0" i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sr-Cyrl-RS" sz="2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   </m:t>
                      </m:r>
                      <m:d>
                        <m:dPr>
                          <m:begChr m:val="{"/>
                          <m:endChr m:val="}"/>
                          <m:ctrlPr>
                            <a:rPr lang="sr-Cyrl-R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М</m:t>
                          </m:r>
                          <m:r>
                            <a:rPr lang="sr-Cyrl-R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Н</m:t>
                          </m:r>
                        </m:e>
                      </m:d>
                    </m:oMath>
                  </m:oMathPara>
                </a14:m>
                <a:endParaRPr lang="sr-Cyrl-RS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ighlight>
                                <a:srgbClr val="FFFF00"/>
                              </a:highlight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Валерија,    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ighlight>
                                <a:srgbClr val="FFFF00"/>
                              </a:highlight>
                            </a:rPr>
                            <m:t>Миа,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   Нађа,    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ighlight>
                                <a:srgbClr val="FFFF00"/>
                              </a:highlight>
                            </a:rPr>
                            <m:t>Сенка</m:t>
                          </m:r>
                        </m:e>
                      </m:d>
                      <m:r>
                        <a:rPr lang="sr-Cyrl-RS" sz="2400" b="0" i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sr-Cyrl-RS" sz="2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   </m:t>
                      </m:r>
                      <m:d>
                        <m:dPr>
                          <m:begChr m:val="{"/>
                          <m:endChr m:val="}"/>
                          <m:ctrlPr>
                            <a:rPr lang="sr-Cyrl-R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М</m:t>
                          </m:r>
                          <m:r>
                            <a:rPr lang="sr-Cyrl-R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С</m:t>
                          </m:r>
                        </m:e>
                      </m:d>
                    </m:oMath>
                  </m:oMathPara>
                </a14:m>
                <a:endParaRPr lang="sr-Cyrl-R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Валерија,    Миа,   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ighlight>
                                <a:srgbClr val="FFFF00"/>
                              </a:highlight>
                            </a:rPr>
                            <m:t>Нађа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m:t>,    </m:t>
                          </m:r>
                          <m:r>
                            <m:rPr>
                              <m:nor/>
                            </m:rPr>
                            <a:rPr lang="sr-Cyrl-RS" sz="240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highlight>
                                <a:srgbClr val="FFFF00"/>
                              </a:highlight>
                            </a:rPr>
                            <m:t>Сенка</m:t>
                          </m:r>
                        </m:e>
                      </m:d>
                      <m:r>
                        <a:rPr lang="sr-Cyrl-RS" sz="2400" b="0" i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sr-Cyrl-RS" sz="2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   </m:t>
                      </m:r>
                      <m:d>
                        <m:dPr>
                          <m:begChr m:val="{"/>
                          <m:endChr m:val="}"/>
                          <m:ctrlPr>
                            <a:rPr lang="sr-Cyrl-R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Н</m:t>
                          </m:r>
                          <m:r>
                            <a:rPr lang="sr-Cyrl-R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С</m:t>
                          </m:r>
                        </m:e>
                      </m:d>
                    </m:oMath>
                  </m:oMathPara>
                </a14:m>
                <a:endParaRPr lang="sr-Cyrl-R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8F4DE73-88BB-45A3-BDB6-9F389AC84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904" y="2294060"/>
                <a:ext cx="6924501" cy="34163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F8DC0A3-0C7C-423C-82D2-58AC10C09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9949" y="1333439"/>
            <a:ext cx="4612375" cy="110348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sr-Cyrl-RS" sz="2400" dirty="0">
                <a:solidFill>
                  <a:srgbClr val="00B050"/>
                </a:solidFill>
              </a:rPr>
              <a:t>б)</a:t>
            </a:r>
            <a:r>
              <a:rPr lang="sr-Latn-RS" sz="2400" dirty="0">
                <a:solidFill>
                  <a:srgbClr val="00B050"/>
                </a:solidFill>
              </a:rPr>
              <a:t> </a:t>
            </a:r>
            <a:r>
              <a:rPr lang="sr-Cyrl-RS" sz="2400" dirty="0">
                <a:solidFill>
                  <a:srgbClr val="00B050"/>
                </a:solidFill>
              </a:rPr>
              <a:t>од којих ће једна имати улогу у школској представи, </a:t>
            </a:r>
            <a:br>
              <a:rPr lang="sr-Cyrl-RS" sz="2400" dirty="0">
                <a:solidFill>
                  <a:srgbClr val="00B050"/>
                </a:solidFill>
              </a:rPr>
            </a:br>
            <a:r>
              <a:rPr lang="sr-Cyrl-RS" sz="2400" dirty="0">
                <a:solidFill>
                  <a:srgbClr val="00B050"/>
                </a:solidFill>
              </a:rPr>
              <a:t>а друга ће јој бити замена?</a:t>
            </a:r>
          </a:p>
        </p:txBody>
      </p:sp>
      <p:pic>
        <p:nvPicPr>
          <p:cNvPr id="7" name="Graphic 6" descr="Good Idea">
            <a:extLst>
              <a:ext uri="{FF2B5EF4-FFF2-40B4-BE49-F238E27FC236}">
                <a16:creationId xmlns:a16="http://schemas.microsoft.com/office/drawing/2014/main" id="{492E6FAD-E484-4740-A7DE-81A731DF07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1904" y="631445"/>
            <a:ext cx="914400" cy="9144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D7AD798-7E4C-472F-90E0-81613EFDD52A}"/>
              </a:ext>
            </a:extLst>
          </p:cNvPr>
          <p:cNvSpPr/>
          <p:nvPr/>
        </p:nvSpPr>
        <p:spPr>
          <a:xfrm>
            <a:off x="1095974" y="172346"/>
            <a:ext cx="533326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400" dirty="0"/>
              <a:t>На колико начина се од четири ученице, Валерије, Мие, Нађе и Сенке, могу одабрати две:</a:t>
            </a:r>
          </a:p>
          <a:p>
            <a:pPr marL="0" indent="0">
              <a:buNone/>
            </a:pPr>
            <a:r>
              <a:rPr lang="sr-Cyrl-RS" sz="2400" dirty="0">
                <a:solidFill>
                  <a:srgbClr val="FF0000"/>
                </a:solidFill>
              </a:rPr>
              <a:t>а)</a:t>
            </a:r>
            <a:r>
              <a:rPr lang="sr-Latn-RS" sz="2400" dirty="0">
                <a:solidFill>
                  <a:srgbClr val="FF0000"/>
                </a:solidFill>
              </a:rPr>
              <a:t> </a:t>
            </a:r>
            <a:r>
              <a:rPr lang="sr-Cyrl-RS" sz="2400" dirty="0">
                <a:solidFill>
                  <a:srgbClr val="FF0000"/>
                </a:solidFill>
              </a:rPr>
              <a:t>које ће присуствовати школској представи</a:t>
            </a:r>
            <a:r>
              <a:rPr lang="sr-Latn-RS" sz="2400" dirty="0">
                <a:solidFill>
                  <a:srgbClr val="FF0000"/>
                </a:solidFill>
              </a:rPr>
              <a:t>? </a:t>
            </a:r>
            <a:endParaRPr lang="en-US" sz="600" dirty="0">
              <a:solidFill>
                <a:srgbClr val="0070C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326E3B-6C06-4683-8688-9F1BB4C342C9}"/>
              </a:ext>
            </a:extLst>
          </p:cNvPr>
          <p:cNvSpPr/>
          <p:nvPr/>
        </p:nvSpPr>
        <p:spPr>
          <a:xfrm>
            <a:off x="7401999" y="5726760"/>
            <a:ext cx="39172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400" dirty="0"/>
              <a:t>Број </a:t>
            </a:r>
            <a:r>
              <a:rPr lang="sr-Cyrl-RS" sz="2400" dirty="0">
                <a:solidFill>
                  <a:srgbClr val="00B050"/>
                </a:solidFill>
              </a:rPr>
              <a:t>уређених </a:t>
            </a:r>
          </a:p>
          <a:p>
            <a:r>
              <a:rPr lang="sr-Cyrl-RS" sz="2400" dirty="0">
                <a:solidFill>
                  <a:srgbClr val="00B050"/>
                </a:solidFill>
              </a:rPr>
              <a:t>парова </a:t>
            </a:r>
            <a:r>
              <a:rPr lang="sr-Cyrl-RS" sz="2400" dirty="0"/>
              <a:t>је </a:t>
            </a:r>
            <a:r>
              <a:rPr lang="sr-Cyrl-RS" sz="2400" dirty="0">
                <a:solidFill>
                  <a:srgbClr val="00B050"/>
                </a:solidFill>
              </a:rPr>
              <a:t>12</a:t>
            </a:r>
            <a:r>
              <a:rPr lang="sr-Cyrl-RS" sz="2400" dirty="0"/>
              <a:t>.</a:t>
            </a:r>
            <a:endParaRPr lang="sr-Latn-R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EDA1DA2-0750-4C26-B308-9B4162D79AB5}"/>
                  </a:ext>
                </a:extLst>
              </p:cNvPr>
              <p:cNvSpPr txBox="1"/>
              <p:nvPr/>
            </p:nvSpPr>
            <p:spPr>
              <a:xfrm>
                <a:off x="7232432" y="4075444"/>
                <a:ext cx="10861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М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Н</m:t>
                          </m:r>
                        </m:e>
                      </m:d>
                    </m:oMath>
                  </m:oMathPara>
                </a14:m>
                <a:endParaRPr lang="sr-Latn-R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EEDA1DA2-0750-4C26-B308-9B4162D79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2432" y="4075444"/>
                <a:ext cx="108613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598A502-DEE7-405C-A033-A522CAE50063}"/>
                  </a:ext>
                </a:extLst>
              </p:cNvPr>
              <p:cNvSpPr txBox="1"/>
              <p:nvPr/>
            </p:nvSpPr>
            <p:spPr>
              <a:xfrm>
                <a:off x="7256477" y="2998617"/>
                <a:ext cx="10220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В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Н</m:t>
                          </m:r>
                        </m:e>
                      </m:d>
                    </m:oMath>
                  </m:oMathPara>
                </a14:m>
                <a:endParaRPr lang="sr-Latn-R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2598A502-DEE7-405C-A033-A522CAE50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6477" y="2998617"/>
                <a:ext cx="102201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3144BDD-14F6-4330-804C-452D40068B16}"/>
                  </a:ext>
                </a:extLst>
              </p:cNvPr>
              <p:cNvSpPr txBox="1"/>
              <p:nvPr/>
            </p:nvSpPr>
            <p:spPr>
              <a:xfrm>
                <a:off x="7257277" y="3525985"/>
                <a:ext cx="9835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В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С</m:t>
                          </m:r>
                        </m:e>
                      </m:d>
                    </m:oMath>
                  </m:oMathPara>
                </a14:m>
                <a:endParaRPr lang="sr-Latn-R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F3144BDD-14F6-4330-804C-452D40068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277" y="3525985"/>
                <a:ext cx="983539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4C7656E-04F0-479E-A0AD-5DA95DF2522D}"/>
                  </a:ext>
                </a:extLst>
              </p:cNvPr>
              <p:cNvSpPr txBox="1"/>
              <p:nvPr/>
            </p:nvSpPr>
            <p:spPr>
              <a:xfrm>
                <a:off x="8298526" y="2460075"/>
                <a:ext cx="10620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М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В</m:t>
                          </m:r>
                        </m:e>
                      </m:d>
                    </m:oMath>
                  </m:oMathPara>
                </a14:m>
                <a:endParaRPr lang="sr-Latn-R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B4C7656E-04F0-479E-A0AD-5DA95DF25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526" y="2460075"/>
                <a:ext cx="1062086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8E80D72-3AAC-40A5-8EF7-6651D6CFA33C}"/>
                  </a:ext>
                </a:extLst>
              </p:cNvPr>
              <p:cNvSpPr txBox="1"/>
              <p:nvPr/>
            </p:nvSpPr>
            <p:spPr>
              <a:xfrm>
                <a:off x="7236440" y="2463988"/>
                <a:ext cx="10620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В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М</m:t>
                          </m:r>
                        </m:e>
                      </m:d>
                    </m:oMath>
                  </m:oMathPara>
                </a14:m>
                <a:endParaRPr lang="sr-Latn-R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58E80D72-3AAC-40A5-8EF7-6651D6CFA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440" y="2463988"/>
                <a:ext cx="1062086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623E27C-7D74-40AD-B3B9-1BB74AAC6570}"/>
                  </a:ext>
                </a:extLst>
              </p:cNvPr>
              <p:cNvSpPr txBox="1"/>
              <p:nvPr/>
            </p:nvSpPr>
            <p:spPr>
              <a:xfrm>
                <a:off x="7243652" y="4645897"/>
                <a:ext cx="10476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М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С</m:t>
                          </m:r>
                        </m:e>
                      </m:d>
                    </m:oMath>
                  </m:oMathPara>
                </a14:m>
                <a:endParaRPr lang="sr-Latn-R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E623E27C-7D74-40AD-B3B9-1BB74AAC65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652" y="4645897"/>
                <a:ext cx="1047659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42D8937-8C8B-4653-BA87-05FB337BD1A8}"/>
                  </a:ext>
                </a:extLst>
              </p:cNvPr>
              <p:cNvSpPr txBox="1"/>
              <p:nvPr/>
            </p:nvSpPr>
            <p:spPr>
              <a:xfrm>
                <a:off x="8363004" y="3016406"/>
                <a:ext cx="10220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Н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В</m:t>
                          </m:r>
                        </m:e>
                      </m:d>
                    </m:oMath>
                  </m:oMathPara>
                </a14:m>
                <a:endParaRPr lang="sr-Latn-R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442D8937-8C8B-4653-BA87-05FB337BD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3004" y="3016406"/>
                <a:ext cx="1022011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2B55930-530D-4F31-B9DA-C6CB456D025B}"/>
                  </a:ext>
                </a:extLst>
              </p:cNvPr>
              <p:cNvSpPr txBox="1"/>
              <p:nvPr/>
            </p:nvSpPr>
            <p:spPr>
              <a:xfrm>
                <a:off x="8298526" y="4071531"/>
                <a:ext cx="10861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Н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М</m:t>
                          </m:r>
                        </m:e>
                      </m:d>
                    </m:oMath>
                  </m:oMathPara>
                </a14:m>
                <a:endParaRPr lang="sr-Latn-R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42B55930-530D-4F31-B9DA-C6CB456D0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526" y="4071531"/>
                <a:ext cx="1086131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0C93E42-4C86-4B20-AF72-CC951D8D5C90}"/>
                  </a:ext>
                </a:extLst>
              </p:cNvPr>
              <p:cNvSpPr txBox="1"/>
              <p:nvPr/>
            </p:nvSpPr>
            <p:spPr>
              <a:xfrm>
                <a:off x="8318563" y="4645897"/>
                <a:ext cx="10075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Н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С</m:t>
                          </m:r>
                        </m:e>
                      </m:d>
                    </m:oMath>
                  </m:oMathPara>
                </a14:m>
                <a:endParaRPr lang="sr-Latn-R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40C93E42-4C86-4B20-AF72-CC951D8D5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8563" y="4645897"/>
                <a:ext cx="1007584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5189A27-8B1E-4946-9848-C696A262AF27}"/>
                  </a:ext>
                </a:extLst>
              </p:cNvPr>
              <p:cNvSpPr txBox="1"/>
              <p:nvPr/>
            </p:nvSpPr>
            <p:spPr>
              <a:xfrm>
                <a:off x="8330585" y="5160573"/>
                <a:ext cx="9835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С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В</m:t>
                          </m:r>
                        </m:e>
                      </m:d>
                    </m:oMath>
                  </m:oMathPara>
                </a14:m>
                <a:endParaRPr lang="sr-Latn-R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15189A27-8B1E-4946-9848-C696A262AF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0585" y="5160573"/>
                <a:ext cx="983539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>
            <a:extLst>
              <a:ext uri="{FF2B5EF4-FFF2-40B4-BE49-F238E27FC236}">
                <a16:creationId xmlns:a16="http://schemas.microsoft.com/office/drawing/2014/main" id="{4A9625F7-140C-461D-BEF7-C236B27540B8}"/>
              </a:ext>
            </a:extLst>
          </p:cNvPr>
          <p:cNvSpPr/>
          <p:nvPr/>
        </p:nvSpPr>
        <p:spPr>
          <a:xfrm>
            <a:off x="181904" y="5693176"/>
            <a:ext cx="25489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400" dirty="0"/>
              <a:t>Број </a:t>
            </a:r>
            <a:r>
              <a:rPr lang="sr-Cyrl-RS" sz="2400" dirty="0">
                <a:solidFill>
                  <a:srgbClr val="FF0000"/>
                </a:solidFill>
              </a:rPr>
              <a:t>двочланих подскупова</a:t>
            </a:r>
            <a:r>
              <a:rPr lang="sr-Latn-RS" sz="2400" dirty="0">
                <a:solidFill>
                  <a:srgbClr val="FF0000"/>
                </a:solidFill>
              </a:rPr>
              <a:t> </a:t>
            </a:r>
            <a:r>
              <a:rPr lang="sr-Latn-RS" sz="2400" dirty="0"/>
              <a:t>je </a:t>
            </a:r>
            <a:r>
              <a:rPr lang="sr-Latn-RS" sz="2400" dirty="0">
                <a:solidFill>
                  <a:srgbClr val="FF0000"/>
                </a:solidFill>
              </a:rPr>
              <a:t>6</a:t>
            </a:r>
            <a:r>
              <a:rPr lang="sr-Latn-RS" sz="24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2C3EF26-EBCD-45A4-BD7C-965A3F9064D3}"/>
                  </a:ext>
                </a:extLst>
              </p:cNvPr>
              <p:cNvSpPr txBox="1"/>
              <p:nvPr/>
            </p:nvSpPr>
            <p:spPr>
              <a:xfrm>
                <a:off x="7268906" y="5160573"/>
                <a:ext cx="9835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С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В</m:t>
                          </m:r>
                        </m:e>
                      </m:d>
                    </m:oMath>
                  </m:oMathPara>
                </a14:m>
                <a:endParaRPr lang="sr-Latn-R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52C3EF26-EBCD-45A4-BD7C-965A3F9064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8906" y="5160573"/>
                <a:ext cx="983539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BDA81A9-7235-490C-AF8E-068C30DFD17D}"/>
                  </a:ext>
                </a:extLst>
              </p:cNvPr>
              <p:cNvSpPr txBox="1"/>
              <p:nvPr/>
            </p:nvSpPr>
            <p:spPr>
              <a:xfrm>
                <a:off x="8349821" y="3540555"/>
                <a:ext cx="9835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С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В</m:t>
                          </m:r>
                        </m:e>
                      </m:d>
                    </m:oMath>
                  </m:oMathPara>
                </a14:m>
                <a:endParaRPr lang="sr-Latn-R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0BDA81A9-7235-490C-AF8E-068C30DFD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9821" y="3540555"/>
                <a:ext cx="983539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2993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 descr="Good Idea">
            <a:extLst>
              <a:ext uri="{FF2B5EF4-FFF2-40B4-BE49-F238E27FC236}">
                <a16:creationId xmlns:a16="http://schemas.microsoft.com/office/drawing/2014/main" id="{BE27E455-85BF-401A-84A8-08CE099085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0658" y="130971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993197" y="1309716"/>
                <a:ext cx="852731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2400" dirty="0"/>
                  <a:t>Колико има пермутација подскупа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sr-Latn-R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r-Latn-RS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sr-Cyrl-RS" sz="2400" i="1">
                            <a:latin typeface="Cambria Math" panose="02040503050406030204" pitchFamily="18" charset="0"/>
                          </a:rPr>
                          <m:t>,4</m:t>
                        </m:r>
                        <m:r>
                          <a:rPr lang="sr-Cyrl-R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r-Cyrl-RS" sz="24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</m:oMath>
                </a14:m>
                <a:r>
                  <a:rPr lang="sr-Cyrl-RS" sz="2400" dirty="0"/>
                  <a:t> </a:t>
                </a:r>
                <a:br>
                  <a:rPr lang="sr-Cyrl-RS" sz="2400" dirty="0"/>
                </a:br>
                <a:r>
                  <a:rPr lang="sr-Cyrl-RS" sz="2400" dirty="0"/>
                  <a:t>датог скупа </a:t>
                </a:r>
                <a:r>
                  <a:rPr lang="sr-Latn-RS" sz="2400" dirty="0"/>
                  <a:t>A</a:t>
                </a:r>
                <a:r>
                  <a:rPr lang="sr-Latn-R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sr-Latn-R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r-Latn-R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r-Latn-R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sr-Latn-RS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sr-Cyrl-RS" sz="2400" i="1">
                            <a:latin typeface="Cambria Math" panose="02040503050406030204" pitchFamily="18" charset="0"/>
                          </a:rPr>
                          <m:t>,4,5,6,7</m:t>
                        </m:r>
                      </m:e>
                    </m:d>
                  </m:oMath>
                </a14:m>
                <a:r>
                  <a:rPr lang="sr-Latn-RS" sz="2400" dirty="0"/>
                  <a:t>?</a:t>
                </a:r>
                <a:br>
                  <a:rPr lang="sr-Cyrl-RS" sz="2400" dirty="0"/>
                </a:br>
                <a:r>
                  <a:rPr lang="sr-Cyrl-RS" sz="2400" dirty="0"/>
                  <a:t>  </a:t>
                </a:r>
                <a:br>
                  <a:rPr lang="sr-Cyrl-RS" sz="2400" i="1" dirty="0"/>
                </a:br>
                <a:br>
                  <a:rPr lang="en-US" sz="2400" i="1" dirty="0"/>
                </a:b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197" y="1309716"/>
                <a:ext cx="8527319" cy="1938992"/>
              </a:xfrm>
              <a:prstGeom prst="rect">
                <a:avLst/>
              </a:prstGeom>
              <a:blipFill>
                <a:blip r:embed="rId4"/>
                <a:stretch>
                  <a:fillRect l="-1144" t="-2516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993198" y="5322052"/>
            <a:ext cx="7070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/>
              <a:t>6 пермутација                        један скуп од 3 елемента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C3945D-10A1-417E-9388-FBF68447DF14}"/>
                  </a:ext>
                </a:extLst>
              </p:cNvPr>
              <p:cNvSpPr txBox="1"/>
              <p:nvPr/>
            </p:nvSpPr>
            <p:spPr>
              <a:xfrm>
                <a:off x="2075420" y="2605791"/>
                <a:ext cx="1729663" cy="23083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3,4,5</m:t>
                          </m:r>
                          <m:r>
                            <m:rPr>
                              <m:nor/>
                            </m:rPr>
                            <a:rPr lang="sr-Cyrl-RS" sz="2400" dirty="0"/>
                            <m:t> 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3,5,4</m:t>
                          </m:r>
                        </m:e>
                      </m:d>
                    </m:oMath>
                  </m:oMathPara>
                </a14:m>
                <a:endParaRPr lang="sr-Cyrl-R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4,3,5</m:t>
                          </m:r>
                        </m:e>
                      </m:d>
                    </m:oMath>
                  </m:oMathPara>
                </a14:m>
                <a:endParaRPr lang="sr-Cyrl-R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4,5,3</m:t>
                          </m:r>
                        </m:e>
                      </m:d>
                    </m:oMath>
                  </m:oMathPara>
                </a14:m>
                <a:endParaRPr lang="sr-Cyrl-R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sr-Cyrl-R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sr-Cyrl-R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sr-Cyrl-R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i="1">
                              <a:latin typeface="Cambria Math" panose="02040503050406030204" pitchFamily="18" charset="0"/>
                            </a:rPr>
                            <m:t>5,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sr-Cyrl-R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br>
                  <a:rPr lang="en-US" sz="2400" dirty="0"/>
                </a:br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C3945D-10A1-417E-9388-FBF68447D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420" y="2605791"/>
                <a:ext cx="1729663" cy="23083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3EE21C8-1619-45E2-B0C6-E640D44764CD}"/>
                  </a:ext>
                </a:extLst>
              </p:cNvPr>
              <p:cNvSpPr txBox="1"/>
              <p:nvPr/>
            </p:nvSpPr>
            <p:spPr>
              <a:xfrm>
                <a:off x="5260258" y="3429000"/>
                <a:ext cx="1823263" cy="50649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3</m:t>
                          </m:r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63EE21C8-1619-45E2-B0C6-E640D44764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0258" y="3429000"/>
                <a:ext cx="1823263" cy="5064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row: Right 18">
            <a:extLst>
              <a:ext uri="{FF2B5EF4-FFF2-40B4-BE49-F238E27FC236}">
                <a16:creationId xmlns:a16="http://schemas.microsoft.com/office/drawing/2014/main" id="{1AFD935F-8D80-46F2-8F2B-B70CC21F91EE}"/>
              </a:ext>
            </a:extLst>
          </p:cNvPr>
          <p:cNvSpPr/>
          <p:nvPr/>
        </p:nvSpPr>
        <p:spPr>
          <a:xfrm>
            <a:off x="4109884" y="5430525"/>
            <a:ext cx="1150374" cy="2308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7D96D627-2EB0-4EF0-99D9-74A3B7FC17C0}"/>
              </a:ext>
            </a:extLst>
          </p:cNvPr>
          <p:cNvSpPr/>
          <p:nvPr/>
        </p:nvSpPr>
        <p:spPr>
          <a:xfrm>
            <a:off x="3957483" y="3566828"/>
            <a:ext cx="1150374" cy="2308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64421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 descr="Good Idea">
            <a:extLst>
              <a:ext uri="{FF2B5EF4-FFF2-40B4-BE49-F238E27FC236}">
                <a16:creationId xmlns:a16="http://schemas.microsoft.com/office/drawing/2014/main" id="{BE27E455-85BF-401A-84A8-08CE099085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9203" y="886514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78932" y="615353"/>
                <a:ext cx="670666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2400" dirty="0"/>
                  <a:t>Од </a:t>
                </a:r>
                <a14:m>
                  <m:oMath xmlns:m="http://schemas.openxmlformats.org/officeDocument/2006/math">
                    <m:r>
                      <a:rPr lang="sr-Latn-R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sr-Latn-R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r-Cyrl-RS" sz="2400" dirty="0"/>
                  <a:t>елемената неког скупа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,</a:t>
                </a:r>
                <a:r>
                  <a:rPr lang="sr-Cyrl-RS" sz="2400" dirty="0"/>
                  <a:t> формира се </a:t>
                </a:r>
                <a14:m>
                  <m:oMath xmlns:m="http://schemas.openxmlformats.org/officeDocument/2006/math">
                    <m:r>
                      <a:rPr lang="sr-Latn-RS" sz="24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sr-Cyrl-R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r>
                  <a:rPr lang="sr-Latn-RS" sz="2400" dirty="0">
                    <a:solidFill>
                      <a:srgbClr val="FF0000"/>
                    </a:solidFill>
                  </a:rPr>
                  <a:t> </a:t>
                </a:r>
                <a:r>
                  <a:rPr lang="sr-Cyrl-RS" sz="2400" dirty="0"/>
                  <a:t>пермутација а само </a:t>
                </a:r>
                <a14:m>
                  <m:oMath xmlns:m="http://schemas.openxmlformats.org/officeDocument/2006/math">
                    <m:r>
                      <a:rPr lang="sr-Cyrl-R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sr-Cyrl-RS" sz="2400" dirty="0"/>
                  <a:t> његов подскуп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sr-Cyrl-RS" sz="2400" dirty="0"/>
                  <a:t>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932" y="615353"/>
                <a:ext cx="6706668" cy="1200329"/>
              </a:xfrm>
              <a:prstGeom prst="rect">
                <a:avLst/>
              </a:prstGeom>
              <a:blipFill>
                <a:blip r:embed="rId4"/>
                <a:stretch>
                  <a:fillRect l="-1455" t="-4569" b="-11168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983882" y="5781830"/>
                <a:ext cx="72687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Latn-RS" sz="24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sr-Cyrl-R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r>
                  <a:rPr lang="sr-Latn-RS" sz="2400" dirty="0">
                    <a:solidFill>
                      <a:srgbClr val="FF0000"/>
                    </a:solidFill>
                  </a:rPr>
                  <a:t> </a:t>
                </a:r>
                <a:r>
                  <a:rPr lang="sr-Cyrl-RS" sz="2400" dirty="0"/>
                  <a:t>пермутација                         </a:t>
                </a:r>
                <a14:m>
                  <m:oMath xmlns:m="http://schemas.openxmlformats.org/officeDocument/2006/math">
                    <m:r>
                      <a:rPr lang="sr-Cyrl-R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sr-Cyrl-R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sr-Cyrl-RS" sz="2400" dirty="0"/>
                  <a:t>-точлани скуп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882" y="5781830"/>
                <a:ext cx="7268789" cy="461665"/>
              </a:xfrm>
              <a:prstGeom prst="rect">
                <a:avLst/>
              </a:prstGeom>
              <a:blipFill>
                <a:blip r:embed="rId5"/>
                <a:stretch>
                  <a:fillRect l="-251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C3945D-10A1-417E-9388-FBF68447DF14}"/>
                  </a:ext>
                </a:extLst>
              </p:cNvPr>
              <p:cNvSpPr txBox="1"/>
              <p:nvPr/>
            </p:nvSpPr>
            <p:spPr>
              <a:xfrm>
                <a:off x="274222" y="3525195"/>
                <a:ext cx="1665187" cy="831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sr-Cyrl-R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</m:oMath>
                    <m:oMath xmlns:m="http://schemas.openxmlformats.org/officeDocument/2006/math">
                      <m:d>
                        <m:dPr>
                          <m:ctrlPr>
                            <a:rPr lang="sr-Cyrl-R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br>
                  <a:rPr lang="en-US" sz="2400" dirty="0"/>
                </a:br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1BC3945D-10A1-417E-9388-FBF68447D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222" y="3525195"/>
                <a:ext cx="1665187" cy="8310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521EB9-E2C0-4E46-BF32-6F7194831F23}"/>
                  </a:ext>
                </a:extLst>
              </p:cNvPr>
              <p:cNvSpPr txBox="1"/>
              <p:nvPr/>
            </p:nvSpPr>
            <p:spPr>
              <a:xfrm>
                <a:off x="4307628" y="3304593"/>
                <a:ext cx="1371600" cy="23083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𝑎𝑏𝑐</m:t>
                      </m:r>
                      <m:r>
                        <a:rPr lang="sr-Latn-R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𝑒𝑐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𝑐𝑏𝑒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𝑐𝑒𝑏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𝑒𝑏𝑐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𝑒𝑐𝑏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64521EB9-E2C0-4E46-BF32-6F7194831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628" y="3304593"/>
                <a:ext cx="1371600" cy="230838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2D7716A-460B-4D30-A373-71474A1F6800}"/>
                  </a:ext>
                </a:extLst>
              </p:cNvPr>
              <p:cNvSpPr txBox="1"/>
              <p:nvPr/>
            </p:nvSpPr>
            <p:spPr>
              <a:xfrm>
                <a:off x="707668" y="1890695"/>
                <a:ext cx="3326939" cy="1465652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 xmlns:m="http://schemas.openxmlformats.org/officeDocument/2006/math">
                    <m:sSub>
                      <m:sSubPr>
                        <m:ctrlPr>
                          <a:rPr lang="sr-Latn-R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sr-Latn-RS" sz="2400" dirty="0"/>
                          <m:t>a</m:t>
                        </m:r>
                        <m:r>
                          <m:rPr>
                            <m:nor/>
                          </m:rPr>
                          <a:rPr lang="sr-Latn-RS" sz="2400" dirty="0"/>
                          <m:t>)</m:t>
                        </m:r>
                        <m:r>
                          <a:rPr lang="sr-Cyrl-RS" sz="24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sr-Latn-R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sr-Latn-R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sr-Latn-R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sr-Latn-R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</m:ctrlPr>
                      </m:dPr>
                      <m:e>
                        <m:r>
                          <a:rPr lang="sr-Latn-RS" sz="24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r-Latn-R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sr-Latn-RS" sz="2400" b="0" i="1" smtClean="0">
                            <a:latin typeface="Cambria Math" panose="02040503050406030204" pitchFamily="18" charset="0"/>
                          </a:rPr>
                          <m:t>3,4,5,6,7</m:t>
                        </m:r>
                      </m:e>
                    </m:d>
                  </m:oMath>
                </a14:m>
                <a:r>
                  <a:rPr lang="sr-Cyrl-RS" sz="2400" dirty="0">
                    <a:ea typeface="+mj-ea"/>
                    <a:cs typeface="+mj-cs"/>
                  </a:rPr>
                  <a:t>. </a:t>
                </a:r>
                <a:br>
                  <a:rPr lang="sr-Cyrl-RS" sz="2400" dirty="0">
                    <a:ea typeface="+mj-ea"/>
                    <a:cs typeface="+mj-cs"/>
                  </a:rPr>
                </a:br>
                <a:r>
                  <a:rPr lang="sr-Cyrl-RS" sz="2400" dirty="0"/>
                  <a:t>Уочимо елементе </a:t>
                </a:r>
                <a14:m>
                  <m:oMath xmlns:m="http://schemas.openxmlformats.org/officeDocument/2006/math">
                    <m:r>
                      <a:rPr lang="sr-Latn-RS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sr-Cyrl-RS" sz="2400" i="1">
                        <a:latin typeface="Cambria Math" panose="02040503050406030204" pitchFamily="18" charset="0"/>
                      </a:rPr>
                      <m:t> и </m:t>
                    </m:r>
                    <m:r>
                      <a:rPr lang="sr-Latn-RS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sr-Cyrl-R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br>
                  <a:rPr lang="sr-Cyrl-RS" sz="2400" b="0" dirty="0"/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2D7716A-460B-4D30-A373-71474A1F68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668" y="1890695"/>
                <a:ext cx="3326939" cy="1465652"/>
              </a:xfrm>
              <a:prstGeom prst="rect">
                <a:avLst/>
              </a:prstGeom>
              <a:blipFill>
                <a:blip r:embed="rId8"/>
                <a:stretch>
                  <a:fillRect l="-2747" r="-3114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6687D2B-7B2F-41BB-BFE4-579839BDCE7B}"/>
                  </a:ext>
                </a:extLst>
              </p:cNvPr>
              <p:cNvSpPr txBox="1"/>
              <p:nvPr/>
            </p:nvSpPr>
            <p:spPr>
              <a:xfrm>
                <a:off x="9586059" y="4079217"/>
                <a:ext cx="1625208" cy="43543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Latn-R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Latn-R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sr-Latn-R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96687D2B-7B2F-41BB-BFE4-579839BDCE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6059" y="4079217"/>
                <a:ext cx="1625208" cy="4354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C8438C0-371B-4602-AE05-A8ED8328077A}"/>
                  </a:ext>
                </a:extLst>
              </p:cNvPr>
              <p:cNvSpPr txBox="1"/>
              <p:nvPr/>
            </p:nvSpPr>
            <p:spPr>
              <a:xfrm>
                <a:off x="4572928" y="1876296"/>
                <a:ext cx="4075419" cy="1465651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R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б) </m:t>
                          </m:r>
                          <m:r>
                            <a:rPr lang="sr-Latn-R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sr-Latn-R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R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Latn-R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Latn-R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sr-Latn-R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Latn-R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sr-Latn-R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Latn-R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sr-Cyrl-R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 xmlns:m="http://schemas.openxmlformats.org/officeDocument/2006/math">
                    <m:r>
                      <m:rPr>
                        <m:nor/>
                      </m:rPr>
                      <a:rPr lang="sr-Cyrl-RS" sz="2400" dirty="0"/>
                      <m:t>Уочимо елементе </m:t>
                    </m:r>
                    <m:r>
                      <a:rPr lang="sr-Latn-R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sr-Latn-R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r-Latn-R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sr-Latn-R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r-Latn-R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sr-Latn-R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r-Latn-RS" sz="2400" b="0" i="1" dirty="0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sr-Latn-RS" sz="2400" dirty="0"/>
                  <a:t>.</a:t>
                </a:r>
                <a:br>
                  <a:rPr lang="sr-Cyrl-RS" sz="2400" dirty="0"/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sr-Latn-R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6C8438C0-371B-4602-AE05-A8ED832807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928" y="1876296"/>
                <a:ext cx="4075419" cy="1465651"/>
              </a:xfrm>
              <a:prstGeom prst="rect">
                <a:avLst/>
              </a:prstGeom>
              <a:blipFill>
                <a:blip r:embed="rId10"/>
                <a:stretch>
                  <a:fillRect l="-448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3EE21C8-1619-45E2-B0C6-E640D44764CD}"/>
                  </a:ext>
                </a:extLst>
              </p:cNvPr>
              <p:cNvSpPr txBox="1"/>
              <p:nvPr/>
            </p:nvSpPr>
            <p:spPr>
              <a:xfrm>
                <a:off x="2990034" y="3118916"/>
                <a:ext cx="1823263" cy="1331909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endParaRPr lang="sr-Cyrl-RS" sz="2400" dirty="0">
                  <a:solidFill>
                    <a:srgbClr val="FF0000"/>
                  </a:solidFill>
                  <a:ea typeface="+mj-ea"/>
                  <a:cs typeface="+mj-cs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5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63EE21C8-1619-45E2-B0C6-E640D44764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034" y="3118916"/>
                <a:ext cx="1823263" cy="133190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525AB84-55C6-434B-8DC2-A2BC8752B55A}"/>
                  </a:ext>
                </a:extLst>
              </p:cNvPr>
              <p:cNvSpPr txBox="1"/>
              <p:nvPr/>
            </p:nvSpPr>
            <p:spPr>
              <a:xfrm>
                <a:off x="6262113" y="3277987"/>
                <a:ext cx="1147760" cy="23083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𝑐𝑎𝑏𝑒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𝑐𝑎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𝑒𝑏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𝑐𝑏𝑐𝑎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𝑐𝑏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𝑎𝑒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𝑐𝑒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𝑐𝑒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𝑏𝑎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9525AB84-55C6-434B-8DC2-A2BC8752B5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2113" y="3277987"/>
                <a:ext cx="1147760" cy="230838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F8FE16A-6218-4499-9368-8F76503A612D}"/>
                  </a:ext>
                </a:extLst>
              </p:cNvPr>
              <p:cNvSpPr txBox="1"/>
              <p:nvPr/>
            </p:nvSpPr>
            <p:spPr>
              <a:xfrm>
                <a:off x="5288297" y="3304593"/>
                <a:ext cx="1147760" cy="23083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𝑏𝑎𝑐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𝑏𝑎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𝑐𝑎𝑒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𝑐𝑒𝑎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𝑒𝑐𝑎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7F8FE16A-6218-4499-9368-8F76503A61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297" y="3304593"/>
                <a:ext cx="1147760" cy="230838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F46E9BB-0629-4EAE-B885-B2ECBC81E5CE}"/>
                  </a:ext>
                </a:extLst>
              </p:cNvPr>
              <p:cNvSpPr txBox="1"/>
              <p:nvPr/>
            </p:nvSpPr>
            <p:spPr>
              <a:xfrm>
                <a:off x="7184609" y="3251381"/>
                <a:ext cx="114776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𝑒𝑎𝑏𝑐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𝑒𝑎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𝑐𝑏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𝑒𝑏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𝑎𝑐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𝑏𝑐𝑎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𝑐𝑎𝑏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r>
                  <a:rPr lang="en-US" sz="2400" dirty="0">
                    <a:solidFill>
                      <a:srgbClr val="00B05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𝑒𝑐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𝑏𝑎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BF46E9BB-0629-4EAE-B885-B2ECBC81E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609" y="3251381"/>
                <a:ext cx="1147760" cy="230832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row: Right 4">
            <a:extLst>
              <a:ext uri="{FF2B5EF4-FFF2-40B4-BE49-F238E27FC236}">
                <a16:creationId xmlns:a16="http://schemas.microsoft.com/office/drawing/2014/main" id="{0B543281-A221-4930-9E33-24961E33151B}"/>
              </a:ext>
            </a:extLst>
          </p:cNvPr>
          <p:cNvSpPr/>
          <p:nvPr/>
        </p:nvSpPr>
        <p:spPr>
          <a:xfrm>
            <a:off x="4313442" y="5909339"/>
            <a:ext cx="1059840" cy="2380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F63B4641-A9DF-488E-88C1-657E1B59BAC3}"/>
              </a:ext>
            </a:extLst>
          </p:cNvPr>
          <p:cNvSpPr/>
          <p:nvPr/>
        </p:nvSpPr>
        <p:spPr>
          <a:xfrm>
            <a:off x="1809888" y="3821698"/>
            <a:ext cx="1059840" cy="2380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A2064CB2-320F-4AA2-A6FF-2740B3FA8440}"/>
              </a:ext>
            </a:extLst>
          </p:cNvPr>
          <p:cNvSpPr/>
          <p:nvPr/>
        </p:nvSpPr>
        <p:spPr>
          <a:xfrm>
            <a:off x="8429294" y="4260169"/>
            <a:ext cx="1059840" cy="1899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53902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960595-BA76-4DC2-934C-54C72207EC94}"/>
              </a:ext>
            </a:extLst>
          </p:cNvPr>
          <p:cNvSpPr txBox="1"/>
          <p:nvPr/>
        </p:nvSpPr>
        <p:spPr>
          <a:xfrm>
            <a:off x="164801" y="1952331"/>
            <a:ext cx="2312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u="sng" dirty="0">
                <a:solidFill>
                  <a:srgbClr val="FF0000"/>
                </a:solidFill>
              </a:rPr>
              <a:t>Дефиниција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FCB653-99FB-4A75-B98C-812BF59CFBD2}"/>
              </a:ext>
            </a:extLst>
          </p:cNvPr>
          <p:cNvSpPr txBox="1"/>
          <p:nvPr/>
        </p:nvSpPr>
        <p:spPr>
          <a:xfrm>
            <a:off x="444717" y="3561534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u="sng" dirty="0">
                <a:solidFill>
                  <a:srgbClr val="0070C0"/>
                </a:solidFill>
              </a:rPr>
              <a:t>Теорема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F53CBDA-921A-4493-9AC1-BBEEA1BD4AAD}"/>
                  </a:ext>
                </a:extLst>
              </p:cNvPr>
              <p:cNvSpPr txBox="1"/>
              <p:nvPr/>
            </p:nvSpPr>
            <p:spPr>
              <a:xfrm>
                <a:off x="2374903" y="1541747"/>
                <a:ext cx="8578838" cy="1282834"/>
              </a:xfrm>
              <a:prstGeom prst="rect">
                <a:avLst/>
              </a:prstGeom>
              <a:ln w="28575">
                <a:solidFill>
                  <a:srgbClr val="FF0000"/>
                </a:solidFill>
              </a:ln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r>
                  <a:rPr lang="sr-Cyrl-RS" sz="2400" dirty="0"/>
                  <a:t>За дати скуп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sr-Cyrl-RS" sz="2400" dirty="0">
                    <a:solidFill>
                      <a:srgbClr val="FF0000"/>
                    </a:solidFill>
                  </a:rPr>
                  <a:t> </a:t>
                </a:r>
                <a:r>
                  <a:rPr lang="sr-Cyrl-RS" sz="2400" dirty="0"/>
                  <a:t>сви његови подскупови од 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r>
                  <a:rPr lang="sr-Cyrl-RS" sz="2400" dirty="0"/>
                  <a:t>елемената називају се </a:t>
                </a:r>
                <a:r>
                  <a:rPr lang="sr-Cyrl-RS" sz="2400" dirty="0">
                    <a:solidFill>
                      <a:srgbClr val="FF0000"/>
                    </a:solidFill>
                  </a:rPr>
                  <a:t>комбинације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sr-Cyrl-RS" sz="2400" dirty="0">
                    <a:solidFill>
                      <a:srgbClr val="FF0000"/>
                    </a:solidFill>
                  </a:rPr>
                  <a:t>-те класе без понављања скупа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F53CBDA-921A-4493-9AC1-BBEEA1BD4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4903" y="1541747"/>
                <a:ext cx="8578838" cy="1282834"/>
              </a:xfrm>
              <a:prstGeom prst="rect">
                <a:avLst/>
              </a:prstGeom>
              <a:blipFill>
                <a:blip r:embed="rId3"/>
                <a:stretch>
                  <a:fillRect l="-992" b="-6512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86BE682-C946-445D-9BE7-8F99FEC28DCA}"/>
                  </a:ext>
                </a:extLst>
              </p:cNvPr>
              <p:cNvSpPr txBox="1"/>
              <p:nvPr/>
            </p:nvSpPr>
            <p:spPr>
              <a:xfrm>
                <a:off x="2374903" y="3296466"/>
                <a:ext cx="8578839" cy="1828801"/>
              </a:xfrm>
              <a:prstGeom prst="rect">
                <a:avLst/>
              </a:prstGeom>
              <a:ln w="28575">
                <a:solidFill>
                  <a:srgbClr val="00B0F0"/>
                </a:solidFill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r>
                  <a:rPr lang="sr-Cyrl-RS" sz="2400" dirty="0">
                    <a:solidFill>
                      <a:srgbClr val="0070C0"/>
                    </a:solidFill>
                  </a:rPr>
                  <a:t>Број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sr-Cyrl-RS" sz="2400" dirty="0">
                    <a:solidFill>
                      <a:srgbClr val="0070C0"/>
                    </a:solidFill>
                  </a:rPr>
                  <a:t>комбинација без понављања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-</a:t>
                </a:r>
                <a:r>
                  <a:rPr lang="sr-Cyrl-RS" sz="2400" dirty="0">
                    <a:solidFill>
                      <a:srgbClr val="0070C0"/>
                    </a:solidFill>
                  </a:rPr>
                  <a:t>те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sr-Cyrl-RS" sz="2400" dirty="0">
                    <a:solidFill>
                      <a:srgbClr val="0070C0"/>
                    </a:solidFill>
                  </a:rPr>
                  <a:t>класе скуп</a:t>
                </a:r>
                <a:r>
                  <a:rPr lang="en-US" sz="2400" dirty="0">
                    <a:solidFill>
                      <a:srgbClr val="0070C0"/>
                    </a:solidFill>
                  </a:rPr>
                  <a:t>a </a:t>
                </a:r>
                <a:endParaRPr lang="sr-Cyrl-RS" sz="240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sr-Cyrl-R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400" dirty="0"/>
                  <a:t>, </a:t>
                </a:r>
                <a:r>
                  <a:rPr lang="sr-Cyrl-RS" sz="2400" dirty="0"/>
                  <a:t>означавамо са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bSup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r-Cyrl-RS" sz="2400" dirty="0"/>
                  <a:t>и важи</a:t>
                </a:r>
                <a:endParaRPr lang="en-US" sz="2400" dirty="0">
                  <a:ea typeface="+mj-ea"/>
                  <a:cs typeface="+mj-cs"/>
                </a:endParaRPr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bSup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∙…∙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𝑘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!</m:t>
                        </m:r>
                      </m:den>
                    </m:f>
                    <m:r>
                      <a:rPr lang="sr-Cyrl-RS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+mj-ea"/>
                        <a:cs typeface="+mj-cs"/>
                      </a:rPr>
                      <m:t>=</m:t>
                    </m:r>
                    <m:f>
                      <m:fPr>
                        <m:ctrlPr>
                          <a:rPr lang="sr-Cyrl-R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sr-Latn-R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bSup>
                      </m:num>
                      <m:den>
                        <m:r>
                          <a:rPr lang="sr-Latn-R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𝑘</m:t>
                        </m:r>
                        <m:r>
                          <a:rPr lang="sr-Latn-R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!</m:t>
                        </m:r>
                      </m:den>
                    </m:f>
                  </m:oMath>
                </a14:m>
                <a:r>
                  <a:rPr lang="sr-Cyrl-RS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sr-Cyrl-R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sr-Cyrl-R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Latn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sr-Latn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mr>
                        </m:m>
                      </m:e>
                    </m:d>
                    <m:r>
                      <a:rPr lang="sr-Cyrl-R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86BE682-C946-445D-9BE7-8F99FEC28D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4903" y="3296466"/>
                <a:ext cx="8578839" cy="1828801"/>
              </a:xfrm>
              <a:prstGeom prst="rect">
                <a:avLst/>
              </a:prstGeom>
              <a:blipFill>
                <a:blip r:embed="rId4"/>
                <a:stretch>
                  <a:fillRect l="-992"/>
                </a:stretch>
              </a:blipFill>
              <a:ln w="28575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46005" y="725819"/>
            <a:ext cx="1416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b="1" u="sng" dirty="0">
                <a:solidFill>
                  <a:srgbClr val="00B050"/>
                </a:solidFill>
              </a:rPr>
              <a:t>Задатак</a:t>
            </a:r>
            <a:endParaRPr lang="en-US" sz="2800" b="1" u="sng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846005" y="1683329"/>
                <a:ext cx="99232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00B050"/>
                    </a:solidFill>
                  </a:rPr>
                  <a:t>1</a:t>
                </a:r>
                <a:r>
                  <a:rPr lang="sr-Cyrl-RS" sz="2400" b="1" dirty="0">
                    <a:solidFill>
                      <a:srgbClr val="00B050"/>
                    </a:solidFill>
                  </a:rPr>
                  <a:t>А</a:t>
                </a:r>
                <a:r>
                  <a:rPr lang="en-US" sz="2400" b="1" dirty="0">
                    <a:solidFill>
                      <a:srgbClr val="00B050"/>
                    </a:solidFill>
                  </a:rPr>
                  <a:t>.</a:t>
                </a:r>
                <a:r>
                  <a:rPr lang="en-US" sz="2400" dirty="0"/>
                  <a:t> </a:t>
                </a:r>
                <a:r>
                  <a:rPr lang="sr-Cyrl-RS" sz="2400" dirty="0"/>
                  <a:t>Наведи све комбинације</a:t>
                </a:r>
                <a:r>
                  <a:rPr lang="sr-Latn-RS" sz="2400" dirty="0"/>
                  <a:t> </a:t>
                </a:r>
                <a14:m>
                  <m:oMath xmlns:m="http://schemas.openxmlformats.org/officeDocument/2006/math">
                    <m:r>
                      <a:rPr lang="sr-Latn-R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sr-Cyrl-RS" sz="2400" dirty="0"/>
                  <a:t>. класе скупа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r-Cyrl-R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r-Cyrl-R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sr-Cyrl-R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sr-Cyrl-RS" sz="2400" i="1">
                            <a:latin typeface="Cambria Math" panose="02040503050406030204" pitchFamily="18" charset="0"/>
                          </a:rPr>
                          <m:t>3,</m:t>
                        </m:r>
                        <m:r>
                          <a:rPr lang="sr-Cyrl-R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sr-Cyrl-RS" sz="2400" i="1">
                            <a:latin typeface="Cambria Math" panose="02040503050406030204" pitchFamily="18" charset="0"/>
                          </a:rPr>
                          <m:t>4,</m:t>
                        </m:r>
                        <m:r>
                          <a:rPr lang="sr-Cyrl-R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sr-Cyrl-RS" sz="24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</m:oMath>
                </a14:m>
                <a:r>
                  <a:rPr lang="sr-Latn-RS" sz="2400" dirty="0"/>
                  <a:t>.</a:t>
                </a:r>
                <a:r>
                  <a:rPr lang="sr-Cyrl-RS" sz="2400" dirty="0"/>
                  <a:t>                    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6005" y="1683329"/>
                <a:ext cx="9923207" cy="461665"/>
              </a:xfrm>
              <a:prstGeom prst="rect">
                <a:avLst/>
              </a:prstGeom>
              <a:blipFill>
                <a:blip r:embed="rId3"/>
                <a:stretch>
                  <a:fillRect l="-983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BA6E35C9-26D1-42AD-B057-A6F9857208F8}"/>
              </a:ext>
            </a:extLst>
          </p:cNvPr>
          <p:cNvGraphicFramePr>
            <a:graphicFrameLocks noGrp="1"/>
          </p:cNvGraphicFramePr>
          <p:nvPr/>
        </p:nvGraphicFramePr>
        <p:xfrm>
          <a:off x="2472348" y="2612294"/>
          <a:ext cx="150876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">
                  <a:extLst>
                    <a:ext uri="{9D8B030D-6E8A-4147-A177-3AD203B41FA5}">
                      <a16:colId xmlns:a16="http://schemas.microsoft.com/office/drawing/2014/main" val="2541152800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584206289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740099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Cyrl-RS" sz="2400"/>
                        <a:t>?</a:t>
                      </a:r>
                      <a:endParaRPr lang="en-US" sz="240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400"/>
                        <a:t>?</a:t>
                      </a:r>
                      <a:endParaRPr lang="en-US" sz="240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400" dirty="0"/>
                        <a:t>?</a:t>
                      </a:r>
                      <a:endParaRPr lang="en-US" sz="24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88838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71CCBA8-11F6-4DEF-8752-FF825DA08437}"/>
                  </a:ext>
                </a:extLst>
              </p:cNvPr>
              <p:cNvSpPr txBox="1"/>
              <p:nvPr/>
            </p:nvSpPr>
            <p:spPr>
              <a:xfrm>
                <a:off x="2325330" y="3429000"/>
                <a:ext cx="1304702" cy="43543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1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71CCBA8-11F6-4DEF-8752-FF825DA08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330" y="3429000"/>
                <a:ext cx="1304702" cy="4354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AF41A1-CA77-47DA-8020-FB11D8E7280E}"/>
                  </a:ext>
                </a:extLst>
              </p:cNvPr>
              <p:cNvSpPr txBox="1"/>
              <p:nvPr/>
            </p:nvSpPr>
            <p:spPr>
              <a:xfrm>
                <a:off x="3382510" y="3429000"/>
                <a:ext cx="1624014" cy="43543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1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AF41A1-CA77-47DA-8020-FB11D8E72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2510" y="3429000"/>
                <a:ext cx="1624014" cy="4354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5A4EF9D-4B63-4779-B25A-BB13D18FFFF0}"/>
                  </a:ext>
                </a:extLst>
              </p:cNvPr>
              <p:cNvSpPr txBox="1"/>
              <p:nvPr/>
            </p:nvSpPr>
            <p:spPr>
              <a:xfrm>
                <a:off x="4511315" y="3429000"/>
                <a:ext cx="1624014" cy="43543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5A4EF9D-4B63-4779-B25A-BB13D18FFF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315" y="3429000"/>
                <a:ext cx="1624014" cy="4354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4683AB-1CB9-4F84-8BDD-0A74761AE7D5}"/>
                  </a:ext>
                </a:extLst>
              </p:cNvPr>
              <p:cNvSpPr txBox="1"/>
              <p:nvPr/>
            </p:nvSpPr>
            <p:spPr>
              <a:xfrm>
                <a:off x="5621131" y="3429000"/>
                <a:ext cx="1624014" cy="43543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4683AB-1CB9-4F84-8BDD-0A74761AE7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1131" y="3429000"/>
                <a:ext cx="1624014" cy="4354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4154A56-89D5-4BBF-99A3-53DAC1F8CA79}"/>
                  </a:ext>
                </a:extLst>
              </p:cNvPr>
              <p:cNvSpPr txBox="1"/>
              <p:nvPr/>
            </p:nvSpPr>
            <p:spPr>
              <a:xfrm>
                <a:off x="6846937" y="3429000"/>
                <a:ext cx="1624014" cy="43543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4154A56-89D5-4BBF-99A3-53DAC1F8CA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937" y="3429000"/>
                <a:ext cx="1624014" cy="4354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E2E1C6-57EB-4CE9-8754-B7C3AC972235}"/>
                  </a:ext>
                </a:extLst>
              </p:cNvPr>
              <p:cNvSpPr txBox="1"/>
              <p:nvPr/>
            </p:nvSpPr>
            <p:spPr>
              <a:xfrm>
                <a:off x="8053768" y="3429000"/>
                <a:ext cx="1624014" cy="43543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E2E1C6-57EB-4CE9-8754-B7C3AC9722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3768" y="3429000"/>
                <a:ext cx="1624014" cy="4354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EF42E3-4FF1-416E-A6BC-0F2906B29B23}"/>
                  </a:ext>
                </a:extLst>
              </p:cNvPr>
              <p:cNvSpPr txBox="1"/>
              <p:nvPr/>
            </p:nvSpPr>
            <p:spPr>
              <a:xfrm>
                <a:off x="2165674" y="4073185"/>
                <a:ext cx="1624014" cy="43543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EF42E3-4FF1-416E-A6BC-0F2906B29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674" y="4073185"/>
                <a:ext cx="1624014" cy="43543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E284132-E1F1-4F19-BD88-D893F5C455B4}"/>
                  </a:ext>
                </a:extLst>
              </p:cNvPr>
              <p:cNvSpPr txBox="1"/>
              <p:nvPr/>
            </p:nvSpPr>
            <p:spPr>
              <a:xfrm>
                <a:off x="3382510" y="4073185"/>
                <a:ext cx="1624014" cy="43543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E284132-E1F1-4F19-BD88-D893F5C455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2510" y="4073185"/>
                <a:ext cx="1624014" cy="43543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BD34E8B-7A77-4003-9D81-55A0059A2AB0}"/>
                  </a:ext>
                </a:extLst>
              </p:cNvPr>
              <p:cNvSpPr txBox="1"/>
              <p:nvPr/>
            </p:nvSpPr>
            <p:spPr>
              <a:xfrm>
                <a:off x="4548951" y="4073185"/>
                <a:ext cx="1624014" cy="43543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BD34E8B-7A77-4003-9D81-55A0059A2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951" y="4073185"/>
                <a:ext cx="1624014" cy="43543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D897FDC-B769-4C4E-9C34-6593B62732D2}"/>
                  </a:ext>
                </a:extLst>
              </p:cNvPr>
              <p:cNvSpPr txBox="1"/>
              <p:nvPr/>
            </p:nvSpPr>
            <p:spPr>
              <a:xfrm>
                <a:off x="2165674" y="4717370"/>
                <a:ext cx="1624014" cy="43543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D897FDC-B769-4C4E-9C34-6593B62732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674" y="4717370"/>
                <a:ext cx="1624014" cy="43543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5866BE3-AD6D-4A2F-B929-674B0EBB0552}"/>
                  </a:ext>
                </a:extLst>
              </p:cNvPr>
              <p:cNvSpPr txBox="1"/>
              <p:nvPr/>
            </p:nvSpPr>
            <p:spPr>
              <a:xfrm>
                <a:off x="2528272" y="5517897"/>
                <a:ext cx="3105305" cy="50649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bSup>
                    <m:r>
                      <a:rPr lang="sr-Cyrl-R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sr-Cyrl-RS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sr-Cyrl-R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5∙4∙3</m:t>
                        </m:r>
                      </m:num>
                      <m:den>
                        <m: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3∙2∙1</m:t>
                        </m:r>
                      </m:den>
                    </m:f>
                    <m:r>
                      <a:rPr lang="sr-Cyrl-R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sr-Cyrl-R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sr-Cyrl-R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5866BE3-AD6D-4A2F-B929-674B0EBB0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8272" y="5517897"/>
                <a:ext cx="3105305" cy="506490"/>
              </a:xfrm>
              <a:prstGeom prst="rect">
                <a:avLst/>
              </a:prstGeom>
              <a:blipFill>
                <a:blip r:embed="rId14"/>
                <a:stretch>
                  <a:fillRect t="-1205" b="-12048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33888" y="889263"/>
            <a:ext cx="71268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2</a:t>
            </a:r>
            <a:r>
              <a:rPr lang="sr-Cyrl-RS" sz="2400" b="1" dirty="0">
                <a:solidFill>
                  <a:srgbClr val="00B050"/>
                </a:solidFill>
              </a:rPr>
              <a:t>А</a:t>
            </a:r>
            <a:r>
              <a:rPr lang="en-US" sz="2400" b="1" dirty="0">
                <a:solidFill>
                  <a:srgbClr val="00B050"/>
                </a:solidFill>
              </a:rPr>
              <a:t>.</a:t>
            </a:r>
            <a:r>
              <a:rPr lang="sr-Cyrl-RS" sz="2400" b="1" dirty="0">
                <a:solidFill>
                  <a:srgbClr val="00B050"/>
                </a:solidFill>
              </a:rPr>
              <a:t> </a:t>
            </a:r>
            <a:r>
              <a:rPr lang="sr-Cyrl-RS" sz="2400" dirty="0"/>
              <a:t>На колико се различитих начина од 9 кандидата, </a:t>
            </a:r>
          </a:p>
          <a:p>
            <a:r>
              <a:rPr lang="sr-Cyrl-RS" sz="2400" dirty="0"/>
              <a:t>могу изабрати 4 особе, за састав екипе</a:t>
            </a:r>
            <a:r>
              <a:rPr lang="en-US" sz="2400" dirty="0"/>
              <a:t>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E3CA268-E256-4C27-BFF8-3585D923D9F9}"/>
                  </a:ext>
                </a:extLst>
              </p:cNvPr>
              <p:cNvSpPr txBox="1"/>
              <p:nvPr/>
            </p:nvSpPr>
            <p:spPr>
              <a:xfrm>
                <a:off x="1784495" y="2376949"/>
                <a:ext cx="4409828" cy="1429302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sr-Cyrl-R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sub>
                      <m:sup>
                        <m:r>
                          <a:rPr lang="sr-Cyrl-R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bSup>
                    <m:r>
                      <a:rPr lang="sr-Cyrl-R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Cyrl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sr-Cyrl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sr-Cyrl-RS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sr-Cyrl-R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r-Cyrl-R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  <m: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sr-Cyrl-R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sr-Cyrl-R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7∙6</m:t>
                        </m:r>
                      </m:num>
                      <m:den>
                        <m:r>
                          <a:rPr lang="sr-Cyrl-R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4∙</m:t>
                        </m:r>
                        <m: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3∙2∙1</m:t>
                        </m:r>
                      </m:den>
                    </m:f>
                    <m:r>
                      <a:rPr lang="sr-Cyrl-R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sr-Cyrl-R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sr-Cyrl-R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126</m:t>
                    </m:r>
                  </m:oMath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E3CA268-E256-4C27-BFF8-3585D923D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4495" y="2376949"/>
                <a:ext cx="4409828" cy="142930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311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2382" y="1067013"/>
            <a:ext cx="83596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400" b="1" dirty="0">
                <a:solidFill>
                  <a:srgbClr val="00B050"/>
                </a:solidFill>
              </a:rPr>
              <a:t>3А</a:t>
            </a:r>
            <a:r>
              <a:rPr lang="en-US" sz="2400" b="1" dirty="0">
                <a:solidFill>
                  <a:srgbClr val="00B050"/>
                </a:solidFill>
              </a:rPr>
              <a:t>.</a:t>
            </a:r>
            <a:r>
              <a:rPr lang="sr-Cyrl-RS" sz="2400" b="1" dirty="0">
                <a:solidFill>
                  <a:srgbClr val="00B050"/>
                </a:solidFill>
              </a:rPr>
              <a:t> </a:t>
            </a:r>
            <a:r>
              <a:rPr lang="sr-Cyrl-RS" sz="2400" dirty="0"/>
              <a:t>У бубњу за игру „ЛОТО“ се налази 39 идентичних куглица које су нумерисане бројевима од 1 до 39 од којих се извлачи 7. Куглице се извлаче једна по једна без враћања у бубањ.</a:t>
            </a:r>
          </a:p>
          <a:p>
            <a:r>
              <a:rPr lang="sr-Cyrl-RS" sz="2400" dirty="0"/>
              <a:t>Колико лото листића са 7 бројева треба попунити да бисмо били сигурни да ћемо освојити главну награду?</a:t>
            </a:r>
            <a:endParaRPr lang="en-US" sz="2400" dirty="0"/>
          </a:p>
        </p:txBody>
      </p:sp>
      <p:pic>
        <p:nvPicPr>
          <p:cNvPr id="4" name="Picture 3" descr="A close up of a bowl&#10;&#10;Description automatically generated">
            <a:extLst>
              <a:ext uri="{FF2B5EF4-FFF2-40B4-BE49-F238E27FC236}">
                <a16:creationId xmlns:a16="http://schemas.microsoft.com/office/drawing/2014/main" id="{D76FE885-9A3C-486C-B4DD-F290AD0EB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959" y="1281566"/>
            <a:ext cx="2586659" cy="17244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FCB3F2B-40E1-4DD5-BDF2-88C59EECE94E}"/>
                  </a:ext>
                </a:extLst>
              </p:cNvPr>
              <p:cNvSpPr txBox="1"/>
              <p:nvPr/>
            </p:nvSpPr>
            <p:spPr>
              <a:xfrm>
                <a:off x="1085792" y="3482663"/>
                <a:ext cx="2111641" cy="156966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  <m:sup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bSup>
                      <m:r>
                        <a:rPr lang="sr-Cyrl-R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r-Cyrl-RS" sz="24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sz="24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FCB3F2B-40E1-4DD5-BDF2-88C59EECE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92" y="3482663"/>
                <a:ext cx="2111641" cy="15696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727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741521" y="1885066"/>
                <a:ext cx="8562685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00B050"/>
                    </a:solidFill>
                  </a:rPr>
                  <a:t>4</a:t>
                </a:r>
                <a:r>
                  <a:rPr lang="sr-Cyrl-RS" sz="2400" b="1" dirty="0">
                    <a:solidFill>
                      <a:srgbClr val="00B050"/>
                    </a:solidFill>
                  </a:rPr>
                  <a:t>А</a:t>
                </a:r>
                <a:r>
                  <a:rPr lang="en-US" sz="2400" b="1" dirty="0">
                    <a:solidFill>
                      <a:srgbClr val="00B050"/>
                    </a:solidFill>
                  </a:rPr>
                  <a:t>.</a:t>
                </a:r>
                <a:r>
                  <a:rPr lang="sr-Cyrl-RS" sz="2400" b="1" dirty="0">
                    <a:solidFill>
                      <a:srgbClr val="00B050"/>
                    </a:solidFill>
                  </a:rPr>
                  <a:t> </a:t>
                </a:r>
                <a:r>
                  <a:rPr lang="sr-Cyrl-RS" sz="2400" dirty="0"/>
                  <a:t>Колико има комбинација 3. класе од елемената скупа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r-Cyrl-R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r-Cyrl-RS" sz="2400" i="1">
                            <a:latin typeface="Cambria Math" panose="02040503050406030204" pitchFamily="18" charset="0"/>
                          </a:rPr>
                          <m:t> 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sr-Cyrl-RS" sz="2400" i="1">
                            <a:latin typeface="Cambria Math" panose="02040503050406030204" pitchFamily="18" charset="0"/>
                          </a:rPr>
                          <m:t>3, 4</m:t>
                        </m:r>
                        <m:r>
                          <a:rPr lang="sr-Latn-R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sr-Cyrl-RS" sz="2400" i="1">
                            <a:latin typeface="Cambria Math" panose="02040503050406030204" pitchFamily="18" charset="0"/>
                          </a:rPr>
                          <m:t>5, 6, 7, 8</m:t>
                        </m:r>
                      </m:e>
                    </m:d>
                  </m:oMath>
                </a14:m>
                <a:r>
                  <a:rPr lang="sr-Cyrl-RS" sz="2400" dirty="0"/>
                  <a:t> у којима се елементи </a:t>
                </a:r>
                <a14:m>
                  <m:oMath xmlns:m="http://schemas.openxmlformats.org/officeDocument/2006/math">
                    <m:r>
                      <a:rPr lang="sr-Cyrl-RS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sr-Cyrl-R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sr-Cyrl-RS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sr-Cyrl-R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r-Cyrl-RS" sz="2400" dirty="0"/>
                  <a:t> и</a:t>
                </a:r>
                <a14:m>
                  <m:oMath xmlns:m="http://schemas.openxmlformats.org/officeDocument/2006/math">
                    <m:r>
                      <a:rPr lang="sr-Cyrl-RS" sz="2400" i="1">
                        <a:latin typeface="Cambria Math" panose="02040503050406030204" pitchFamily="18" charset="0"/>
                      </a:rPr>
                      <m:t> 6</m:t>
                    </m:r>
                  </m:oMath>
                </a14:m>
                <a:r>
                  <a:rPr lang="sr-Cyrl-RS" sz="2400" dirty="0"/>
                  <a:t> не појављују</a:t>
                </a:r>
                <a:r>
                  <a:rPr lang="sr-Latn-RS" sz="2400" dirty="0"/>
                  <a:t>?</a:t>
                </a:r>
                <a:br>
                  <a:rPr lang="sr-Cyrl-RS" sz="2400" dirty="0"/>
                </a:br>
                <a:r>
                  <a:rPr lang="sr-Cyrl-RS" sz="2400" dirty="0"/>
                  <a:t>Навести све те комбинације.</a:t>
                </a:r>
                <a:br>
                  <a:rPr lang="sr-Cyrl-RS" sz="2400" dirty="0"/>
                </a:br>
                <a:r>
                  <a:rPr lang="sr-Cyrl-RS" sz="2400" dirty="0"/>
                  <a:t>                 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1521" y="1885066"/>
                <a:ext cx="8562685" cy="1569660"/>
              </a:xfrm>
              <a:prstGeom prst="rect">
                <a:avLst/>
              </a:prstGeom>
              <a:blipFill>
                <a:blip r:embed="rId2"/>
                <a:stretch>
                  <a:fillRect l="-1140" t="-3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C776DE-264D-4E3B-B125-8411C889EF63}"/>
                  </a:ext>
                </a:extLst>
              </p:cNvPr>
              <p:cNvSpPr/>
              <p:nvPr/>
            </p:nvSpPr>
            <p:spPr>
              <a:xfrm>
                <a:off x="1802700" y="3957516"/>
                <a:ext cx="2210413" cy="715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sr-Latn-R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sr-Cyrl-R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sr-Cyrl-R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sr-Latn-RS" sz="24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sr-Latn-RS" sz="24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sr-Cyrl-R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sr-Latn-RS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C776DE-264D-4E3B-B125-8411C889EF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2700" y="3957516"/>
                <a:ext cx="2210413" cy="7156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3FFB0B-23BA-4FC1-A7FF-FD987E45AB40}"/>
                  </a:ext>
                </a:extLst>
              </p:cNvPr>
              <p:cNvSpPr txBox="1"/>
              <p:nvPr/>
            </p:nvSpPr>
            <p:spPr>
              <a:xfrm>
                <a:off x="1741521" y="3380835"/>
                <a:ext cx="2592492" cy="43543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+mj-ea"/>
                          <a:cs typeface="+mj-cs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1</m:t>
                          </m:r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3,</m:t>
                          </m:r>
                          <m:r>
                            <a:rPr lang="sr-Latn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7,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3FFB0B-23BA-4FC1-A7FF-FD987E45A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1521" y="3380835"/>
                <a:ext cx="2592492" cy="435430"/>
              </a:xfrm>
              <a:prstGeom prst="rect">
                <a:avLst/>
              </a:prstGeom>
              <a:blipFill>
                <a:blip r:embed="rId4"/>
                <a:stretch>
                  <a:fillRect b="-5634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EE7934F-3A3A-4DF8-AD1E-15B837123EB8}"/>
                  </a:ext>
                </a:extLst>
              </p:cNvPr>
              <p:cNvSpPr/>
              <p:nvPr/>
            </p:nvSpPr>
            <p:spPr>
              <a:xfrm>
                <a:off x="5012059" y="3357050"/>
                <a:ext cx="12293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EE7934F-3A3A-4DF8-AD1E-15B837123E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2059" y="3357050"/>
                <a:ext cx="1229376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0DAC8D9-AECB-4652-9156-11CF0AB07B00}"/>
                  </a:ext>
                </a:extLst>
              </p:cNvPr>
              <p:cNvSpPr/>
              <p:nvPr/>
            </p:nvSpPr>
            <p:spPr>
              <a:xfrm>
                <a:off x="6059102" y="3337386"/>
                <a:ext cx="12293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0DAC8D9-AECB-4652-9156-11CF0AB07B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9102" y="3337386"/>
                <a:ext cx="1229376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5F1B676-D2D8-414F-91FB-A7B152E5B747}"/>
                  </a:ext>
                </a:extLst>
              </p:cNvPr>
              <p:cNvSpPr/>
              <p:nvPr/>
            </p:nvSpPr>
            <p:spPr>
              <a:xfrm>
                <a:off x="7120706" y="3336658"/>
                <a:ext cx="11267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5F1B676-D2D8-414F-91FB-A7B152E5B7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0706" y="3336658"/>
                <a:ext cx="1126783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077D892-AD90-4533-A475-6F440FF3E382}"/>
                  </a:ext>
                </a:extLst>
              </p:cNvPr>
              <p:cNvSpPr/>
              <p:nvPr/>
            </p:nvSpPr>
            <p:spPr>
              <a:xfrm>
                <a:off x="8073449" y="3331032"/>
                <a:ext cx="12293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077D892-AD90-4533-A475-6F440FF3E3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449" y="3331032"/>
                <a:ext cx="1229376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58E040C-FD81-461C-B029-99B86C70675F}"/>
                  </a:ext>
                </a:extLst>
              </p:cNvPr>
              <p:cNvSpPr/>
              <p:nvPr/>
            </p:nvSpPr>
            <p:spPr>
              <a:xfrm>
                <a:off x="9122473" y="3319247"/>
                <a:ext cx="12293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58E040C-FD81-461C-B029-99B86C7067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2473" y="3319247"/>
                <a:ext cx="1229376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D202FB9-ABAB-42F2-B469-91571A0BF658}"/>
                  </a:ext>
                </a:extLst>
              </p:cNvPr>
              <p:cNvSpPr/>
              <p:nvPr/>
            </p:nvSpPr>
            <p:spPr>
              <a:xfrm>
                <a:off x="10130140" y="3312743"/>
                <a:ext cx="12293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D202FB9-ABAB-42F2-B469-91571A0BF6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0140" y="3312743"/>
                <a:ext cx="1229376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24A2101-217F-4E67-90AD-1C24205E525F}"/>
                  </a:ext>
                </a:extLst>
              </p:cNvPr>
              <p:cNvSpPr/>
              <p:nvPr/>
            </p:nvSpPr>
            <p:spPr>
              <a:xfrm>
                <a:off x="5012059" y="3853673"/>
                <a:ext cx="12293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24A2101-217F-4E67-90AD-1C24205E52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2059" y="3853673"/>
                <a:ext cx="122937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EC35812-05B7-49B5-BBFF-AE50A2ABCCD3}"/>
                  </a:ext>
                </a:extLst>
              </p:cNvPr>
              <p:cNvSpPr/>
              <p:nvPr/>
            </p:nvSpPr>
            <p:spPr>
              <a:xfrm>
                <a:off x="6096000" y="3853672"/>
                <a:ext cx="12293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EC35812-05B7-49B5-BBFF-AE50A2ABCC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853672"/>
                <a:ext cx="122937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A4A207F-CCC4-4256-8B6A-A2F4C1AA0B35}"/>
                  </a:ext>
                </a:extLst>
              </p:cNvPr>
              <p:cNvSpPr/>
              <p:nvPr/>
            </p:nvSpPr>
            <p:spPr>
              <a:xfrm>
                <a:off x="7120706" y="3834008"/>
                <a:ext cx="12293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A4A207F-CCC4-4256-8B6A-A2F4C1AA0B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0706" y="3834008"/>
                <a:ext cx="122937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3960BB1-3701-42A2-8A25-F89B2BA7AEF4}"/>
                  </a:ext>
                </a:extLst>
              </p:cNvPr>
              <p:cNvSpPr/>
              <p:nvPr/>
            </p:nvSpPr>
            <p:spPr>
              <a:xfrm>
                <a:off x="5012059" y="4335001"/>
                <a:ext cx="12293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sr-Cyrl-R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r-Cyrl-R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3960BB1-3701-42A2-8A25-F89B2BA7AE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2059" y="4335001"/>
                <a:ext cx="122937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095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157457" y="1185811"/>
                <a:ext cx="10450479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sr-Cyrl-RS" sz="2400" b="1" dirty="0">
                    <a:solidFill>
                      <a:srgbClr val="00B050"/>
                    </a:solidFill>
                  </a:rPr>
                  <a:t>5А</a:t>
                </a:r>
                <a:r>
                  <a:rPr lang="en-US" sz="2400" b="1" dirty="0">
                    <a:solidFill>
                      <a:srgbClr val="00B050"/>
                    </a:solidFill>
                  </a:rPr>
                  <a:t>.</a:t>
                </a:r>
                <a:r>
                  <a:rPr lang="sr-Cyrl-RS" sz="2400" b="1" dirty="0">
                    <a:solidFill>
                      <a:schemeClr val="tx1"/>
                    </a:solidFill>
                  </a:rPr>
                  <a:t> </a:t>
                </a:r>
                <a:r>
                  <a:rPr lang="sr-Cyrl-RS" sz="2400" dirty="0">
                    <a:solidFill>
                      <a:schemeClr val="tx1"/>
                    </a:solidFill>
                  </a:rPr>
                  <a:t>Колико  дијагонала</a:t>
                </a:r>
                <a:r>
                  <a:rPr lang="sr-Latn-RS" sz="2400" dirty="0">
                    <a:solidFill>
                      <a:schemeClr val="tx1"/>
                    </a:solidFill>
                  </a:rPr>
                  <a:t> </a:t>
                </a:r>
                <a:r>
                  <a:rPr lang="sr-Cyrl-RS" sz="2400" dirty="0">
                    <a:solidFill>
                      <a:schemeClr val="tx1"/>
                    </a:solidFill>
                  </a:rPr>
                  <a:t>има </a:t>
                </a:r>
                <a14:m>
                  <m:oMath xmlns:m="http://schemas.openxmlformats.org/officeDocument/2006/math">
                    <m:r>
                      <a:rPr lang="sr-Latn-R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-</a:t>
                </a:r>
                <a:r>
                  <a:rPr lang="sr-Cyrl-RS" sz="2400" dirty="0">
                    <a:solidFill>
                      <a:schemeClr val="tx1"/>
                    </a:solidFill>
                  </a:rPr>
                  <a:t>тоугао</a:t>
                </a:r>
                <a:r>
                  <a:rPr lang="sr-Latn-RS" sz="2400" dirty="0">
                    <a:solidFill>
                      <a:schemeClr val="tx1"/>
                    </a:solidFill>
                  </a:rPr>
                  <a:t>?</a:t>
                </a:r>
                <a:r>
                  <a:rPr lang="sr-Cyrl-RS" sz="2400" dirty="0">
                    <a:solidFill>
                      <a:schemeClr val="tx1"/>
                    </a:solidFill>
                  </a:rPr>
                  <a:t> </a:t>
                </a:r>
                <a:br>
                  <a:rPr lang="sr-Cyrl-RS" sz="2400" dirty="0">
                    <a:solidFill>
                      <a:schemeClr val="tx1"/>
                    </a:solidFill>
                  </a:rPr>
                </a:br>
                <a:r>
                  <a:rPr lang="sr-Cyrl-RS" sz="2400" dirty="0">
                    <a:solidFill>
                      <a:schemeClr val="tx1"/>
                    </a:solidFill>
                  </a:rPr>
                  <a:t>                         </a:t>
                </a:r>
                <a:br>
                  <a:rPr lang="sr-Cyrl-RS" sz="2400" dirty="0">
                    <a:solidFill>
                      <a:schemeClr val="tx1"/>
                    </a:solidFill>
                  </a:rPr>
                </a:br>
                <a:r>
                  <a:rPr lang="sr-Cyrl-RS" sz="2400" dirty="0">
                    <a:solidFill>
                      <a:schemeClr val="tx1"/>
                    </a:solidFill>
                  </a:rPr>
                  <a:t>                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457" y="1185811"/>
                <a:ext cx="10450479" cy="1200329"/>
              </a:xfrm>
              <a:prstGeom prst="rect">
                <a:avLst/>
              </a:prstGeom>
              <a:blipFill>
                <a:blip r:embed="rId2"/>
                <a:stretch>
                  <a:fillRect l="-933" t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C776DE-264D-4E3B-B125-8411C889EF63}"/>
                  </a:ext>
                </a:extLst>
              </p:cNvPr>
              <p:cNvSpPr/>
              <p:nvPr/>
            </p:nvSpPr>
            <p:spPr>
              <a:xfrm>
                <a:off x="1148500" y="5462207"/>
                <a:ext cx="7815025" cy="6664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r-Cyrl-RS" sz="2400" dirty="0"/>
                  <a:t>Број дијагонал</a:t>
                </a:r>
                <a:r>
                  <a:rPr lang="en-US" sz="2400" dirty="0"/>
                  <a:t>a</a:t>
                </a:r>
                <a:r>
                  <a:rPr lang="sr-Latn-RS" sz="2400" dirty="0"/>
                  <a:t>:</a:t>
                </a:r>
                <a:r>
                  <a:rPr lang="sr-Cyrl-R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r-Cyrl-R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Latn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sr-Latn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sr-Latn-R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sr-Latn-R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sr-Latn-R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r-Latn-R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sr-Latn-RS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sr-Latn-R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sr-Latn-R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sr-Latn-R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r-Latn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sr-Latn-R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r-Latn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−3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sr-Latn-R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C776DE-264D-4E3B-B125-8411C889EF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500" y="5462207"/>
                <a:ext cx="7815025" cy="666401"/>
              </a:xfrm>
              <a:prstGeom prst="rect">
                <a:avLst/>
              </a:prstGeom>
              <a:blipFill>
                <a:blip r:embed="rId3"/>
                <a:stretch>
                  <a:fillRect l="-1170" b="-8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2CC9F9-6DEC-4F97-901F-9E8F688ABB86}"/>
              </a:ext>
            </a:extLst>
          </p:cNvPr>
          <p:cNvCxnSpPr>
            <a:cxnSpLocks/>
          </p:cNvCxnSpPr>
          <p:nvPr/>
        </p:nvCxnSpPr>
        <p:spPr>
          <a:xfrm flipV="1">
            <a:off x="6508955" y="4758269"/>
            <a:ext cx="1402519" cy="7829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177B64-A9C6-445E-BAF0-C3CA75B0605C}"/>
              </a:ext>
            </a:extLst>
          </p:cNvPr>
          <p:cNvCxnSpPr/>
          <p:nvPr/>
        </p:nvCxnSpPr>
        <p:spPr>
          <a:xfrm flipV="1">
            <a:off x="7911474" y="3673283"/>
            <a:ext cx="1229032" cy="10922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5C7C348-12F7-4E39-9960-E99DCACB0D3B}"/>
              </a:ext>
            </a:extLst>
          </p:cNvPr>
          <p:cNvCxnSpPr>
            <a:cxnSpLocks/>
          </p:cNvCxnSpPr>
          <p:nvPr/>
        </p:nvCxnSpPr>
        <p:spPr>
          <a:xfrm flipH="1" flipV="1">
            <a:off x="8963525" y="2033754"/>
            <a:ext cx="176981" cy="163952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4DE40E-ADB0-4788-8C31-CF3EF24ADC2F}"/>
              </a:ext>
            </a:extLst>
          </p:cNvPr>
          <p:cNvCxnSpPr>
            <a:cxnSpLocks/>
          </p:cNvCxnSpPr>
          <p:nvPr/>
        </p:nvCxnSpPr>
        <p:spPr>
          <a:xfrm flipH="1" flipV="1">
            <a:off x="7540278" y="1852323"/>
            <a:ext cx="1443984" cy="21417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89B5745-56A4-45EF-93E6-A76E5605EE92}"/>
              </a:ext>
            </a:extLst>
          </p:cNvPr>
          <p:cNvCxnSpPr>
            <a:cxnSpLocks/>
          </p:cNvCxnSpPr>
          <p:nvPr/>
        </p:nvCxnSpPr>
        <p:spPr>
          <a:xfrm>
            <a:off x="6491468" y="3544341"/>
            <a:ext cx="27320" cy="129222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8D40728-AF3C-44D4-B25C-D12411881FA1}"/>
              </a:ext>
            </a:extLst>
          </p:cNvPr>
          <p:cNvSpPr txBox="1"/>
          <p:nvPr/>
        </p:nvSpPr>
        <p:spPr>
          <a:xfrm>
            <a:off x="6518788" y="2905506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1609E13-18D6-476F-A219-ACA4C65120F8}"/>
              </a:ext>
            </a:extLst>
          </p:cNvPr>
          <p:cNvSpPr txBox="1"/>
          <p:nvPr/>
        </p:nvSpPr>
        <p:spPr>
          <a:xfrm>
            <a:off x="6683983" y="2594535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F2985DE-DE7E-4291-920E-2A34DD5D6836}"/>
              </a:ext>
            </a:extLst>
          </p:cNvPr>
          <p:cNvSpPr txBox="1"/>
          <p:nvPr/>
        </p:nvSpPr>
        <p:spPr>
          <a:xfrm>
            <a:off x="6906630" y="2244534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DD78EB5-1B4E-482A-BFC2-74C8BD8779A4}"/>
                  </a:ext>
                </a:extLst>
              </p:cNvPr>
              <p:cNvSpPr/>
              <p:nvPr/>
            </p:nvSpPr>
            <p:spPr>
              <a:xfrm>
                <a:off x="6189587" y="4884480"/>
                <a:ext cx="5367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sr-Cyrl-R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Latn-R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xmlns="" id="{3DD78EB5-1B4E-482A-BFC2-74C8BD8779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9587" y="4884480"/>
                <a:ext cx="53675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A0382B3-1A3A-419A-8DCD-CA30610524AD}"/>
                  </a:ext>
                </a:extLst>
              </p:cNvPr>
              <p:cNvSpPr/>
              <p:nvPr/>
            </p:nvSpPr>
            <p:spPr>
              <a:xfrm>
                <a:off x="7689355" y="4884480"/>
                <a:ext cx="5420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sr-Cyrl-R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Latn-R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xmlns="" id="{4A0382B3-1A3A-419A-8DCD-CA30610524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355" y="4884480"/>
                <a:ext cx="542071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D8BB7A5-7C20-43B8-B653-A1D31375E75F}"/>
                  </a:ext>
                </a:extLst>
              </p:cNvPr>
              <p:cNvSpPr/>
              <p:nvPr/>
            </p:nvSpPr>
            <p:spPr>
              <a:xfrm>
                <a:off x="8984262" y="3737166"/>
                <a:ext cx="5420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sr-Cyrl-R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Latn-R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xmlns="" id="{FD8BB7A5-7C20-43B8-B653-A1D31375E7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4262" y="3737166"/>
                <a:ext cx="54207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1452484-44D5-4C42-8AC1-0405FF16F34E}"/>
                  </a:ext>
                </a:extLst>
              </p:cNvPr>
              <p:cNvSpPr/>
              <p:nvPr/>
            </p:nvSpPr>
            <p:spPr>
              <a:xfrm>
                <a:off x="8963525" y="1875202"/>
                <a:ext cx="5420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sr-Cyrl-R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r-Latn-R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xmlns="" id="{C1452484-44D5-4C42-8AC1-0405FF16F3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525" y="1875202"/>
                <a:ext cx="54207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8F6B10F-DA03-420E-A3BB-69CA5013459E}"/>
                  </a:ext>
                </a:extLst>
              </p:cNvPr>
              <p:cNvSpPr/>
              <p:nvPr/>
            </p:nvSpPr>
            <p:spPr>
              <a:xfrm>
                <a:off x="7369403" y="1378668"/>
                <a:ext cx="5420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sr-Cyrl-R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r-Latn-R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xmlns="" id="{98F6B10F-DA03-420E-A3BB-69CA501345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9403" y="1378668"/>
                <a:ext cx="54207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339A830A-EA03-40AE-B540-D2B37E79DD8A}"/>
                  </a:ext>
                </a:extLst>
              </p:cNvPr>
              <p:cNvSpPr/>
              <p:nvPr/>
            </p:nvSpPr>
            <p:spPr>
              <a:xfrm>
                <a:off x="5901784" y="3175009"/>
                <a:ext cx="5561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sr-Cyrl-R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sr-Latn-R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xmlns="" id="{339A830A-EA03-40AE-B540-D2B37E79DD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1784" y="3175009"/>
                <a:ext cx="55617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FCC5506-0EED-4E11-8CCF-3B6A96728C2C}"/>
              </a:ext>
            </a:extLst>
          </p:cNvPr>
          <p:cNvCxnSpPr>
            <a:cxnSpLocks/>
          </p:cNvCxnSpPr>
          <p:nvPr/>
        </p:nvCxnSpPr>
        <p:spPr>
          <a:xfrm flipH="1">
            <a:off x="6491468" y="1852323"/>
            <a:ext cx="1048810" cy="172475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8434710-49B5-4673-9135-5BA26F32346E}"/>
                  </a:ext>
                </a:extLst>
              </p:cNvPr>
              <p:cNvSpPr txBox="1"/>
              <p:nvPr/>
            </p:nvSpPr>
            <p:spPr>
              <a:xfrm>
                <a:off x="1181608" y="2176615"/>
                <a:ext cx="451892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2400" dirty="0"/>
                  <a:t>Два темена </a:t>
                </a:r>
                <a14:m>
                  <m:oMath xmlns:m="http://schemas.openxmlformats.org/officeDocument/2006/math">
                    <m:r>
                      <a:rPr lang="sr-Latn-RS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-</a:t>
                </a:r>
                <a:r>
                  <a:rPr lang="sr-Cyrl-RS" sz="2400" dirty="0"/>
                  <a:t>тоугла одређују праву, која садржи </a:t>
                </a:r>
                <a:endParaRPr lang="en-US" sz="2400" dirty="0"/>
              </a:p>
              <a:p>
                <a:r>
                  <a:rPr lang="sr-Cyrl-RS" sz="2400" dirty="0"/>
                  <a:t>једну дијагоналу </a:t>
                </a:r>
                <a14:m>
                  <m:oMath xmlns:m="http://schemas.openxmlformats.org/officeDocument/2006/math">
                    <m:r>
                      <a:rPr lang="sr-Latn-RS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-</a:t>
                </a:r>
                <a:r>
                  <a:rPr lang="sr-Cyrl-RS" sz="2400" dirty="0"/>
                  <a:t>тоугла, </a:t>
                </a:r>
                <a:br>
                  <a:rPr lang="sr-Latn-RS" sz="2400" dirty="0"/>
                </a:br>
                <a:r>
                  <a:rPr lang="sr-Cyrl-RS" sz="2400" dirty="0"/>
                  <a:t>или страницу </a:t>
                </a:r>
                <a14:m>
                  <m:oMath xmlns:m="http://schemas.openxmlformats.org/officeDocument/2006/math">
                    <m:r>
                      <a:rPr lang="sr-Latn-RS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-</a:t>
                </a:r>
                <a:r>
                  <a:rPr lang="sr-Cyrl-RS" sz="2400" dirty="0"/>
                  <a:t>тоугла. </a:t>
                </a:r>
                <a:endParaRPr lang="sr-Latn-RS" sz="24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8434710-49B5-4673-9135-5BA26F323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608" y="2176615"/>
                <a:ext cx="4518925" cy="1569660"/>
              </a:xfrm>
              <a:prstGeom prst="rect">
                <a:avLst/>
              </a:prstGeom>
              <a:blipFill>
                <a:blip r:embed="rId10"/>
                <a:stretch>
                  <a:fillRect l="-2159" t="-3101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359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5107" y="572772"/>
            <a:ext cx="716650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400" b="1" dirty="0">
                <a:solidFill>
                  <a:srgbClr val="00B050"/>
                </a:solidFill>
              </a:rPr>
              <a:t>6Б</a:t>
            </a:r>
            <a:r>
              <a:rPr lang="en-US" sz="2400" b="1" dirty="0">
                <a:solidFill>
                  <a:srgbClr val="00B050"/>
                </a:solidFill>
              </a:rPr>
              <a:t>.</a:t>
            </a:r>
            <a:r>
              <a:rPr lang="sr-Cyrl-RS" sz="2400" b="1" dirty="0">
                <a:solidFill>
                  <a:srgbClr val="00B050"/>
                </a:solidFill>
              </a:rPr>
              <a:t> </a:t>
            </a:r>
            <a:r>
              <a:rPr lang="sr-Cyrl-RS" sz="2400" dirty="0"/>
              <a:t>Располажемо са 6 различитих боја и свим нијансама које се њиховим мешањем могу постићи. Да ли има довољно много различитих нијанси тако да се могу обојити</a:t>
            </a:r>
            <a:r>
              <a:rPr lang="sr-Latn-RS" sz="2400" dirty="0"/>
              <a:t> </a:t>
            </a:r>
            <a:r>
              <a:rPr lang="sr-Cyrl-RS" sz="2400" dirty="0"/>
              <a:t>сва поља шаховске табле а да свако суседно поље буде различито обојено</a:t>
            </a:r>
            <a:r>
              <a:rPr lang="sr-Latn-RS" sz="2400" dirty="0"/>
              <a:t>?</a:t>
            </a:r>
            <a:r>
              <a:rPr lang="sr-Cyrl-RS" sz="2400" dirty="0"/>
              <a:t>                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1D19A6-BD5C-456E-A369-0EBD6A272E2C}"/>
                  </a:ext>
                </a:extLst>
              </p:cNvPr>
              <p:cNvSpPr/>
              <p:nvPr/>
            </p:nvSpPr>
            <p:spPr>
              <a:xfrm>
                <a:off x="475107" y="4270815"/>
                <a:ext cx="6927562" cy="21854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sr-Cyrl-RS" sz="2400" dirty="0"/>
                  <a:t>Укупан број нијанси је</a:t>
                </a:r>
                <a:r>
                  <a:rPr lang="sr-Latn-RS" sz="2400" dirty="0"/>
                  <a:t>:</a:t>
                </a:r>
                <a:endParaRPr lang="en-US" sz="2400" dirty="0"/>
              </a:p>
              <a:p>
                <a:br>
                  <a:rPr lang="sr-Cyrl-RS" sz="2400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sr-Cyrl-R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Cyrl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sr-Cyrl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sr-Cyrl-RS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sr-Cyrl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sr-Cyrl-R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sr-Cyrl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sr-Cyrl-R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sr-Cyrl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r>
                      <a:rPr lang="sr-Cyrl-R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sr-Cyrl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  <m:r>
                      <a:rPr lang="sr-Cyrl-R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sr-Cyrl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  <m:r>
                      <a:rPr lang="sr-Cyrl-RS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=63</m:t>
                    </m:r>
                  </m:oMath>
                </a14:m>
                <a:r>
                  <a:rPr lang="sr-Cyrl-RS" sz="2400" dirty="0"/>
                  <a:t>, </a:t>
                </a:r>
                <a:endParaRPr lang="en-US" sz="2400" dirty="0"/>
              </a:p>
              <a:p>
                <a:br>
                  <a:rPr lang="sr-Cyrl-RS" sz="2400" dirty="0"/>
                </a:br>
                <a:r>
                  <a:rPr lang="sr-Cyrl-RS" sz="2400" dirty="0"/>
                  <a:t>што не покрива свих 64 поља шаховске табле.</a:t>
                </a:r>
                <a:endParaRPr lang="sr-Latn-R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1D19A6-BD5C-456E-A369-0EBD6A272E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07" y="4270815"/>
                <a:ext cx="6927562" cy="2185470"/>
              </a:xfrm>
              <a:prstGeom prst="rect">
                <a:avLst/>
              </a:prstGeom>
              <a:blipFill>
                <a:blip r:embed="rId2"/>
                <a:stretch>
                  <a:fillRect l="-1408" t="-2235" b="-5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C9A521-C466-402A-8162-BD44C5CAAAE9}"/>
                  </a:ext>
                </a:extLst>
              </p:cNvPr>
              <p:cNvSpPr txBox="1"/>
              <p:nvPr/>
            </p:nvSpPr>
            <p:spPr>
              <a:xfrm>
                <a:off x="475107" y="2733523"/>
                <a:ext cx="9949034" cy="705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2400" dirty="0"/>
                  <a:t>Број нијанси, које се постижу мешањем по две расположиве боје је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sr-Cyrl-RS" sz="2400" dirty="0"/>
                  <a:t>. </a:t>
                </a:r>
                <a:endParaRPr lang="sr-Latn-R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C9A521-C466-402A-8162-BD44C5CAAA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07" y="2733523"/>
                <a:ext cx="9949034" cy="705771"/>
              </a:xfrm>
              <a:prstGeom prst="rect">
                <a:avLst/>
              </a:prstGeom>
              <a:blipFill>
                <a:blip r:embed="rId3"/>
                <a:stretch>
                  <a:fillRect l="-980" b="-2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5239CA2-417A-4B70-AAF6-3FD73A13F5FD}"/>
                  </a:ext>
                </a:extLst>
              </p:cNvPr>
              <p:cNvSpPr txBox="1"/>
              <p:nvPr/>
            </p:nvSpPr>
            <p:spPr>
              <a:xfrm>
                <a:off x="475107" y="3458460"/>
                <a:ext cx="10401318" cy="708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2400" dirty="0"/>
                  <a:t>Исто тако, мешањем по 3 дате боје, биће још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 </a:t>
                </a:r>
                <a:r>
                  <a:rPr lang="sr-Cyrl-RS" sz="2400" dirty="0"/>
                  <a:t>нијанси и тако редом</a:t>
                </a:r>
                <a:r>
                  <a:rPr lang="en-US" sz="2400" dirty="0"/>
                  <a:t> </a:t>
                </a:r>
                <a:r>
                  <a:rPr lang="sr-Cyrl-RS" sz="2400" dirty="0"/>
                  <a:t>... </a:t>
                </a:r>
                <a:endParaRPr lang="sr-Latn-R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5239CA2-417A-4B70-AAF6-3FD73A13F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07" y="3458460"/>
                <a:ext cx="10401318" cy="708143"/>
              </a:xfrm>
              <a:prstGeom prst="rect">
                <a:avLst/>
              </a:prstGeom>
              <a:blipFill>
                <a:blip r:embed="rId4"/>
                <a:stretch>
                  <a:fillRect l="-938" b="-2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phic 2" descr="Artist">
            <a:extLst>
              <a:ext uri="{FF2B5EF4-FFF2-40B4-BE49-F238E27FC236}">
                <a16:creationId xmlns:a16="http://schemas.microsoft.com/office/drawing/2014/main" id="{1D2BF550-CFCC-4C27-B04E-0A26AE0768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23741" y="572772"/>
            <a:ext cx="2000864" cy="200086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E6EFC88-34BF-4352-B9DE-67D87C69B6FF}"/>
              </a:ext>
            </a:extLst>
          </p:cNvPr>
          <p:cNvSpPr/>
          <p:nvPr/>
        </p:nvSpPr>
        <p:spPr>
          <a:xfrm>
            <a:off x="8587736" y="1879991"/>
            <a:ext cx="280961" cy="1278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E26BCDF-4381-4133-BF9B-BFC0D79498B9}"/>
              </a:ext>
            </a:extLst>
          </p:cNvPr>
          <p:cNvSpPr/>
          <p:nvPr/>
        </p:nvSpPr>
        <p:spPr>
          <a:xfrm>
            <a:off x="8853949" y="1953235"/>
            <a:ext cx="157316" cy="12782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3756071-05C9-4689-B30B-57931CD0D3FF}"/>
              </a:ext>
            </a:extLst>
          </p:cNvPr>
          <p:cNvSpPr/>
          <p:nvPr/>
        </p:nvSpPr>
        <p:spPr>
          <a:xfrm>
            <a:off x="8827883" y="2026977"/>
            <a:ext cx="206477" cy="18986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4C878B-4946-4940-804D-D93B83952D17}"/>
              </a:ext>
            </a:extLst>
          </p:cNvPr>
          <p:cNvSpPr/>
          <p:nvPr/>
        </p:nvSpPr>
        <p:spPr>
          <a:xfrm>
            <a:off x="8711381" y="2186864"/>
            <a:ext cx="233005" cy="1333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46FD139-73AC-4166-AA96-0179A76C1AAB}"/>
              </a:ext>
            </a:extLst>
          </p:cNvPr>
          <p:cNvSpPr/>
          <p:nvPr/>
        </p:nvSpPr>
        <p:spPr>
          <a:xfrm>
            <a:off x="8388402" y="2216845"/>
            <a:ext cx="233005" cy="133311"/>
          </a:xfrm>
          <a:prstGeom prst="ellipse">
            <a:avLst/>
          </a:prstGeom>
          <a:solidFill>
            <a:srgbClr val="FF66CC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9C89F74-6F11-49AA-908F-7F0DA6F862BF}"/>
              </a:ext>
            </a:extLst>
          </p:cNvPr>
          <p:cNvSpPr/>
          <p:nvPr/>
        </p:nvSpPr>
        <p:spPr>
          <a:xfrm>
            <a:off x="8587736" y="2222335"/>
            <a:ext cx="157316" cy="127821"/>
          </a:xfrm>
          <a:prstGeom prst="ellipse">
            <a:avLst/>
          </a:prstGeom>
          <a:solidFill>
            <a:srgbClr val="CC66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1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36703" y="1353796"/>
            <a:ext cx="98113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400" b="1" dirty="0">
                <a:solidFill>
                  <a:srgbClr val="00B050"/>
                </a:solidFill>
              </a:rPr>
              <a:t>7Б</a:t>
            </a:r>
            <a:r>
              <a:rPr lang="en-US" sz="2400" b="1" dirty="0">
                <a:solidFill>
                  <a:srgbClr val="00B050"/>
                </a:solidFill>
              </a:rPr>
              <a:t>.</a:t>
            </a:r>
            <a:r>
              <a:rPr lang="sr-Cyrl-RS" sz="2400" b="1" dirty="0">
                <a:solidFill>
                  <a:srgbClr val="00B050"/>
                </a:solidFill>
              </a:rPr>
              <a:t> </a:t>
            </a:r>
            <a:r>
              <a:rPr lang="sr-Cyrl-RS" sz="2400" dirty="0"/>
              <a:t>Од 20 ученика у одељењу 4 говоре француски језик. Потребно је формирати тим од 10 ученика за посету партнерској школи. На колико начина се ово може постићи тако да обавезно у тиму буду и нека два ученика који говоре француски</a:t>
            </a:r>
            <a:r>
              <a:rPr lang="en-US" sz="2400" dirty="0"/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0BE3A7-0F89-408E-8018-7079168E1AE3}"/>
              </a:ext>
            </a:extLst>
          </p:cNvPr>
          <p:cNvSpPr txBox="1"/>
          <p:nvPr/>
        </p:nvSpPr>
        <p:spPr>
          <a:xfrm>
            <a:off x="636703" y="3209663"/>
            <a:ext cx="6242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/>
              <a:t>Тим ћемо формирати део по део! </a:t>
            </a:r>
          </a:p>
          <a:p>
            <a:r>
              <a:rPr lang="sr-Latn-RS" sz="2400" dirty="0"/>
              <a:t>O</a:t>
            </a:r>
            <a:r>
              <a:rPr lang="sr-Cyrl-RS" sz="2400" dirty="0"/>
              <a:t>д 4 ученика који говоре француски језик, </a:t>
            </a:r>
            <a:br>
              <a:rPr lang="sr-Cyrl-RS" sz="2400" dirty="0"/>
            </a:br>
            <a:r>
              <a:rPr lang="sr-Cyrl-RS" sz="2400" dirty="0"/>
              <a:t>бирамо нека 2</a:t>
            </a:r>
            <a:r>
              <a:rPr lang="sr-Latn-RS" sz="2400" dirty="0"/>
              <a:t> </a:t>
            </a:r>
            <a:r>
              <a:rPr lang="sr-Cyrl-RS" sz="2400" dirty="0"/>
              <a:t>ученика. </a:t>
            </a:r>
            <a:endParaRPr lang="sr-Latn-R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78DDA1-F033-4D15-86F5-F0B243CB36E2}"/>
              </a:ext>
            </a:extLst>
          </p:cNvPr>
          <p:cNvSpPr txBox="1"/>
          <p:nvPr/>
        </p:nvSpPr>
        <p:spPr>
          <a:xfrm>
            <a:off x="636703" y="4379086"/>
            <a:ext cx="6639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/>
              <a:t>Од преосталих 16 ученика, треба изабрати још 8. </a:t>
            </a:r>
            <a:endParaRPr lang="sr-Latn-R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6F1AAB4-58F1-49B6-990D-D6CF2DF3B6D0}"/>
                  </a:ext>
                </a:extLst>
              </p:cNvPr>
              <p:cNvSpPr txBox="1"/>
              <p:nvPr/>
            </p:nvSpPr>
            <p:spPr>
              <a:xfrm>
                <a:off x="636703" y="5220372"/>
                <a:ext cx="7533903" cy="1077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2400" dirty="0"/>
                  <a:t>Према правилу производа, укупан број састава тима је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sr-Cyrl-RS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sr-Cyrl-RS" sz="2400" dirty="0"/>
                  <a:t>.</a:t>
                </a:r>
                <a:endParaRPr lang="sr-Latn-R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6F1AAB4-58F1-49B6-990D-D6CF2DF3B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03" y="5220372"/>
                <a:ext cx="7533903" cy="1077474"/>
              </a:xfrm>
              <a:prstGeom prst="rect">
                <a:avLst/>
              </a:prstGeom>
              <a:blipFill>
                <a:blip r:embed="rId2"/>
                <a:stretch>
                  <a:fillRect l="-1214" t="-5085" r="-890" b="-35028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514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31131" y="1342668"/>
            <a:ext cx="900028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2400" b="1" dirty="0">
                <a:solidFill>
                  <a:srgbClr val="00B050"/>
                </a:solidFill>
              </a:rPr>
              <a:t>8Б</a:t>
            </a:r>
            <a:r>
              <a:rPr lang="en-US" sz="2400" b="1" dirty="0">
                <a:solidFill>
                  <a:srgbClr val="00B050"/>
                </a:solidFill>
              </a:rPr>
              <a:t>.</a:t>
            </a:r>
            <a:r>
              <a:rPr lang="sr-Cyrl-RS" sz="2400" b="1" dirty="0">
                <a:solidFill>
                  <a:srgbClr val="00B050"/>
                </a:solidFill>
              </a:rPr>
              <a:t> </a:t>
            </a:r>
            <a:r>
              <a:rPr lang="sr-Cyrl-RS" sz="2400" dirty="0"/>
              <a:t>У одељењу од 15 ученика и 12 ученица потребно је формирати</a:t>
            </a:r>
            <a:br>
              <a:rPr lang="sr-Cyrl-RS" sz="2400" dirty="0"/>
            </a:br>
            <a:r>
              <a:rPr lang="sr-Cyrl-RS" sz="2400" dirty="0"/>
              <a:t> екипу за квиз од 7 чланова. На колико начина он то може учинити </a:t>
            </a:r>
            <a:br>
              <a:rPr lang="sr-Cyrl-RS" sz="2400" dirty="0"/>
            </a:br>
            <a:r>
              <a:rPr lang="sr-Cyrl-RS" sz="2400" dirty="0"/>
              <a:t>ако екипу чине 4 дечака и 3 девојчице</a:t>
            </a:r>
            <a:r>
              <a:rPr lang="sr-Latn-RS" sz="2400" dirty="0"/>
              <a:t>?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641D8FF-3E6B-4C08-ACD0-0158FB5C067C}"/>
                  </a:ext>
                </a:extLst>
              </p:cNvPr>
              <p:cNvSpPr txBox="1"/>
              <p:nvPr/>
            </p:nvSpPr>
            <p:spPr>
              <a:xfrm>
                <a:off x="1835948" y="2913285"/>
                <a:ext cx="4643508" cy="156966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sr-Cyrl-R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Latn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sr-Latn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sr-Latn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sr-Cyrl-RS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r-Cyrl-R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sr-Cyrl-R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sr-Cyrl-R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sr-Latn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sr-Latn-R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641D8FF-3E6B-4C08-ACD0-0158FB5C0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948" y="2913285"/>
                <a:ext cx="4643508" cy="15696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720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Address Book">
            <a:extLst>
              <a:ext uri="{FF2B5EF4-FFF2-40B4-BE49-F238E27FC236}">
                <a16:creationId xmlns:a16="http://schemas.microsoft.com/office/drawing/2014/main" id="{0CF8194C-0E2B-4914-998B-4E40E1F03D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48581" y="210439"/>
            <a:ext cx="914400" cy="914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7229C6-0D10-4960-A67A-2CE357A687A2}"/>
              </a:ext>
            </a:extLst>
          </p:cNvPr>
          <p:cNvSpPr txBox="1"/>
          <p:nvPr/>
        </p:nvSpPr>
        <p:spPr>
          <a:xfrm>
            <a:off x="2512213" y="406029"/>
            <a:ext cx="4288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b="1" dirty="0">
                <a:solidFill>
                  <a:srgbClr val="92D050"/>
                </a:solidFill>
              </a:rPr>
              <a:t>Задаци за самосталан рад</a:t>
            </a:r>
            <a:endParaRPr lang="en-US" sz="2800" b="1" dirty="0">
              <a:solidFill>
                <a:srgbClr val="92D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B36B0E-D818-4835-BF9A-F5B68AA1348E}"/>
              </a:ext>
            </a:extLst>
          </p:cNvPr>
          <p:cNvSpPr txBox="1"/>
          <p:nvPr/>
        </p:nvSpPr>
        <p:spPr>
          <a:xfrm>
            <a:off x="1677015" y="1166843"/>
            <a:ext cx="883797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92D050"/>
                </a:solidFill>
              </a:rPr>
              <a:t>1А</a:t>
            </a:r>
            <a:r>
              <a:rPr lang="en-US" sz="2400" b="1" dirty="0">
                <a:solidFill>
                  <a:srgbClr val="92D050"/>
                </a:solidFill>
              </a:rPr>
              <a:t>.</a:t>
            </a:r>
            <a:r>
              <a:rPr lang="en-US" sz="2400" dirty="0"/>
              <a:t> </a:t>
            </a:r>
            <a:r>
              <a:rPr lang="sr-Cyrl-RS" sz="2400" dirty="0"/>
              <a:t>Одредити број троуглова који су одређени теменима датог шестоугла.</a:t>
            </a:r>
          </a:p>
          <a:p>
            <a:r>
              <a:rPr lang="sr-Cyrl-RS" sz="2400" b="1" dirty="0">
                <a:solidFill>
                  <a:srgbClr val="92D050"/>
                </a:solidFill>
              </a:rPr>
              <a:t>2Б</a:t>
            </a:r>
            <a:r>
              <a:rPr lang="en-US" sz="2400" b="1" dirty="0">
                <a:solidFill>
                  <a:srgbClr val="92D050"/>
                </a:solidFill>
              </a:rPr>
              <a:t>. </a:t>
            </a:r>
            <a:r>
              <a:rPr lang="sr-Cyrl-RS" sz="2400" dirty="0"/>
              <a:t>Од 10 изложених сувенира туриста је одлучио да одабере</a:t>
            </a:r>
          </a:p>
          <a:p>
            <a:r>
              <a:rPr lang="sr-Cyrl-RS" sz="2400" dirty="0"/>
              <a:t>нека три. Одредити број могућих избора</a:t>
            </a:r>
            <a:r>
              <a:rPr lang="en-US" sz="2400" dirty="0"/>
              <a:t>?</a:t>
            </a:r>
            <a:endParaRPr lang="sr-Cyrl-RS" sz="2400" dirty="0"/>
          </a:p>
          <a:p>
            <a:r>
              <a:rPr lang="sr-Cyrl-RS" sz="2400" b="1" dirty="0">
                <a:solidFill>
                  <a:srgbClr val="92D050"/>
                </a:solidFill>
              </a:rPr>
              <a:t>3А</a:t>
            </a:r>
            <a:r>
              <a:rPr lang="en-US" sz="2400" b="1" dirty="0">
                <a:solidFill>
                  <a:srgbClr val="92D050"/>
                </a:solidFill>
              </a:rPr>
              <a:t>.</a:t>
            </a:r>
            <a:r>
              <a:rPr lang="en-US" sz="2400" dirty="0"/>
              <a:t> </a:t>
            </a:r>
            <a:r>
              <a:rPr lang="sr-Cyrl-RS" sz="2400" dirty="0"/>
              <a:t>Наведи све начине да се од 37 ученика одаберу два ученика</a:t>
            </a:r>
            <a:r>
              <a:rPr lang="sr-Latn-RS" sz="2400" dirty="0"/>
              <a:t>,</a:t>
            </a:r>
            <a:r>
              <a:rPr lang="sr-Cyrl-RS" sz="2400" dirty="0"/>
              <a:t> који ће учествовати у радио емисији и још два ученика, који ће бити њихова замена.</a:t>
            </a:r>
          </a:p>
          <a:p>
            <a:r>
              <a:rPr lang="sr-Cyrl-RS" sz="2400" dirty="0"/>
              <a:t> </a:t>
            </a:r>
            <a:r>
              <a:rPr lang="sr-Cyrl-RS" sz="2400" b="1" dirty="0">
                <a:solidFill>
                  <a:srgbClr val="92D050"/>
                </a:solidFill>
              </a:rPr>
              <a:t>4Б</a:t>
            </a:r>
            <a:r>
              <a:rPr lang="en-US" sz="2400" b="1" dirty="0">
                <a:solidFill>
                  <a:srgbClr val="92D050"/>
                </a:solidFill>
              </a:rPr>
              <a:t>.</a:t>
            </a:r>
            <a:r>
              <a:rPr lang="en-US" sz="2400" dirty="0"/>
              <a:t> </a:t>
            </a:r>
            <a:r>
              <a:rPr lang="sr-Cyrl-RS" sz="2400" dirty="0"/>
              <a:t>Наведи све начине да се од 37 ученика одаберу 4 ученика</a:t>
            </a:r>
            <a:r>
              <a:rPr lang="sr-Latn-RS" sz="2400" dirty="0"/>
              <a:t>,</a:t>
            </a:r>
            <a:r>
              <a:rPr lang="sr-Cyrl-RS" sz="2400" dirty="0"/>
              <a:t> који ће давати интервју у радио емисији.</a:t>
            </a:r>
          </a:p>
          <a:p>
            <a:r>
              <a:rPr lang="sr-Cyrl-RS" sz="2400" b="1" dirty="0">
                <a:solidFill>
                  <a:srgbClr val="92D050"/>
                </a:solidFill>
              </a:rPr>
              <a:t>5Б</a:t>
            </a:r>
            <a:r>
              <a:rPr lang="en-US" sz="2400" b="1" dirty="0">
                <a:solidFill>
                  <a:srgbClr val="92D050"/>
                </a:solidFill>
              </a:rPr>
              <a:t>.</a:t>
            </a:r>
            <a:r>
              <a:rPr lang="en-US" sz="2400" dirty="0"/>
              <a:t> </a:t>
            </a:r>
            <a:r>
              <a:rPr lang="sr-Cyrl-RS" sz="2400" dirty="0"/>
              <a:t> У једној учионици има 20 места. На колико начина</a:t>
            </a:r>
            <a:br>
              <a:rPr lang="sr-Cyrl-RS" sz="2400" dirty="0"/>
            </a:br>
            <a:r>
              <a:rPr lang="sr-Cyrl-RS" sz="2400" dirty="0"/>
              <a:t> 5 ученика могу да одаберу своје место</a:t>
            </a:r>
            <a:r>
              <a:rPr lang="en-US" sz="2400" dirty="0"/>
              <a:t>?</a:t>
            </a:r>
            <a:r>
              <a:rPr lang="sr-Cyrl-RS" sz="2400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9846627"/>
      </p:ext>
    </p:extLst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nalogousFromRegularSeedLeftStep">
      <a:dk1>
        <a:srgbClr val="000000"/>
      </a:dk1>
      <a:lt1>
        <a:srgbClr val="FFFFFF"/>
      </a:lt1>
      <a:dk2>
        <a:srgbClr val="242F41"/>
      </a:dk2>
      <a:lt2>
        <a:srgbClr val="E8E6E2"/>
      </a:lt2>
      <a:accent1>
        <a:srgbClr val="2973E7"/>
      </a:accent1>
      <a:accent2>
        <a:srgbClr val="17B0D5"/>
      </a:accent2>
      <a:accent3>
        <a:srgbClr val="20B694"/>
      </a:accent3>
      <a:accent4>
        <a:srgbClr val="14BC51"/>
      </a:accent4>
      <a:accent5>
        <a:srgbClr val="2ABB21"/>
      </a:accent5>
      <a:accent6>
        <a:srgbClr val="61B614"/>
      </a:accent6>
      <a:hlink>
        <a:srgbClr val="A67B37"/>
      </a:hlink>
      <a:folHlink>
        <a:srgbClr val="7F7F7F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887</Words>
  <Application>Microsoft Office PowerPoint</Application>
  <PresentationFormat>Widescreen</PresentationFormat>
  <Paragraphs>152</Paragraphs>
  <Slides>15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Bembo</vt:lpstr>
      <vt:lpstr>Calibri</vt:lpstr>
      <vt:lpstr>Cambria Math</vt:lpstr>
      <vt:lpstr>Wingdings</vt:lpstr>
      <vt:lpstr>ArchiveVTI</vt:lpstr>
      <vt:lpstr>Комбинације БЕЗ ПОНАВЉАЊА</vt:lpstr>
      <vt:lpstr>Комбинације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Jasmina Micic</dc:creator>
  <cp:lastModifiedBy>Jasmina Micic</cp:lastModifiedBy>
  <cp:revision>22</cp:revision>
  <dcterms:created xsi:type="dcterms:W3CDTF">2021-02-11T00:26:00Z</dcterms:created>
  <dcterms:modified xsi:type="dcterms:W3CDTF">2021-02-11T01:35:45Z</dcterms:modified>
</cp:coreProperties>
</file>