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3033"/>
    <a:srgbClr val="4653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17.06.2020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671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17.06.2020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311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17.06.2020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312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17.06.2020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070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17.06.2020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25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17.06.2020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843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17.06.2020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426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17.06.2020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643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17.06.2020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561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17.06.2020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807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17.06.2020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971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17.06.2020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72441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7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2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1567EA6-E82A-4094-84BF-737EBF9D5F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347" r="27348" b="1"/>
          <a:stretch/>
        </p:blipFill>
        <p:spPr>
          <a:xfrm>
            <a:off x="1" y="10"/>
            <a:ext cx="4637078" cy="6857530"/>
          </a:xfrm>
          <a:prstGeom prst="rect">
            <a:avLst/>
          </a:prstGeom>
        </p:spPr>
      </p:pic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65C28544-9840-4135-A131-84518AB7AD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71"/>
          <a:stretch/>
        </p:blipFill>
        <p:spPr>
          <a:xfrm>
            <a:off x="4628829" y="10"/>
            <a:ext cx="7563171" cy="426694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57E30F7-3253-4621-AB18-6A383D3A3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498" y="4267831"/>
            <a:ext cx="7552502" cy="2590169"/>
          </a:xfrm>
          <a:prstGeom prst="rect">
            <a:avLst/>
          </a:prstGeom>
          <a:solidFill>
            <a:srgbClr val="465359"/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5BF9353-CBE7-4AD8-BECB-D8DCBCE502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9842" y="4571122"/>
            <a:ext cx="6591957" cy="1037907"/>
          </a:xfrm>
        </p:spPr>
        <p:txBody>
          <a:bodyPr>
            <a:normAutofit/>
          </a:bodyPr>
          <a:lstStyle/>
          <a:p>
            <a:r>
              <a:rPr lang="sr-Latn-RS" sz="3300">
                <a:solidFill>
                  <a:srgbClr val="FFFFFF"/>
                </a:solidFill>
                <a:latin typeface="Castellar" panose="020A0402060406010301" pitchFamily="18" charset="0"/>
              </a:rPr>
              <a:t>Famous Female </a:t>
            </a:r>
            <a:br>
              <a:rPr lang="sr-Latn-RS" sz="3300">
                <a:solidFill>
                  <a:srgbClr val="FFFFFF"/>
                </a:solidFill>
                <a:latin typeface="Castellar" panose="020A0402060406010301" pitchFamily="18" charset="0"/>
              </a:rPr>
            </a:br>
            <a:r>
              <a:rPr lang="sr-Latn-RS" sz="3300">
                <a:solidFill>
                  <a:srgbClr val="FFFFFF"/>
                </a:solidFill>
                <a:latin typeface="Castellar" panose="020A0402060406010301" pitchFamily="18" charset="0"/>
              </a:rPr>
              <a:t>Mathematicians 3</a:t>
            </a:r>
            <a:endParaRPr lang="en-US" sz="3300">
              <a:solidFill>
                <a:srgbClr val="FFFFFF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305829B-9491-4F93-8853-9BCABA78F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498" y="4220158"/>
            <a:ext cx="7554921" cy="914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1F966F2-031A-4EA8-B214-62BED34FF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1359" y="-460"/>
            <a:ext cx="9144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B09191-F6BE-422F-B760-006B240A2AE8}"/>
              </a:ext>
            </a:extLst>
          </p:cNvPr>
          <p:cNvSpPr txBox="1"/>
          <p:nvPr/>
        </p:nvSpPr>
        <p:spPr>
          <a:xfrm>
            <a:off x="1475450" y="6211209"/>
            <a:ext cx="29945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r-Latn-RS" dirty="0"/>
              <a:t>Lena Jovanović</a:t>
            </a:r>
            <a:br>
              <a:rPr lang="sr-Latn-RS" dirty="0"/>
            </a:br>
            <a:r>
              <a:rPr lang="sr-Latn-RS" dirty="0"/>
              <a:t>Prva kragujevačka gimnazija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070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Резултат слика за old globe on books drawing">
            <a:extLst>
              <a:ext uri="{FF2B5EF4-FFF2-40B4-BE49-F238E27FC236}">
                <a16:creationId xmlns:a16="http://schemas.microsoft.com/office/drawing/2014/main" id="{CD1FDC39-9D60-46FC-B80A-FFE930245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99" y="4599991"/>
            <a:ext cx="2899266" cy="214545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Резултат слика за globe drawing">
            <a:extLst>
              <a:ext uri="{FF2B5EF4-FFF2-40B4-BE49-F238E27FC236}">
                <a16:creationId xmlns:a16="http://schemas.microsoft.com/office/drawing/2014/main" id="{F093F817-941B-45F5-86A6-F0EEC9EF6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648" y="1687434"/>
            <a:ext cx="5369133" cy="5369133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CC415C-1186-4D43-B391-746322DB7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7744" y="543800"/>
            <a:ext cx="7445829" cy="5994334"/>
          </a:xfrm>
        </p:spPr>
        <p:txBody>
          <a:bodyPr>
            <a:noAutofit/>
          </a:bodyPr>
          <a:lstStyle/>
          <a:p>
            <a:pPr algn="ctr"/>
            <a:r>
              <a:rPr lang="sr-Latn-RS" sz="2900" b="1" dirty="0">
                <a:solidFill>
                  <a:srgbClr val="465359"/>
                </a:solidFill>
                <a:latin typeface="Trebuchet MS" panose="020B0603020202020204" pitchFamily="34" charset="0"/>
              </a:rPr>
              <a:t>Svaka od ovih nadarenih Žena je zasebno donela veliki doprinos nauci i obrazovanju,ali takodje i naČinu tumaČenja sveta.</a:t>
            </a:r>
            <a:br>
              <a:rPr lang="sr-Latn-RS" sz="2900" b="1" dirty="0">
                <a:solidFill>
                  <a:srgbClr val="465359"/>
                </a:solidFill>
                <a:latin typeface="Trebuchet MS" panose="020B0603020202020204" pitchFamily="34" charset="0"/>
              </a:rPr>
            </a:br>
            <a:r>
              <a:rPr lang="sr-Latn-RS" sz="2900" b="1" dirty="0">
                <a:solidFill>
                  <a:srgbClr val="465359"/>
                </a:solidFill>
                <a:latin typeface="Trebuchet MS" panose="020B0603020202020204" pitchFamily="34" charset="0"/>
              </a:rPr>
              <a:t>sve su proŠle kroz teŠka vremena,iŠle sU ka svom cilju ne osvrĆuĆi se na proŠlost.nisu dopuŠtale stereotipima,komentarima i ljudima da im stanu na put do dostizanja njihovih snova.</a:t>
            </a:r>
            <a:br>
              <a:rPr lang="sr-Latn-RS" sz="2900" b="1" dirty="0">
                <a:solidFill>
                  <a:srgbClr val="465359"/>
                </a:solidFill>
                <a:latin typeface="Trebuchet MS" panose="020B0603020202020204" pitchFamily="34" charset="0"/>
              </a:rPr>
            </a:br>
            <a:r>
              <a:rPr lang="sr-Latn-RS" sz="2900" b="1" i="1" dirty="0">
                <a:solidFill>
                  <a:srgbClr val="293033"/>
                </a:solidFill>
                <a:latin typeface="Trebuchet MS" panose="020B0603020202020204" pitchFamily="34" charset="0"/>
              </a:rPr>
              <a:t>one su zene koje Čine nasu istoriju tako bogatom</a:t>
            </a:r>
            <a:r>
              <a:rPr lang="sr-Latn-RS" sz="2900" b="1" dirty="0">
                <a:solidFill>
                  <a:srgbClr val="465359"/>
                </a:solidFill>
                <a:latin typeface="Trebuchet MS" panose="020B0603020202020204" pitchFamily="34" charset="0"/>
              </a:rPr>
              <a:t>.</a:t>
            </a:r>
          </a:p>
        </p:txBody>
      </p:sp>
      <p:pic>
        <p:nvPicPr>
          <p:cNvPr id="3076" name="Picture 4" descr="Резултат слика за feather drawing">
            <a:extLst>
              <a:ext uri="{FF2B5EF4-FFF2-40B4-BE49-F238E27FC236}">
                <a16:creationId xmlns:a16="http://schemas.microsoft.com/office/drawing/2014/main" id="{97AE2479-53FC-4037-9B56-91C6E50AC4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62" t="7143" r="4498" b="12391"/>
          <a:stretch/>
        </p:blipFill>
        <p:spPr bwMode="auto">
          <a:xfrm>
            <a:off x="909818" y="1107783"/>
            <a:ext cx="1502228" cy="2433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7636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B526C-CDCD-4853-839C-CAA6FCAB9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857" y="1179829"/>
            <a:ext cx="3031852" cy="898090"/>
          </a:xfrm>
        </p:spPr>
        <p:txBody>
          <a:bodyPr>
            <a:normAutofit/>
          </a:bodyPr>
          <a:lstStyle/>
          <a:p>
            <a:pPr algn="ctr"/>
            <a:r>
              <a:rPr lang="sr-Latn-RS" sz="4000" dirty="0">
                <a:latin typeface="Castellar" panose="020A0402060406010301" pitchFamily="18" charset="0"/>
              </a:rPr>
              <a:t>hipatija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219BB-C282-42B5-A5C3-33877914B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5300870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Char char="Ø"/>
            </a:pPr>
            <a:r>
              <a:rPr lang="sr-Latn-RS" b="1" dirty="0">
                <a:solidFill>
                  <a:srgbClr val="465359"/>
                </a:solidFill>
                <a:latin typeface="Trebuchet MS" panose="020B0603020202020204" pitchFamily="34" charset="0"/>
              </a:rPr>
              <a:t>Njen otac Teon, cuveni matematičar iz Aleksandrije, preneo je na nju svoje ogromno znanje. </a:t>
            </a:r>
          </a:p>
          <a:p>
            <a:pPr marL="0" indent="0" algn="ctr">
              <a:buNone/>
            </a:pPr>
            <a:r>
              <a:rPr lang="sr-Latn-RS" b="1" dirty="0">
                <a:solidFill>
                  <a:srgbClr val="465359"/>
                </a:solidFill>
                <a:latin typeface="Trebuchet MS" panose="020B0603020202020204" pitchFamily="34" charset="0"/>
              </a:rPr>
              <a:t>Na nagovor oca, otputovala je za Atinu, gde je svoje znanje obogatila Platonovim i Aristotelovim učenjima. Osim zajedničkih radova sa Teonom, imala je i mnogo svojih, a predavala je matematiku, filozofiju i astronomiju.</a:t>
            </a:r>
          </a:p>
          <a:p>
            <a:endParaRPr lang="sr-Latn-RS" dirty="0"/>
          </a:p>
        </p:txBody>
      </p:sp>
      <p:pic>
        <p:nvPicPr>
          <p:cNvPr id="1026" name="Picture 2" descr="Резултат слика за hipatija">
            <a:extLst>
              <a:ext uri="{FF2B5EF4-FFF2-40B4-BE49-F238E27FC236}">
                <a16:creationId xmlns:a16="http://schemas.microsoft.com/office/drawing/2014/main" id="{631E8FDF-D89F-455A-8472-5AAF8482AA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119" y="2327358"/>
            <a:ext cx="2465327" cy="360779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5575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50628-DF24-4B58-9F27-FFAC75379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sz="4000" dirty="0">
                <a:latin typeface="Castellar" panose="020A0402060406010301" pitchFamily="18" charset="0"/>
              </a:rPr>
              <a:t>Emili di Šatle</a:t>
            </a:r>
            <a:br>
              <a:rPr lang="sr-Latn-RS" dirty="0"/>
            </a:br>
            <a:endParaRPr lang="sr-Lat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FA2500-926C-4FAE-9BC4-7ABF093BE3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5549445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Char char="Ø"/>
            </a:pPr>
            <a:r>
              <a:rPr lang="sr-Latn-RS" b="1" dirty="0">
                <a:solidFill>
                  <a:srgbClr val="465359"/>
                </a:solidFill>
                <a:latin typeface="Trebuchet MS" panose="020B0603020202020204" pitchFamily="34" charset="0"/>
              </a:rPr>
              <a:t>Ova matematičarka, koja je rodjena u Parizu, poznata je po prevodjenju i analizi knjige „Matematički principi prirodne filozofije”. Njena verzija prevoda se i dan-danas koristi u Francuskoj. Iako je njena majka u to vreme mislila da matematika nije za devojke, otac joj je pružao podršku.</a:t>
            </a:r>
          </a:p>
          <a:p>
            <a:pPr marL="0" indent="0" algn="ctr">
              <a:buNone/>
            </a:pPr>
            <a:r>
              <a:rPr lang="sr-Latn-RS" b="1" dirty="0">
                <a:solidFill>
                  <a:srgbClr val="465359"/>
                </a:solidFill>
                <a:latin typeface="Trebuchet MS" panose="020B0603020202020204" pitchFamily="34" charset="0"/>
              </a:rPr>
              <a:t>Napisala je esej o prirodi vatre i zato joj je 1737. godine uručena nagrada Francuske akademije nauka. Poznata je po svom zalaganju za ravnopravnost žena u obrazovanju i smatrala je da ih država onemogućava da se iskažu u nauci.</a:t>
            </a:r>
          </a:p>
          <a:p>
            <a:endParaRPr lang="sr-Latn-RS" dirty="0"/>
          </a:p>
        </p:txBody>
      </p:sp>
      <p:pic>
        <p:nvPicPr>
          <p:cNvPr id="2050" name="Picture 2" descr="Резултат слика за Emili di Šatle">
            <a:extLst>
              <a:ext uri="{FF2B5EF4-FFF2-40B4-BE49-F238E27FC236}">
                <a16:creationId xmlns:a16="http://schemas.microsoft.com/office/drawing/2014/main" id="{3EFD43D1-4938-4DA5-9D15-F29401AB6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418" y="2513358"/>
            <a:ext cx="2776729" cy="332468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9775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E9E29-6AF3-4895-8343-6FEE09BA7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r-Latn-RS" sz="3000" dirty="0">
                <a:latin typeface="Castellar" panose="020A0402060406010301" pitchFamily="18" charset="0"/>
              </a:rPr>
              <a:t>Marija</a:t>
            </a:r>
            <a:br>
              <a:rPr lang="sr-Latn-RS" sz="3000" dirty="0">
                <a:latin typeface="Castellar" panose="020A0402060406010301" pitchFamily="18" charset="0"/>
              </a:rPr>
            </a:br>
            <a:r>
              <a:rPr lang="sr-Latn-RS" sz="3000" dirty="0">
                <a:latin typeface="Castellar" panose="020A0402060406010301" pitchFamily="18" charset="0"/>
              </a:rPr>
              <a:t>~</a:t>
            </a:r>
            <a:br>
              <a:rPr lang="sr-Latn-RS" sz="3000" dirty="0">
                <a:latin typeface="Castellar" panose="020A0402060406010301" pitchFamily="18" charset="0"/>
              </a:rPr>
            </a:br>
            <a:r>
              <a:rPr lang="sr-Latn-RS" sz="3000" dirty="0">
                <a:latin typeface="Castellar" panose="020A0402060406010301" pitchFamily="18" charset="0"/>
              </a:rPr>
              <a:t>Sofija zermen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8CA15-929C-41CC-A0CC-1F380A674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8835" y="727969"/>
            <a:ext cx="7474997" cy="5868140"/>
          </a:xfrm>
        </p:spPr>
        <p:txBody>
          <a:bodyPr>
            <a:normAutofit fontScale="92500" lnSpcReduction="20000"/>
          </a:bodyPr>
          <a:lstStyle/>
          <a:p>
            <a:pPr algn="ctr">
              <a:buFont typeface="Wingdings" panose="05000000000000000000" pitchFamily="2" charset="2"/>
              <a:buChar char="Ø"/>
            </a:pPr>
            <a:r>
              <a:rPr lang="sr-Latn-RS" b="1" dirty="0">
                <a:solidFill>
                  <a:srgbClr val="465359"/>
                </a:solidFill>
                <a:latin typeface="Trebuchet MS" panose="020B0603020202020204" pitchFamily="34" charset="0"/>
              </a:rPr>
              <a:t>Živela je u Parizu i volela matematiku. Većinu svog vremena provodila je u očevoj biblioteci, u kojoj je učila jezike (latinski i grčki) i izučavala radove cenjenih matematičara tog doba.</a:t>
            </a:r>
          </a:p>
          <a:p>
            <a:pPr marL="0" indent="0" algn="ctr">
              <a:buNone/>
            </a:pPr>
            <a:r>
              <a:rPr lang="sr-Latn-RS" b="1" dirty="0">
                <a:solidFill>
                  <a:srgbClr val="465359"/>
                </a:solidFill>
                <a:latin typeface="Trebuchet MS" panose="020B0603020202020204" pitchFamily="34" charset="0"/>
              </a:rPr>
              <a:t>Nažalost, u to vreme su šanse za obrazovanje žena bile ograničene. Ali uprkos tome, mlada Sofija se odlučila da napravi jedan jako hrabar korak. Tajno je studirala na Univerzitetu </a:t>
            </a:r>
            <a:r>
              <a:rPr lang="sr-Latn-RS" b="1" i="1" dirty="0">
                <a:solidFill>
                  <a:srgbClr val="293033"/>
                </a:solidFill>
                <a:latin typeface="Trebuchet MS" panose="020B0603020202020204" pitchFamily="34" charset="0"/>
              </a:rPr>
              <a:t>École Polytechnique</a:t>
            </a:r>
            <a:r>
              <a:rPr lang="sr-Latn-RS" b="1" dirty="0">
                <a:solidFill>
                  <a:srgbClr val="465359"/>
                </a:solidFill>
                <a:latin typeface="Trebuchet MS" panose="020B0603020202020204" pitchFamily="34" charset="0"/>
              </a:rPr>
              <a:t>, koristivši ime jednog od muških studenata.</a:t>
            </a:r>
          </a:p>
          <a:p>
            <a:pPr marL="0" indent="0" algn="ctr">
              <a:buNone/>
            </a:pPr>
            <a:r>
              <a:rPr lang="sr-Latn-RS" b="1" dirty="0">
                <a:solidFill>
                  <a:srgbClr val="465359"/>
                </a:solidFill>
                <a:latin typeface="Trebuchet MS" panose="020B0603020202020204" pitchFamily="34" charset="0"/>
              </a:rPr>
              <a:t>Sve je išlo po planu dok predavači nisu uvideli dramatičnu promenu u znanju osobe cije je ime upotrebila da se prikrije. Iako nikada nije bila aktivan predavač i matematicar, nezavisno je izučavala matematiku i pisala naučne radove.</a:t>
            </a:r>
          </a:p>
          <a:p>
            <a:pPr marL="0" indent="0" algn="ctr">
              <a:buNone/>
            </a:pPr>
            <a:r>
              <a:rPr lang="sr-Latn-RS" b="1" dirty="0">
                <a:solidFill>
                  <a:srgbClr val="465359"/>
                </a:solidFill>
                <a:latin typeface="Trebuchet MS" panose="020B0603020202020204" pitchFamily="34" charset="0"/>
              </a:rPr>
              <a:t>Najpoznatija je po radu na Fermaovoj poslednjoj teoremi, takodje poznatoj i kao Fermaova velika teorema, koja se smatrala za jednu od najvecih matematickih zagonetki. Osim toga, bila je prva žena koja je dobila nagradu na Univerzitetu nauke u Parizu, zbog pisanja o teoriji elastičnosti.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5B17B7-1D6A-4FFC-BF7E-4CCE7AB6C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995" y="3015125"/>
            <a:ext cx="2470317" cy="308789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952272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7447B-F496-43B0-AE41-2AD63A830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sz="4000" dirty="0">
                <a:latin typeface="Castellar" panose="020A0402060406010301" pitchFamily="18" charset="0"/>
              </a:rPr>
              <a:t>Meri Somervil</a:t>
            </a:r>
            <a:br>
              <a:rPr lang="sr-Latn-RS" dirty="0"/>
            </a:br>
            <a:endParaRPr lang="sr-Lat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042A2-1883-4E76-BF58-1F45226144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>
              <a:buFont typeface="Wingdings" panose="05000000000000000000" pitchFamily="2" charset="2"/>
              <a:buChar char="Ø"/>
            </a:pPr>
            <a:r>
              <a:rPr lang="sr-Latn-RS" sz="1800" b="1" dirty="0">
                <a:solidFill>
                  <a:srgbClr val="465359"/>
                </a:solidFill>
                <a:latin typeface="Trebuchet MS" panose="020B0603020202020204" pitchFamily="34" charset="0"/>
              </a:rPr>
              <a:t>Meri Somervil se rodila u Škotskoj i kao dete nije bila preterano zainteresovana za nauku. Pohađala je školu samo jednu godinu. Međutim, kada je sa 16 godina rešavala slagalicu i naišla na simbol algebre u njoj, desio se preokret. Postala je fascinirana matematikom i počela je samostalno da je uči.</a:t>
            </a:r>
          </a:p>
          <a:p>
            <a:pPr marL="0" indent="0" algn="ctr">
              <a:buNone/>
            </a:pPr>
            <a:r>
              <a:rPr lang="sr-Latn-RS" sz="1800" b="1" dirty="0">
                <a:solidFill>
                  <a:srgbClr val="465359"/>
                </a:solidFill>
                <a:latin typeface="Trebuchet MS" panose="020B0603020202020204" pitchFamily="34" charset="0"/>
              </a:rPr>
              <a:t>Jedan od uzora joj je bio Vilijam Volas, poznati profesor matematike na Univerzitetu u Edinburgu. Fizičar Dejvid Bruster je govorio kako je Meri izuzetna matematičarka.</a:t>
            </a:r>
          </a:p>
          <a:p>
            <a:pPr marL="0" indent="0" algn="ctr">
              <a:buNone/>
            </a:pPr>
            <a:r>
              <a:rPr lang="sr-Latn-RS" sz="1800" b="1" dirty="0">
                <a:solidFill>
                  <a:srgbClr val="465359"/>
                </a:solidFill>
                <a:latin typeface="Trebuchet MS" panose="020B0603020202020204" pitchFamily="34" charset="0"/>
              </a:rPr>
              <a:t>S obzirom na vreme u kom je živela, ove reči su imale poseban značaj, jer nije bilo puno žena koje su se bavile ovom naukom.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55F873-5444-4431-90E8-7CA0D987AB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580" y="2608216"/>
            <a:ext cx="2616877" cy="318783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2951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90835-FB99-4EE3-B062-FBF3B4FD5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857" y="1019954"/>
            <a:ext cx="3031852" cy="1476040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sz="3200" dirty="0">
                <a:latin typeface="Castellar" panose="020A0402060406010301" pitchFamily="18" charset="0"/>
              </a:rPr>
              <a:t>Florens Najtingejl </a:t>
            </a:r>
            <a:br>
              <a:rPr lang="sr-Latn-RS" dirty="0"/>
            </a:br>
            <a:endParaRPr lang="sr-Lat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E37B8-B525-470A-9ACB-7D91B13AB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0928" y="781235"/>
            <a:ext cx="6650991" cy="5868140"/>
          </a:xfrm>
        </p:spPr>
        <p:txBody>
          <a:bodyPr>
            <a:noAutofit/>
          </a:bodyPr>
          <a:lstStyle/>
          <a:p>
            <a:pPr algn="ctr">
              <a:buFont typeface="Wingdings" panose="05000000000000000000" pitchFamily="2" charset="2"/>
              <a:buChar char="Ø"/>
            </a:pPr>
            <a:r>
              <a:rPr lang="sr-Latn-RS" sz="1700" b="1" dirty="0">
                <a:solidFill>
                  <a:srgbClr val="465359"/>
                </a:solidFill>
                <a:latin typeface="Trebuchet MS" panose="020B0603020202020204" pitchFamily="34" charset="0"/>
              </a:rPr>
              <a:t>Bila je engleska medicinska sestra i učesnik u socijalnim reformama. Poznata je po svom doprinosu u spasavanju velikog broja zivota. Pružanjem ogromnih napora da poveća broj preživelih u bolnici, postala je statističar.</a:t>
            </a:r>
          </a:p>
          <a:p>
            <a:pPr marL="0" indent="0" algn="ctr">
              <a:buNone/>
            </a:pPr>
            <a:r>
              <a:rPr lang="sr-Latn-RS" sz="1700" b="1" dirty="0">
                <a:solidFill>
                  <a:srgbClr val="465359"/>
                </a:solidFill>
                <a:latin typeface="Trebuchet MS" panose="020B0603020202020204" pitchFamily="34" charset="0"/>
              </a:rPr>
              <a:t>Zbog svog plana o izvršenju reforme u zdravstvu, počela je da se bavi statistikom. Brojeve do kojih je došla svojim proračunima pokazali su da deficit sanitarnih sredstava utice na visoku stopu smrtnosti.</a:t>
            </a:r>
          </a:p>
          <a:p>
            <a:pPr marL="0" indent="0" algn="ctr">
              <a:buNone/>
            </a:pPr>
            <a:r>
              <a:rPr lang="sr-Latn-RS" sz="1700" b="1" dirty="0">
                <a:solidFill>
                  <a:srgbClr val="465359"/>
                </a:solidFill>
                <a:latin typeface="Trebuchet MS" panose="020B0603020202020204" pitchFamily="34" charset="0"/>
              </a:rPr>
              <a:t>Statistiku je prezentovala pomocu grafikona, a osmislila je </a:t>
            </a:r>
            <a:r>
              <a:rPr lang="sr-Latn-RS" sz="1700" b="1" i="1" dirty="0">
                <a:solidFill>
                  <a:srgbClr val="293033"/>
                </a:solidFill>
                <a:latin typeface="Trebuchet MS" panose="020B0603020202020204" pitchFamily="34" charset="0"/>
              </a:rPr>
              <a:t>„coxcomb”, </a:t>
            </a:r>
            <a:r>
              <a:rPr lang="sr-Latn-RS" sz="1700" b="1" dirty="0">
                <a:solidFill>
                  <a:srgbClr val="465359"/>
                </a:solidFill>
                <a:latin typeface="Trebuchet MS" panose="020B0603020202020204" pitchFamily="34" charset="0"/>
              </a:rPr>
              <a:t>varijaciju kruznih dijagrama. Pod utiskom svega što je videla na Krimu, napisala je knjigu „Beleške o stvarima koje uticu na zdravlje, efikasnost i bolničku upravu britanske vojske”.</a:t>
            </a:r>
          </a:p>
          <a:p>
            <a:endParaRPr lang="sr-Latn-RS" sz="1700" dirty="0">
              <a:solidFill>
                <a:srgbClr val="465359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1BB684-2BE6-4164-89BA-68D64C1196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751" r="32040"/>
          <a:stretch/>
        </p:blipFill>
        <p:spPr>
          <a:xfrm>
            <a:off x="1063507" y="2396110"/>
            <a:ext cx="2440552" cy="344193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007517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C3DC6-4FFC-42A1-B362-E9B3656766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0270" y="-89278"/>
            <a:ext cx="10993549" cy="1475013"/>
          </a:xfrm>
        </p:spPr>
        <p:txBody>
          <a:bodyPr>
            <a:normAutofit/>
          </a:bodyPr>
          <a:lstStyle/>
          <a:p>
            <a:pPr algn="ctr"/>
            <a:r>
              <a:rPr lang="sr-Latn-RS" sz="4400" dirty="0">
                <a:latin typeface="Trebuchet MS" panose="020B0603020202020204" pitchFamily="34" charset="0"/>
              </a:rPr>
              <a:t>Hvala na pažnji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F96EC1-2AF4-4061-A514-B5228EAF66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9050" y="1449580"/>
            <a:ext cx="10993546" cy="590321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sr-Latn-RS" sz="2400" dirty="0">
                <a:solidFill>
                  <a:srgbClr val="465359"/>
                </a:solidFill>
                <a:latin typeface="Trebuchet MS" panose="020B0603020202020204" pitchFamily="34" charset="0"/>
              </a:rPr>
              <a:t>Lena jovanović</a:t>
            </a:r>
            <a:br>
              <a:rPr lang="sr-Latn-RS" sz="2400" dirty="0">
                <a:solidFill>
                  <a:srgbClr val="465359"/>
                </a:solidFill>
                <a:latin typeface="Trebuchet MS" panose="020B0603020202020204" pitchFamily="34" charset="0"/>
              </a:rPr>
            </a:br>
            <a:r>
              <a:rPr lang="sr-Latn-RS" sz="2400" dirty="0">
                <a:solidFill>
                  <a:srgbClr val="465359"/>
                </a:solidFill>
                <a:latin typeface="Trebuchet MS" panose="020B0603020202020204" pitchFamily="34" charset="0"/>
              </a:rPr>
              <a:t>Prva kragujevačka gimnazija</a:t>
            </a:r>
          </a:p>
        </p:txBody>
      </p:sp>
      <p:pic>
        <p:nvPicPr>
          <p:cNvPr id="1026" name="Picture 2" descr="Резултат слика за math wallpapers white">
            <a:extLst>
              <a:ext uri="{FF2B5EF4-FFF2-40B4-BE49-F238E27FC236}">
                <a16:creationId xmlns:a16="http://schemas.microsoft.com/office/drawing/2014/main" id="{C380E8B9-7760-42F1-ABA4-51E1B28ACD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211"/>
          <a:stretch/>
        </p:blipFill>
        <p:spPr bwMode="auto">
          <a:xfrm>
            <a:off x="430270" y="2103747"/>
            <a:ext cx="10926670" cy="3236942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8239850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AnalogousFromDarkSeedLeftStep">
      <a:dk1>
        <a:srgbClr val="000000"/>
      </a:dk1>
      <a:lt1>
        <a:srgbClr val="FFFFFF"/>
      </a:lt1>
      <a:dk2>
        <a:srgbClr val="412425"/>
      </a:dk2>
      <a:lt2>
        <a:srgbClr val="E2E5E8"/>
      </a:lt2>
      <a:accent1>
        <a:srgbClr val="C98447"/>
      </a:accent1>
      <a:accent2>
        <a:srgbClr val="B73C35"/>
      </a:accent2>
      <a:accent3>
        <a:srgbClr val="C94776"/>
      </a:accent3>
      <a:accent4>
        <a:srgbClr val="B7359B"/>
      </a:accent4>
      <a:accent5>
        <a:srgbClr val="AF47C9"/>
      </a:accent5>
      <a:accent6>
        <a:srgbClr val="6E3EBA"/>
      </a:accent6>
      <a:hlink>
        <a:srgbClr val="BB3FBF"/>
      </a:hlink>
      <a:folHlink>
        <a:srgbClr val="7F7F7F"/>
      </a:folHlink>
    </a:clrScheme>
    <a:fontScheme name="Dividend">
      <a:majorFont>
        <a:latin typeface="Arial Nova Ligh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ova Ligh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997</TotalTime>
  <Words>651</Words>
  <Application>Microsoft Office PowerPoint</Application>
  <PresentationFormat>Widescreen</PresentationFormat>
  <Paragraphs>24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 Nova Light</vt:lpstr>
      <vt:lpstr>Castellar</vt:lpstr>
      <vt:lpstr>Trebuchet MS</vt:lpstr>
      <vt:lpstr>Wingdings</vt:lpstr>
      <vt:lpstr>Wingdings 2</vt:lpstr>
      <vt:lpstr>DividendVTI</vt:lpstr>
      <vt:lpstr>Famous Female  Mathematicians 3</vt:lpstr>
      <vt:lpstr>Svaka od ovih nadarenih Žena je zasebno donela veliki doprinos nauci i obrazovanju,ali takodje i naČinu tumaČenja sveta. sve su proŠle kroz teŠka vremena,iŠle sU ka svom cilju ne osvrĆuĆi se na proŠlost.nisu dopuŠtale stereotipima,komentarima i ljudima da im stanu na put do dostizanja njihovih snova. one su zene koje Čine nasu istoriju tako bogatom.</vt:lpstr>
      <vt:lpstr>hipatija</vt:lpstr>
      <vt:lpstr>Emili di Šatle </vt:lpstr>
      <vt:lpstr>Marija ~ Sofija zermen</vt:lpstr>
      <vt:lpstr>Meri Somervil </vt:lpstr>
      <vt:lpstr>Florens Najtingejl  </vt:lpstr>
      <vt:lpstr>Hvala na pažnji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Famous Female  Mathematicians 3</dc:title>
  <dc:creator>Јасмина Мицић</dc:creator>
  <cp:lastModifiedBy>Јасмина Мицић</cp:lastModifiedBy>
  <cp:revision>6</cp:revision>
  <dcterms:created xsi:type="dcterms:W3CDTF">2020-06-16T22:49:06Z</dcterms:created>
  <dcterms:modified xsi:type="dcterms:W3CDTF">2020-06-17T15:26:12Z</dcterms:modified>
</cp:coreProperties>
</file>