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handoutMasterIdLst>
    <p:handoutMasterId r:id="rId24"/>
  </p:handoutMasterIdLst>
  <p:sldIdLst>
    <p:sldId id="311" r:id="rId2"/>
    <p:sldId id="310" r:id="rId3"/>
    <p:sldId id="257" r:id="rId4"/>
    <p:sldId id="285" r:id="rId5"/>
    <p:sldId id="317" r:id="rId6"/>
    <p:sldId id="290" r:id="rId7"/>
    <p:sldId id="258" r:id="rId8"/>
    <p:sldId id="266" r:id="rId9"/>
    <p:sldId id="268" r:id="rId10"/>
    <p:sldId id="293" r:id="rId11"/>
    <p:sldId id="291" r:id="rId12"/>
    <p:sldId id="314" r:id="rId13"/>
    <p:sldId id="316" r:id="rId14"/>
    <p:sldId id="288" r:id="rId15"/>
    <p:sldId id="304" r:id="rId16"/>
    <p:sldId id="305" r:id="rId17"/>
    <p:sldId id="306" r:id="rId18"/>
    <p:sldId id="307" r:id="rId19"/>
    <p:sldId id="299" r:id="rId20"/>
    <p:sldId id="318" r:id="rId21"/>
    <p:sldId id="319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9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3821" autoAdjust="0"/>
  </p:normalViewPr>
  <p:slideViewPr>
    <p:cSldViewPr>
      <p:cViewPr varScale="1">
        <p:scale>
          <a:sx n="77" d="100"/>
          <a:sy n="77" d="100"/>
        </p:scale>
        <p:origin x="171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9DB12-7232-481D-BD55-73E980645FAA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7A43A-76B5-464F-AD35-EB0CD3FE4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26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529EF-04DE-46DF-8C8E-9022BE3DBAD9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9E949-04A3-45E5-9B19-1E5070F13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09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2772" name="Header Placeholder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/>
              <a:t>Друштво математичара Србије, Подружница Крагујевац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3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9E949-04A3-45E5-9B19-1E5070F13B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7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9E949-04A3-45E5-9B19-1E5070F13B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9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434D3-D9A1-411E-82D7-34A43556D13C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D7694-9825-4078-995F-1CE6E4F550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2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33E93-5F18-4681-8FA2-AEEBCC662CBA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1CFB-20DA-4C3A-A896-2A4151CE59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41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72E37-5CE5-42E0-8566-581417AA7A6A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759C3-8465-44FB-932E-E0A3B95A61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61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2BFB9-4280-42E4-8563-9B8708D35027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1585-BB10-4242-961F-EF4C7894BC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960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092DE-1564-4027-A4A5-2FFA182F45F7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65AA8-2F29-4F37-85B9-A97C055705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79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C4A4E-5599-4C3D-8990-007D8E13EF49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1980F-6829-44F0-845A-84332285D5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88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FA780-32FF-4E2E-9CF5-81294DE83478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CCAB167-C431-41B2-9125-BDA44A5EB9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42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C3BFA-A3EC-4FFC-A1E1-65547F4B57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BBCE0-2744-4B63-BDC0-C91C3B935343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100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AF837-64E1-4CC7-93E4-EB8CC83D5B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217F1-BE11-49AE-877A-DA5078E17BCB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09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125A-F8C5-4737-AFD7-3F4D9EAE1F00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C642E-BBFF-4C33-A07D-067B1AD1DA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811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25054-CAFC-4AA3-9D57-A60C1FF4B4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0DBBC-68C5-4FF4-BBA0-8F866F2B4AC4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97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 Unicode MS" pitchFamily="34" charset="-128"/>
              </a:defRPr>
            </a:lvl1pPr>
          </a:lstStyle>
          <a:p>
            <a:pPr>
              <a:defRPr/>
            </a:pPr>
            <a:fld id="{903AB31C-5AF1-42F6-97AC-1653EFC9CFA2}" type="datetimeFigureOut">
              <a:rPr lang="en-US" altLang="en-US"/>
              <a:pPr>
                <a:defRPr/>
              </a:pPr>
              <a:t>11/22/2019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Arial Unicode MS" pitchFamily="34" charset="-128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600">
                <a:solidFill>
                  <a:srgbClr val="88A44D"/>
                </a:solidFill>
                <a:latin typeface="Arial Unicode MS" pitchFamily="34" charset="-128"/>
              </a:defRPr>
            </a:lvl1pPr>
          </a:lstStyle>
          <a:p>
            <a:pPr>
              <a:defRPr/>
            </a:pPr>
            <a:fld id="{5E1AD7B5-24D6-43AD-9A8E-F7DB09E397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02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88A44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Arial Unicode MS" pitchFamily="34" charset="-128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Arial Unicode MS" pitchFamily="34" charset="-128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Arial Unicode MS" pitchFamily="34" charset="-128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Arial Unicode MS" pitchFamily="34" charset="-128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Char char="•"/>
        <a:defRPr sz="2000" kern="1200">
          <a:solidFill>
            <a:schemeClr val="tx1"/>
          </a:solidFill>
          <a:latin typeface="Arial Unicode MS" pitchFamily="34" charset="-128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743200"/>
            <a:ext cx="8839200" cy="2590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en-US" sz="3600" b="1" dirty="0">
                <a:solidFill>
                  <a:srgbClr val="FF0000"/>
                </a:solidFill>
              </a:rPr>
              <a:t>MATEM</a:t>
            </a:r>
            <a:r>
              <a:rPr lang="sr-Cyrl-RS" altLang="en-US" sz="3600" b="1" dirty="0">
                <a:solidFill>
                  <a:srgbClr val="FF0000"/>
                </a:solidFill>
              </a:rPr>
              <a:t>АТИЧКИ КВИЗ ЗА СТАРИЈЕ </a:t>
            </a:r>
            <a:br>
              <a:rPr lang="sr-Cyrl-RS" altLang="en-US" sz="3600" b="1" dirty="0">
                <a:solidFill>
                  <a:srgbClr val="FF0000"/>
                </a:solidFill>
              </a:rPr>
            </a:br>
            <a:r>
              <a:rPr lang="sr-Cyrl-RS" altLang="en-US" sz="3600" b="1" dirty="0">
                <a:solidFill>
                  <a:srgbClr val="FF0000"/>
                </a:solidFill>
              </a:rPr>
              <a:t>РАЗРЕДЕ ОСНОВНЕ ШКОЛЕ</a:t>
            </a:r>
            <a:br>
              <a:rPr lang="sr-Cyrl-RS" altLang="en-US" sz="3600" dirty="0">
                <a:solidFill>
                  <a:srgbClr val="FF0000"/>
                </a:solidFill>
              </a:rPr>
            </a:b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81000"/>
            <a:ext cx="67818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sr-Cyrl-RS" sz="3600" b="1" dirty="0">
                <a:solidFill>
                  <a:schemeClr val="bg1">
                    <a:lumMod val="65000"/>
                  </a:schemeClr>
                </a:solidFill>
              </a:rPr>
              <a:t>Окружно такмичење</a:t>
            </a:r>
          </a:p>
          <a:p>
            <a:pPr algn="ctr">
              <a:lnSpc>
                <a:spcPct val="150000"/>
              </a:lnSpc>
              <a:defRPr/>
            </a:pPr>
            <a:r>
              <a:rPr lang="sr-Cyrl-RS" sz="3600" b="1" dirty="0">
                <a:solidFill>
                  <a:schemeClr val="bg1">
                    <a:lumMod val="65000"/>
                  </a:schemeClr>
                </a:solidFill>
              </a:rPr>
              <a:t>Крагујевац</a:t>
            </a:r>
          </a:p>
          <a:p>
            <a:pPr algn="ctr">
              <a:lnSpc>
                <a:spcPct val="150000"/>
              </a:lnSpc>
              <a:defRPr/>
            </a:pPr>
            <a:endParaRPr lang="en-US" sz="3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595439-47D5-4CBD-876B-658809CED41F}"/>
              </a:ext>
            </a:extLst>
          </p:cNvPr>
          <p:cNvSpPr txBox="1"/>
          <p:nvPr/>
        </p:nvSpPr>
        <p:spPr>
          <a:xfrm>
            <a:off x="1954696" y="48768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accent3">
                    <a:lumMod val="75000"/>
                  </a:schemeClr>
                </a:solidFill>
              </a:rPr>
              <a:t>23.11.2019.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8A44D"/>
                </a:solidFill>
              </a:rPr>
              <a:t>А – УВОДНИ ЗАДАЦИ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>
                <a:srgbClr val="009900"/>
              </a:buClr>
              <a:defRPr/>
            </a:pPr>
            <a:r>
              <a:rPr lang="sr-Latn-CS" altLang="en-US" sz="2800" dirty="0"/>
              <a:t>КОЛЕКТИВНИ ОДГОВОР </a:t>
            </a:r>
            <a:endParaRPr lang="sr-Cyrl-RS" altLang="en-US" sz="2800" dirty="0"/>
          </a:p>
          <a:p>
            <a:pPr marL="0" indent="0" eaLnBrk="1" hangingPunct="1">
              <a:buClr>
                <a:srgbClr val="009900"/>
              </a:buClr>
              <a:buNone/>
              <a:defRPr/>
            </a:pPr>
            <a:endParaRPr lang="sr-Cyrl-RS" altLang="en-US" sz="2800" dirty="0"/>
          </a:p>
          <a:p>
            <a:pPr eaLnBrk="1" hangingPunct="1">
              <a:buClr>
                <a:srgbClr val="009900"/>
              </a:buClr>
              <a:defRPr/>
            </a:pPr>
            <a:r>
              <a:rPr lang="sr-Cyrl-RS" altLang="en-US" sz="2800" dirty="0"/>
              <a:t>НАЈВИШЕ</a:t>
            </a:r>
            <a:r>
              <a:rPr lang="sr-Latn-CS" altLang="en-US" sz="2800" dirty="0"/>
              <a:t> </a:t>
            </a:r>
            <a:r>
              <a:rPr lang="sr-Cyrl-RS" altLang="en-US" sz="2800" dirty="0"/>
              <a:t>1</a:t>
            </a:r>
            <a:r>
              <a:rPr lang="sr-Latn-CS" altLang="en-US" sz="2800" dirty="0"/>
              <a:t> МИНУТ ЗА ОДГОВОР КОЈИ СЕ ПИШЕ НА ПАПИРУ</a:t>
            </a:r>
            <a:endParaRPr lang="sr-Cyrl-RS" altLang="en-US" sz="2800" dirty="0"/>
          </a:p>
          <a:p>
            <a:pPr marL="0" indent="0" eaLnBrk="1" hangingPunct="1">
              <a:buClr>
                <a:srgbClr val="009900"/>
              </a:buClr>
              <a:buNone/>
              <a:defRPr/>
            </a:pPr>
            <a:endParaRPr lang="sr-Cyrl-RS" altLang="en-US" sz="2800" dirty="0"/>
          </a:p>
          <a:p>
            <a:pPr eaLnBrk="1" hangingPunct="1">
              <a:buClr>
                <a:srgbClr val="009900"/>
              </a:buClr>
              <a:defRPr/>
            </a:pPr>
            <a:r>
              <a:rPr lang="sr-Latn-CS" altLang="en-US" sz="2800" dirty="0"/>
              <a:t>Бодовање:</a:t>
            </a:r>
            <a:r>
              <a:rPr lang="sr-Cyrl-RS" altLang="en-US" sz="2800" dirty="0"/>
              <a:t> </a:t>
            </a:r>
            <a:r>
              <a:rPr lang="sr-Latn-CS" altLang="en-US" sz="2800" dirty="0"/>
              <a:t>Тачан одговор </a:t>
            </a:r>
            <a:r>
              <a:rPr lang="sr-Cyrl-RS" altLang="en-US" sz="2800" dirty="0"/>
              <a:t>5</a:t>
            </a:r>
            <a:r>
              <a:rPr lang="sr-Latn-CS" altLang="en-US" sz="2800" dirty="0"/>
              <a:t> бодова.</a:t>
            </a:r>
            <a:endParaRPr lang="sr-Cyrl-R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875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88A44D"/>
                </a:solidFill>
              </a:rPr>
              <a:t>А – УВОДНИ ЗАДАЦИ - 1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2362200"/>
            <a:ext cx="7162800" cy="2286001"/>
          </a:xfrm>
        </p:spPr>
        <p:txBody>
          <a:bodyPr/>
          <a:lstStyle/>
          <a:p>
            <a:pPr marL="0" lvl="0" indent="0">
              <a:buNone/>
            </a:pPr>
            <a:r>
              <a:rPr lang="sr-Cyrl-RS" sz="3200" b="1" dirty="0">
                <a:solidFill>
                  <a:srgbClr val="FF0000"/>
                </a:solidFill>
                <a:latin typeface="+mj-lt"/>
              </a:rPr>
              <a:t>Бака и унук имају укупно 65 година. Унук има онолико месеци колико бака има година. Колико година има унук?</a:t>
            </a:r>
            <a:endParaRPr lang="en-US" sz="3200" b="1" dirty="0">
              <a:solidFill>
                <a:srgbClr val="FF0000"/>
              </a:solidFill>
              <a:latin typeface="+mj-lt"/>
            </a:endParaRPr>
          </a:p>
          <a:p>
            <a:pPr eaLnBrk="1" hangingPunct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88A44D"/>
                </a:solidFill>
              </a:rPr>
              <a:t>А – УВОДНИ ЗАДАЦИ - </a:t>
            </a:r>
            <a:r>
              <a:rPr lang="sr-Cyrl-RS" altLang="en-US" b="1" dirty="0">
                <a:solidFill>
                  <a:srgbClr val="88A44D"/>
                </a:solidFill>
              </a:rPr>
              <a:t>2</a:t>
            </a:r>
            <a:endParaRPr lang="en-US" altLang="en-US" b="1" dirty="0">
              <a:solidFill>
                <a:srgbClr val="88A44D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752600"/>
                <a:ext cx="8077200" cy="1981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Површина сивог правоугаоника на слици је 13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rgbClr val="FF0000"/>
                        </a:solidFill>
                        <a:latin typeface="Cambria Math"/>
                      </a:rPr>
                      <m:t>𝐜</m:t>
                    </m:r>
                    <m:sSup>
                      <m:sSup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𝐦</m:t>
                        </m:r>
                      </m:e>
                      <m:sup>
                        <m: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. Тачке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𝑿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 и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𝒀</m:t>
                    </m:r>
                  </m:oMath>
                </a14:m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су средишта страница трапеза. Одреди површину трапеза. </a:t>
                </a:r>
              </a:p>
              <a:p>
                <a:pPr marL="0" indent="0">
                  <a:buNone/>
                </a:pPr>
                <a:endParaRPr lang="sr-Cyrl-RS" altLang="en-US" sz="2000" b="1" dirty="0">
                  <a:solidFill>
                    <a:srgbClr val="FF0000"/>
                  </a:solidFill>
                  <a:latin typeface="+mj-lt"/>
                </a:endParaRPr>
              </a:p>
              <a:p>
                <a:pPr marL="0" indent="0" algn="ctr">
                  <a:buNone/>
                </a:pPr>
                <a:endParaRPr lang="sr-Cyrl-RS" altLang="en-US" sz="32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752600"/>
                <a:ext cx="8077200" cy="1981200"/>
              </a:xfrm>
              <a:blipFill rotWithShape="1">
                <a:blip r:embed="rId2"/>
                <a:stretch>
                  <a:fillRect l="-1887" t="-4000" b="-13538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62400"/>
            <a:ext cx="567081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88A44D"/>
                </a:solidFill>
              </a:rPr>
              <a:t>А – УВОДНИ ЗАДАЦИ - </a:t>
            </a:r>
            <a:r>
              <a:rPr lang="sr-Cyrl-RS" altLang="en-US" b="1">
                <a:solidFill>
                  <a:srgbClr val="88A44D"/>
                </a:solidFill>
              </a:rPr>
              <a:t>3</a:t>
            </a:r>
            <a:endParaRPr lang="en-US" altLang="en-US" b="1">
              <a:solidFill>
                <a:srgbClr val="88A44D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15925" y="1560512"/>
                <a:ext cx="8305800" cy="1981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Изломљена линија која повезује тачке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и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са испрекиданом линијом формира </a:t>
                </a:r>
                <a14:m>
                  <m:oMath xmlns:m="http://schemas.openxmlformats.org/officeDocument/2006/math">
                    <m:r>
                      <a:rPr lang="sr-Cyrl-R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једнакостраничних троуглова. Ако је дужина дужи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𝑨𝑩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једнака</a:t>
                </a:r>
                <a:r>
                  <a:rPr lang="en-US" sz="28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sr-Cyrl-R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, одредити дужину изломљене линије.</a:t>
                </a:r>
              </a:p>
              <a:p>
                <a:pPr marL="0" indent="0">
                  <a:buNone/>
                </a:pPr>
                <a:endParaRPr lang="sr-Cyrl-RS" altLang="en-US" sz="2000" b="1" dirty="0">
                  <a:solidFill>
                    <a:srgbClr val="FF0000"/>
                  </a:solidFill>
                  <a:latin typeface="+mj-lt"/>
                </a:endParaRPr>
              </a:p>
              <a:p>
                <a:pPr marL="0" indent="0" algn="ctr">
                  <a:buNone/>
                </a:pPr>
                <a:endParaRPr lang="sr-Cyrl-RS" altLang="en-US" sz="32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15925" y="1560512"/>
                <a:ext cx="8305800" cy="1981200"/>
              </a:xfrm>
              <a:blipFill>
                <a:blip r:embed="rId2"/>
                <a:stretch>
                  <a:fillRect l="-1467" t="-3385" r="-367" b="-20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114800"/>
            <a:ext cx="6477000" cy="21646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E07CC20-8BD4-4F33-B52D-F9B391145F1B}"/>
                  </a:ext>
                </a:extLst>
              </p:cNvPr>
              <p:cNvSpPr/>
              <p:nvPr/>
            </p:nvSpPr>
            <p:spPr>
              <a:xfrm>
                <a:off x="885615" y="5105400"/>
                <a:ext cx="66717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E07CC20-8BD4-4F33-B52D-F9B391145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615" y="5105400"/>
                <a:ext cx="66717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97DE363-1F34-4BAF-87CF-A9B4E56D8C7C}"/>
                  </a:ext>
                </a:extLst>
              </p:cNvPr>
              <p:cNvSpPr/>
              <p:nvPr/>
            </p:nvSpPr>
            <p:spPr>
              <a:xfrm>
                <a:off x="7798265" y="5114316"/>
                <a:ext cx="69762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97DE363-1F34-4BAF-87CF-A9B4E56D8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265" y="5114316"/>
                <a:ext cx="697627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285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sr-Cyrl-RS" dirty="0"/>
              <a:t>Б) ПОЈЕДИНАЧНИ ЗАДАЦИ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Clr>
                <a:srgbClr val="009900"/>
              </a:buClr>
              <a:defRPr/>
            </a:pPr>
            <a:r>
              <a:rPr lang="sr-Cyrl-RS" altLang="en-US" sz="2800" dirty="0"/>
              <a:t>ПОЈЕДИНАЧНИ</a:t>
            </a:r>
            <a:r>
              <a:rPr lang="sr-Latn-CS" altLang="en-US" sz="2800" dirty="0"/>
              <a:t> ОДГОВОР </a:t>
            </a:r>
            <a:endParaRPr lang="sr-Cyrl-RS" altLang="en-US" sz="2800" dirty="0"/>
          </a:p>
          <a:p>
            <a:pPr marL="0" indent="0" eaLnBrk="1" hangingPunct="1">
              <a:buClr>
                <a:srgbClr val="009900"/>
              </a:buClr>
              <a:buNone/>
              <a:defRPr/>
            </a:pPr>
            <a:endParaRPr lang="sr-Cyrl-RS" altLang="en-US" sz="2800" dirty="0"/>
          </a:p>
          <a:p>
            <a:pPr eaLnBrk="1" hangingPunct="1">
              <a:buClr>
                <a:srgbClr val="009900"/>
              </a:buClr>
              <a:defRPr/>
            </a:pPr>
            <a:r>
              <a:rPr lang="sr-Cyrl-RS" altLang="en-US" sz="2800" dirty="0"/>
              <a:t>НАЈВИШЕ</a:t>
            </a:r>
            <a:r>
              <a:rPr lang="sr-Latn-CS" altLang="en-US" sz="2800" dirty="0"/>
              <a:t> </a:t>
            </a:r>
            <a:r>
              <a:rPr lang="sr-Cyrl-RS" altLang="en-US" sz="2800" dirty="0"/>
              <a:t>1</a:t>
            </a:r>
            <a:r>
              <a:rPr lang="sr-Latn-CS" altLang="en-US" sz="2800" dirty="0"/>
              <a:t> МИНУТ ЗА ОДГОВОР КОЈИ СЕ ПИШЕ НА ПАПИРУ</a:t>
            </a:r>
            <a:endParaRPr lang="sr-Cyrl-RS" altLang="en-US" sz="2800" dirty="0"/>
          </a:p>
          <a:p>
            <a:pPr eaLnBrk="1" hangingPunct="1">
              <a:buClr>
                <a:srgbClr val="009900"/>
              </a:buClr>
              <a:defRPr/>
            </a:pPr>
            <a:endParaRPr lang="sr-Cyrl-RS" altLang="en-US" sz="2800" dirty="0"/>
          </a:p>
          <a:p>
            <a:pPr eaLnBrk="1" hangingPunct="1">
              <a:buClr>
                <a:srgbClr val="009900"/>
              </a:buClr>
              <a:defRPr/>
            </a:pPr>
            <a:r>
              <a:rPr lang="sr-Cyrl-CS" altLang="en-US" sz="2800" dirty="0"/>
              <a:t>СВИ ДОБИЈАЈУ ПОЕНЕ ЗА ТАЧАН ОДГОВОР</a:t>
            </a:r>
            <a:endParaRPr lang="en-US" altLang="en-US" sz="2800" dirty="0"/>
          </a:p>
          <a:p>
            <a:pPr>
              <a:defRPr/>
            </a:pPr>
            <a:endParaRPr lang="sr-Cyrl-RS" altLang="en-US" sz="2800" dirty="0"/>
          </a:p>
          <a:p>
            <a:pPr>
              <a:buClr>
                <a:srgbClr val="009900"/>
              </a:buClr>
              <a:defRPr/>
            </a:pPr>
            <a:r>
              <a:rPr lang="sr-Cyrl-RS" altLang="en-US" sz="2800" dirty="0"/>
              <a:t>Сваки тачан одговор доноси по 10 поена.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sr-Cyrl-RS" b="1" cap="all" dirty="0"/>
            </a:br>
            <a:r>
              <a:rPr lang="sr-Latn-CS" b="1" cap="all" dirty="0"/>
              <a:t>Б)  ПОЈЕДИНАЧНИ ЗАДА</a:t>
            </a:r>
            <a:r>
              <a:rPr lang="sr-Cyrl-RS" b="1" cap="all" dirty="0"/>
              <a:t>ЦИ - 1</a:t>
            </a:r>
            <a:endParaRPr lang="en-US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sz="quarter" idx="1"/>
          </p:nvPr>
        </p:nvSpPr>
        <p:spPr>
          <a:xfrm>
            <a:off x="301752" y="1527048"/>
            <a:ext cx="8503920" cy="10402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indent="0">
              <a:buNone/>
              <a:defRPr/>
            </a:pPr>
            <a:r>
              <a:rPr lang="sr-Cyrl-RS" altLang="en-US" sz="2800" b="1" u="sng" dirty="0"/>
              <a:t>Ученик 5. разреда </a:t>
            </a:r>
            <a:r>
              <a:rPr lang="sr-Cyrl-RS" altLang="en-US" sz="2800" b="1" u="sng" dirty="0">
                <a:latin typeface="Verdana"/>
              </a:rPr>
              <a:t>–</a:t>
            </a:r>
            <a:r>
              <a:rPr lang="sr-Cyrl-RS" altLang="en-US" sz="2800" b="1" u="sng" dirty="0"/>
              <a:t> Први такмичар</a:t>
            </a:r>
          </a:p>
          <a:p>
            <a:pPr>
              <a:defRPr/>
            </a:pP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3400" y="2895600"/>
                <a:ext cx="7848600" cy="20621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Дат је скуп </a:t>
                </a:r>
                <a14:m>
                  <m:oMath xmlns:m="http://schemas.openxmlformats.org/officeDocument/2006/math">
                    <m:r>
                      <a:rPr lang="pl-PL" sz="3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sr-Cyrl-RS" sz="3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l-PL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. Колико има подскупова скупа </a:t>
                </a:r>
                <a14:m>
                  <m:oMath xmlns:m="http://schemas.openxmlformats.org/officeDocument/2006/math">
                    <m:r>
                      <a:rPr lang="pl-PL" sz="3200" b="1" i="1" dirty="0">
                        <a:solidFill>
                          <a:srgbClr val="FF0000"/>
                        </a:solidFill>
                        <a:latin typeface="Cambria Math"/>
                      </a:rPr>
                      <m:t>𝑨</m:t>
                    </m:r>
                    <m:r>
                      <a:rPr lang="pl-PL" sz="3200" b="1" i="1" dirty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таквих да је збир најмањег и највећег члана тог подскупа једнак 5</a:t>
                </a:r>
                <a:r>
                  <a:rPr lang="pl-PL" sz="3200" b="1" dirty="0">
                    <a:solidFill>
                      <a:srgbClr val="FF0000"/>
                    </a:solidFill>
                    <a:latin typeface="+mj-lt"/>
                  </a:rPr>
                  <a:t>?</a:t>
                </a:r>
                <a:endParaRPr lang="en-US" sz="32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895600"/>
                <a:ext cx="7848600" cy="2062103"/>
              </a:xfrm>
              <a:prstGeom prst="rect">
                <a:avLst/>
              </a:prstGeom>
              <a:blipFill rotWithShape="1">
                <a:blip r:embed="rId2"/>
                <a:stretch>
                  <a:fillRect l="-2020" t="-3846" b="-8876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sr-Cyrl-RS" b="1" cap="all" dirty="0"/>
            </a:br>
            <a:r>
              <a:rPr lang="sr-Latn-CS" b="1" cap="all" dirty="0"/>
              <a:t>Б)  ПОЈЕДИНАЧНИ ЗАДА</a:t>
            </a:r>
            <a:r>
              <a:rPr lang="sr-Cyrl-RS" b="1" cap="all" dirty="0"/>
              <a:t>ЦИ - 2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2572474"/>
            <a:ext cx="8424672" cy="2819400"/>
          </a:xfrm>
        </p:spPr>
        <p:txBody>
          <a:bodyPr/>
          <a:lstStyle/>
          <a:p>
            <a:pPr marL="0" indent="0">
              <a:buNone/>
            </a:pPr>
            <a:r>
              <a:rPr lang="sr-Cyrl-RS" altLang="en-US" sz="3200" b="1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 bwMode="auto">
          <a:xfrm>
            <a:off x="301752" y="1527048"/>
            <a:ext cx="8503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Arial Unicode MS" pitchFamily="34" charset="-128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Arial Unicode MS" pitchFamily="34" charset="-128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sz="2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  <a:defRPr/>
            </a:pPr>
            <a:r>
              <a:rPr lang="sr-Cyrl-RS" altLang="en-US" sz="2800" b="1" u="sng" dirty="0"/>
              <a:t>Ученик 6. разреда </a:t>
            </a:r>
            <a:r>
              <a:rPr lang="sr-Cyrl-RS" altLang="en-US" sz="2800" b="1" u="sng" dirty="0">
                <a:latin typeface="Verdana"/>
              </a:rPr>
              <a:t>–</a:t>
            </a:r>
            <a:r>
              <a:rPr lang="sr-Cyrl-RS" altLang="en-US" sz="2800" b="1" u="sng" dirty="0"/>
              <a:t> Други такмичар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362200"/>
            <a:ext cx="769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solidFill>
                  <a:srgbClr val="FF0000"/>
                </a:solidFill>
              </a:rPr>
              <a:t>Када је 25% базена празно, он садржи 25 тона воде више него када је базен испуњен 25%. Колики је капацитет тог базена?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sr-Cyrl-RS" b="1" cap="all" dirty="0"/>
            </a:br>
            <a:r>
              <a:rPr lang="sr-Latn-CS" b="1" cap="all" dirty="0"/>
              <a:t>Б)  ПОЈЕДИНАЧНИ ЗАДА</a:t>
            </a:r>
            <a:r>
              <a:rPr lang="sr-Cyrl-RS" b="1" cap="all" dirty="0"/>
              <a:t>ЦИ – 3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77724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Cyrl-RS" altLang="en-US" sz="2800" b="1" u="sng" dirty="0"/>
              <a:t>(Ученик 7. разреда </a:t>
            </a:r>
            <a:r>
              <a:rPr lang="sr-Cyrl-RS" altLang="en-US" sz="2800" b="1" u="sng" dirty="0">
                <a:latin typeface="Verdana"/>
              </a:rPr>
              <a:t>–</a:t>
            </a:r>
            <a:r>
              <a:rPr lang="sr-Cyrl-RS" altLang="en-US" sz="2800" b="1" u="sng" dirty="0"/>
              <a:t> Трећи такмичар)</a:t>
            </a:r>
          </a:p>
          <a:p>
            <a:pPr>
              <a:defRPr/>
            </a:pP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52400" y="2202690"/>
                <a:ext cx="5105400" cy="31182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sr-Cyrl-RS" sz="2800" b="1" dirty="0">
                    <a:solidFill>
                      <a:srgbClr val="FF0000"/>
                    </a:solidFill>
                  </a:rPr>
                  <a:t>Фигура на слици састављена је од четири подударна правоугаоника чија је једна страница два пута већа од друге. Ако је површина фигуре </a:t>
                </a:r>
                <a14:m>
                  <m:oMath xmlns:m="http://schemas.openxmlformats.org/officeDocument/2006/math">
                    <m:r>
                      <a:rPr lang="sr-Cyrl-RS" sz="28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𝟐𝟎𝟎</m:t>
                    </m:r>
                    <m:sSup>
                      <m:sSupPr>
                        <m:ctrlP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sr-Cyrl-RS" sz="2800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𝐜𝐦</m:t>
                        </m:r>
                      </m:e>
                      <m:sup>
                        <m:r>
                          <a:rPr lang="sr-Cyrl-RS" sz="2800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</a:rPr>
                  <a:t>, израчунај дужину дужи </a:t>
                </a:r>
                <a14:m>
                  <m:oMath xmlns:m="http://schemas.openxmlformats.org/officeDocument/2006/math">
                    <m:r>
                      <a:rPr lang="sr-Cyrl-R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sr-Latn-R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𝑲</m:t>
                    </m:r>
                    <m:r>
                      <a:rPr lang="sr-Latn-R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202690"/>
                <a:ext cx="5105400" cy="3118290"/>
              </a:xfrm>
              <a:prstGeom prst="rect">
                <a:avLst/>
              </a:prstGeom>
              <a:blipFill rotWithShape="1">
                <a:blip r:embed="rId2"/>
                <a:stretch>
                  <a:fillRect l="-2387" t="-1953" r="-1074" b="-4297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close up of a logo&#10;&#10;Description automatically generate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113471"/>
            <a:ext cx="3429000" cy="32967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b="1" cap="all" dirty="0"/>
              <a:t>Б)  ПОЈЕДИНАЧНИ ЗАДА</a:t>
            </a:r>
            <a:r>
              <a:rPr lang="sr-Cyrl-RS" b="1" cap="all" dirty="0"/>
              <a:t>ЦИ – 4</a:t>
            </a:r>
            <a:endParaRPr lang="en-US" dirty="0"/>
          </a:p>
        </p:txBody>
      </p:sp>
      <p:sp>
        <p:nvSpPr>
          <p:cNvPr id="5" name="Content Placeholder 5"/>
          <p:cNvSpPr txBox="1">
            <a:spLocks noGrp="1"/>
          </p:cNvSpPr>
          <p:nvPr>
            <p:ph sz="quarter" idx="1"/>
          </p:nvPr>
        </p:nvSpPr>
        <p:spPr>
          <a:xfrm>
            <a:off x="301752" y="1527048"/>
            <a:ext cx="8503920" cy="10402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indent="0">
              <a:buNone/>
              <a:defRPr/>
            </a:pPr>
            <a:r>
              <a:rPr lang="sr-Cyrl-RS" altLang="en-US" sz="2800" b="1" u="sng" dirty="0"/>
              <a:t>Ученик 8. разреда </a:t>
            </a:r>
            <a:r>
              <a:rPr lang="sr-Cyrl-RS" altLang="en-US" sz="2800" b="1" u="sng" dirty="0">
                <a:latin typeface="Verdana"/>
              </a:rPr>
              <a:t>–</a:t>
            </a:r>
            <a:r>
              <a:rPr lang="sr-Cyrl-RS" altLang="en-US" sz="2800" b="1" u="sng" dirty="0"/>
              <a:t> Четврти такмичар</a:t>
            </a:r>
          </a:p>
          <a:p>
            <a:pPr>
              <a:defRPr/>
            </a:pP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9883" y="2209800"/>
                <a:ext cx="7924800" cy="3558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Колико има природних бројева</a:t>
                </a:r>
                <a14:m>
                  <m:oMath xmlns:m="http://schemas.openxmlformats.org/officeDocument/2006/math">
                    <m:r>
                      <a:rPr lang="sr-Cyrl-RS" sz="3200" b="1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/>
                      </a:rPr>
                      <m:t>𝒏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sr-Cyrl-RS" sz="3200" b="1" dirty="0">
                  <a:solidFill>
                    <a:srgbClr val="FF0000"/>
                  </a:solidFill>
                  <a:latin typeface="+mj-lt"/>
                </a:endParaRPr>
              </a:p>
              <a:p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друге стотине таквих да се могу записати као </a:t>
                </a:r>
                <a:endParaRPr lang="sr-Cyrl-RS" sz="3200" b="1" i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, </a:t>
                </a:r>
              </a:p>
              <a:p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где је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latin typeface="Cambria Math"/>
                      </a:rPr>
                      <m:t>𝒑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прост број, а</a:t>
                </a:r>
              </a:p>
              <a:p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rgbClr val="FF0000"/>
                        </a:solidFill>
                        <a:latin typeface="Cambria Math"/>
                      </a:rPr>
                      <m:t>𝒌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природан број већи од 1?</a:t>
                </a:r>
                <a:endParaRPr lang="en-US" sz="3200" b="1" dirty="0">
                  <a:solidFill>
                    <a:srgbClr val="FF0000"/>
                  </a:solidFill>
                  <a:latin typeface="+mj-lt"/>
                </a:endParaRPr>
              </a:p>
              <a:p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83" y="2209800"/>
                <a:ext cx="7924800" cy="3558090"/>
              </a:xfrm>
              <a:prstGeom prst="rect">
                <a:avLst/>
              </a:prstGeom>
              <a:blipFill rotWithShape="1">
                <a:blip r:embed="rId2"/>
                <a:stretch>
                  <a:fillRect l="-2000" t="-2230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Cyrl-RS" b="1" cap="all" dirty="0"/>
              <a:t>В) И БРЗИНА ЈЕ ЗНАЊЕ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КОЛЕКТИВНИ ОДГОВОР </a:t>
            </a:r>
          </a:p>
          <a:p>
            <a:pPr>
              <a:buClr>
                <a:srgbClr val="009900"/>
              </a:buClr>
              <a:defRPr/>
            </a:pPr>
            <a:endParaRPr lang="sr-Cyrl-RS" altLang="en-US" sz="1800" dirty="0"/>
          </a:p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НАЈВИШЕ</a:t>
            </a:r>
            <a:r>
              <a:rPr lang="sr-Latn-CS" altLang="en-US" sz="2400" dirty="0"/>
              <a:t> </a:t>
            </a:r>
            <a:r>
              <a:rPr lang="sr-Cyrl-RS" altLang="en-US" sz="2400" dirty="0"/>
              <a:t>2</a:t>
            </a:r>
            <a:r>
              <a:rPr lang="sr-Latn-CS" altLang="en-US" sz="2400" dirty="0"/>
              <a:t> МИНУТ</a:t>
            </a:r>
            <a:r>
              <a:rPr lang="sr-Cyrl-RS" altLang="en-US" sz="2400" dirty="0"/>
              <a:t>А</a:t>
            </a:r>
            <a:r>
              <a:rPr lang="sr-Latn-CS" altLang="en-US" sz="2400" dirty="0"/>
              <a:t> ЗА ОДГОВОР КОЈИ СЕ ПИШЕ НА ПАПИРУ</a:t>
            </a:r>
            <a:endParaRPr lang="sr-Cyrl-RS" altLang="en-US" sz="2400" dirty="0"/>
          </a:p>
          <a:p>
            <a:pPr>
              <a:buClr>
                <a:srgbClr val="009900"/>
              </a:buClr>
              <a:defRPr/>
            </a:pPr>
            <a:endParaRPr lang="sr-Cyrl-RS" altLang="en-US" sz="1800" dirty="0"/>
          </a:p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БОДОВЕ ДОБИЈАЈУ САМО ТРИ НАЈБРЖЕ ЕКИПЕ КОЈЕ ДАЈУ ТАЧАН ОДГОВОР. </a:t>
            </a:r>
          </a:p>
          <a:p>
            <a:pPr>
              <a:buClr>
                <a:srgbClr val="009900"/>
              </a:buClr>
              <a:defRPr/>
            </a:pPr>
            <a:endParaRPr lang="sr-Cyrl-RS" altLang="en-US" sz="1800" dirty="0"/>
          </a:p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Прва екипа добија 15 поена, друга екипа добија 10, а трећа 5 бодова.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34400" cy="533400"/>
          </a:xfrm>
        </p:spPr>
        <p:txBody>
          <a:bodyPr/>
          <a:lstStyle/>
          <a:p>
            <a:pPr eaLnBrk="1" hangingPunct="1"/>
            <a:r>
              <a:rPr lang="sr-Cyrl-RS" altLang="en-US" sz="2700" b="1" dirty="0">
                <a:solidFill>
                  <a:srgbClr val="88A44D"/>
                </a:solidFill>
              </a:rPr>
              <a:t>В) И БРЗИНА ЈЕ ЗНАЊЕ - 1</a:t>
            </a:r>
            <a:endParaRPr lang="en-US" altLang="en-US" sz="2700" b="1" dirty="0">
              <a:solidFill>
                <a:srgbClr val="88A44D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33401" y="1905000"/>
            <a:ext cx="7086600" cy="326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 kern="1200">
                <a:solidFill>
                  <a:schemeClr val="tx2"/>
                </a:solidFill>
                <a:latin typeface="Arial Unicode MS" pitchFamily="34" charset="-128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75000"/>
              <a:buFont typeface="Wingdings 2" pitchFamily="18" charset="2"/>
              <a:buChar char=""/>
              <a:defRPr sz="2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70000"/>
              <a:buFont typeface="Wingdings" pitchFamily="2" charset="2"/>
              <a:buChar char=""/>
              <a:defRPr sz="2000" kern="1200">
                <a:solidFill>
                  <a:schemeClr val="tx2"/>
                </a:solidFill>
                <a:latin typeface="Arial Unicode MS" pitchFamily="34" charset="-128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Char char="•"/>
              <a:defRPr sz="2000" kern="1200">
                <a:solidFill>
                  <a:schemeClr val="tx1"/>
                </a:solidFill>
                <a:latin typeface="Arial Unicode MS" pitchFamily="34" charset="-128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Cyrl-RS" sz="3200" b="1" dirty="0">
                <a:solidFill>
                  <a:srgbClr val="FF0000"/>
                </a:solidFill>
                <a:latin typeface="+mj-lt"/>
              </a:rPr>
              <a:t>Колико минута током једног дана можемо видети бројеве 2, 0, 0, 6, </a:t>
            </a:r>
          </a:p>
          <a:p>
            <a:pPr marL="0" indent="0">
              <a:buNone/>
            </a:pPr>
            <a:r>
              <a:rPr lang="sr-Cyrl-RS" sz="3200" b="1" dirty="0">
                <a:solidFill>
                  <a:srgbClr val="FF0000"/>
                </a:solidFill>
                <a:latin typeface="+mj-lt"/>
              </a:rPr>
              <a:t>у произвољном редоследу на дигиталном часовнику </a:t>
            </a:r>
          </a:p>
          <a:p>
            <a:pPr marL="0" indent="0">
              <a:buNone/>
            </a:pPr>
            <a:r>
              <a:rPr lang="sr-Cyrl-RS" sz="3200" b="1" dirty="0">
                <a:solidFill>
                  <a:srgbClr val="FF0000"/>
                </a:solidFill>
                <a:latin typeface="+mj-lt"/>
              </a:rPr>
              <a:t>(од</a:t>
            </a:r>
            <a:r>
              <a:rPr lang="pl-PL" sz="3200" b="1" dirty="0">
                <a:solidFill>
                  <a:srgbClr val="FF0000"/>
                </a:solidFill>
                <a:latin typeface="+mj-lt"/>
              </a:rPr>
              <a:t> 00:00 </a:t>
            </a:r>
            <a:r>
              <a:rPr lang="sr-Cyrl-RS" sz="3200" b="1" dirty="0">
                <a:solidFill>
                  <a:srgbClr val="FF0000"/>
                </a:solidFill>
                <a:latin typeface="+mj-lt"/>
              </a:rPr>
              <a:t>до</a:t>
            </a:r>
            <a:r>
              <a:rPr lang="pl-PL" sz="3200" b="1" dirty="0">
                <a:solidFill>
                  <a:srgbClr val="FF0000"/>
                </a:solidFill>
                <a:latin typeface="+mj-lt"/>
              </a:rPr>
              <a:t> 23:59</a:t>
            </a:r>
            <a:r>
              <a:rPr lang="sr-Cyrl-RS" sz="3200" b="1" dirty="0">
                <a:solidFill>
                  <a:srgbClr val="FF0000"/>
                </a:solidFill>
                <a:latin typeface="+mj-lt"/>
              </a:rPr>
              <a:t>)</a:t>
            </a:r>
            <a:r>
              <a:rPr lang="pl-PL" sz="3200" b="1" dirty="0">
                <a:solidFill>
                  <a:srgbClr val="FF0000"/>
                </a:solidFill>
                <a:latin typeface="+mj-lt"/>
              </a:rPr>
              <a:t>?</a:t>
            </a:r>
            <a:endParaRPr lang="en-US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0181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sr-Cyrl-RS" altLang="en-US" sz="3000" b="1" dirty="0">
                <a:solidFill>
                  <a:srgbClr val="88A44D"/>
                </a:solidFill>
              </a:rPr>
            </a:br>
            <a:r>
              <a:rPr lang="sr-Cyrl-RS" altLang="en-US" sz="3000" b="1" dirty="0">
                <a:solidFill>
                  <a:srgbClr val="88A44D"/>
                </a:solidFill>
              </a:rPr>
              <a:t> В) И БРЗИНА ЈЕ ЗНАЊЕ - 2</a:t>
            </a:r>
            <a:endParaRPr lang="en-US" altLang="en-US" sz="3000" dirty="0">
              <a:solidFill>
                <a:srgbClr val="88A44D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295400" y="2057400"/>
                <a:ext cx="6934200" cy="3429000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Одредити остатак при дељењу броја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Cyrl-R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𝟐𝟎𝟏𝟖</m:t>
                        </m:r>
                        <m:r>
                          <a:rPr lang="sr-Cyrl-R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sr-Cyrl-R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са </a:t>
                </a:r>
                <a14:m>
                  <m:oMath xmlns:m="http://schemas.openxmlformats.org/officeDocument/2006/math">
                    <m:r>
                      <a:rPr lang="sr-Cyrl-R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, ако се зна да је број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Cyrl-R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𝟐𝟎𝟏𝟖</m:t>
                        </m:r>
                        <m:r>
                          <a:rPr lang="sr-Cyrl-R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 дељив бројем </a:t>
                </a:r>
                <a14:m>
                  <m:oMath xmlns:m="http://schemas.openxmlformats.org/officeDocument/2006/math">
                    <m:r>
                      <a:rPr lang="sr-Cyrl-R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.</a:t>
                </a:r>
                <a:endParaRPr lang="en-US" sz="32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253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295400" y="2057400"/>
                <a:ext cx="6934200" cy="3429000"/>
              </a:xfrm>
              <a:blipFill rotWithShape="1">
                <a:blip r:embed="rId2"/>
                <a:stretch>
                  <a:fillRect l="-2287" t="-2313" r="-1671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623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sr-Cyrl-RS" altLang="en-US" sz="3000" b="1" dirty="0">
                <a:solidFill>
                  <a:srgbClr val="88A44D"/>
                </a:solidFill>
              </a:rPr>
            </a:br>
            <a:r>
              <a:rPr lang="sr-Cyrl-RS" altLang="en-US" sz="3000" b="1" dirty="0">
                <a:solidFill>
                  <a:srgbClr val="88A44D"/>
                </a:solidFill>
              </a:rPr>
              <a:t> В) И БРЗИНА ЈЕ ЗНАЊЕ - 3</a:t>
            </a:r>
            <a:endParaRPr lang="en-US" altLang="en-US" sz="3000" dirty="0">
              <a:solidFill>
                <a:srgbClr val="88A44D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28600" y="1752600"/>
                <a:ext cx="4800599" cy="2667000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На слици је представљено полочавање пода просторије, димензија </a:t>
                </a:r>
                <a14:m>
                  <m:oMath xmlns:m="http://schemas.openxmlformats.org/officeDocument/2006/math">
                    <m:r>
                      <a:rPr lang="sr-Cyrl-R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sr-Cyrl-R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sr-Cyrl-R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 плочицама црне и беле боје. Колико ће белих плочица бити потребно за поплочавање пода просторије димензија </a:t>
                </a:r>
                <a14:m>
                  <m:oMath xmlns:m="http://schemas.openxmlformats.org/officeDocument/2006/math">
                    <m:r>
                      <a:rPr lang="sr-Cyrl-R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sr-Cyrl-R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sr-Cyrl-R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, ако је шаблон по коме се врши поплочавање исти?</a:t>
                </a:r>
                <a:endParaRPr 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355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28600" y="1752600"/>
                <a:ext cx="4800599" cy="2667000"/>
              </a:xfrm>
              <a:blipFill rotWithShape="1">
                <a:blip r:embed="rId2"/>
                <a:stretch>
                  <a:fillRect l="-2033" t="-1602" r="-2795" b="-32265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33600"/>
            <a:ext cx="3533776" cy="3167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Cyrl-RS" dirty="0"/>
              <a:t>ЗАДАЦИ ОШТРОУМНОСТИ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4"/>
            <a:ext cx="8504238" cy="4721225"/>
          </a:xfrm>
        </p:spPr>
        <p:txBody>
          <a:bodyPr/>
          <a:lstStyle/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КОЛЕКТИВНИ ОДГОВОР </a:t>
            </a:r>
            <a:endParaRPr lang="en-US" altLang="en-US" sz="2400" dirty="0"/>
          </a:p>
          <a:p>
            <a:pPr lvl="1">
              <a:buClr>
                <a:srgbClr val="009900"/>
              </a:buClr>
              <a:defRPr/>
            </a:pPr>
            <a:r>
              <a:rPr lang="sr-Cyrl-RS" altLang="en-US" sz="1900" dirty="0">
                <a:solidFill>
                  <a:schemeClr val="accent3">
                    <a:lumMod val="75000"/>
                  </a:schemeClr>
                </a:solidFill>
              </a:rPr>
              <a:t>ученици </a:t>
            </a:r>
            <a:r>
              <a:rPr lang="en-US" altLang="en-US" sz="1900" dirty="0">
                <a:solidFill>
                  <a:schemeClr val="accent3">
                    <a:lumMod val="75000"/>
                  </a:schemeClr>
                </a:solidFill>
              </a:rPr>
              <a:t>V </a:t>
            </a:r>
            <a:r>
              <a:rPr lang="sr-Cyrl-RS" altLang="en-US" sz="1900" dirty="0">
                <a:solidFill>
                  <a:schemeClr val="accent3">
                    <a:lumMod val="75000"/>
                  </a:schemeClr>
                </a:solidFill>
              </a:rPr>
              <a:t>и</a:t>
            </a:r>
            <a:r>
              <a:rPr lang="en-US" altLang="en-US" sz="1900" dirty="0">
                <a:solidFill>
                  <a:schemeClr val="accent3">
                    <a:lumMod val="75000"/>
                  </a:schemeClr>
                </a:solidFill>
              </a:rPr>
              <a:t> VI</a:t>
            </a:r>
          </a:p>
          <a:p>
            <a:pPr lvl="1">
              <a:buClr>
                <a:srgbClr val="009900"/>
              </a:buClr>
              <a:defRPr/>
            </a:pPr>
            <a:r>
              <a:rPr lang="sr-Cyrl-RS" altLang="en-US" sz="1900" dirty="0">
                <a:solidFill>
                  <a:schemeClr val="accent3">
                    <a:lumMod val="75000"/>
                  </a:schemeClr>
                </a:solidFill>
              </a:rPr>
              <a:t>ученици</a:t>
            </a:r>
            <a:r>
              <a:rPr lang="en-US" altLang="en-US" sz="1900" dirty="0">
                <a:solidFill>
                  <a:schemeClr val="accent3">
                    <a:lumMod val="75000"/>
                  </a:schemeClr>
                </a:solidFill>
              </a:rPr>
              <a:t> VII</a:t>
            </a:r>
            <a:r>
              <a:rPr lang="sr-Cyrl-RS" altLang="en-US" sz="1900" dirty="0">
                <a:solidFill>
                  <a:schemeClr val="accent3">
                    <a:lumMod val="75000"/>
                  </a:schemeClr>
                </a:solidFill>
              </a:rPr>
              <a:t> и</a:t>
            </a:r>
            <a:r>
              <a:rPr lang="en-US" altLang="en-US" sz="1900">
                <a:solidFill>
                  <a:schemeClr val="accent3">
                    <a:lumMod val="75000"/>
                  </a:schemeClr>
                </a:solidFill>
              </a:rPr>
              <a:t> VIII</a:t>
            </a:r>
            <a:endParaRPr lang="en-US" altLang="en-US" sz="1900" dirty="0">
              <a:solidFill>
                <a:schemeClr val="accent3">
                  <a:lumMod val="75000"/>
                </a:schemeClr>
              </a:solidFill>
            </a:endParaRPr>
          </a:p>
          <a:p>
            <a:pPr lvl="1">
              <a:buClr>
                <a:srgbClr val="009900"/>
              </a:buClr>
              <a:defRPr/>
            </a:pPr>
            <a:endParaRPr lang="sr-Cyrl-RS" altLang="en-US" sz="800" dirty="0"/>
          </a:p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НАЈВИШЕ</a:t>
            </a:r>
            <a:r>
              <a:rPr lang="sr-Latn-CS" altLang="en-US" sz="2400" dirty="0"/>
              <a:t> </a:t>
            </a:r>
            <a:r>
              <a:rPr lang="sr-Cyrl-RS" altLang="en-US" sz="2400" dirty="0"/>
              <a:t>2</a:t>
            </a:r>
            <a:r>
              <a:rPr lang="sr-Latn-CS" altLang="en-US" sz="2400" dirty="0"/>
              <a:t> МИНУТ</a:t>
            </a:r>
            <a:r>
              <a:rPr lang="sr-Cyrl-RS" altLang="en-US" sz="2400" dirty="0"/>
              <a:t>А</a:t>
            </a:r>
            <a:r>
              <a:rPr lang="sr-Latn-CS" altLang="en-US" sz="2400" dirty="0"/>
              <a:t> ЗА ОДГОВОР КОЈИ СЕ ПИШЕ НА ПАПИРУ</a:t>
            </a:r>
            <a:endParaRPr lang="sr-Cyrl-RS" altLang="en-US" sz="2400" dirty="0"/>
          </a:p>
          <a:p>
            <a:pPr>
              <a:buClr>
                <a:srgbClr val="009900"/>
              </a:buClr>
              <a:defRPr/>
            </a:pPr>
            <a:endParaRPr lang="sr-Cyrl-RS" altLang="en-US" sz="800" dirty="0"/>
          </a:p>
          <a:p>
            <a:pPr>
              <a:buClr>
                <a:srgbClr val="009900"/>
              </a:buClr>
              <a:defRPr/>
            </a:pPr>
            <a:r>
              <a:rPr lang="sr-Cyrl-RS" altLang="en-US" sz="2400" dirty="0"/>
              <a:t>БОДОВИ СЕ ДОБИЈАЈУ ЗА ТАЧАН ОДГОВОР, УВАЖАВАЈУЋИ РЕДОСЛЕД ЈАВЉАЊА. </a:t>
            </a:r>
          </a:p>
          <a:p>
            <a:pPr lvl="1">
              <a:buClr>
                <a:srgbClr val="009900"/>
              </a:buClr>
              <a:defRPr/>
            </a:pPr>
            <a:r>
              <a:rPr lang="sr-Cyrl-RS" altLang="en-US" sz="2000" dirty="0">
                <a:solidFill>
                  <a:srgbClr val="000000"/>
                </a:solidFill>
              </a:rPr>
              <a:t>Прва екипа 15 поена.</a:t>
            </a:r>
          </a:p>
          <a:p>
            <a:pPr lvl="1" eaLnBrk="1" hangingPunct="1">
              <a:spcBef>
                <a:spcPct val="0"/>
              </a:spcBef>
              <a:buClr>
                <a:srgbClr val="009900"/>
              </a:buClr>
              <a:tabLst>
                <a:tab pos="360363" algn="l"/>
                <a:tab pos="381000" algn="l"/>
                <a:tab pos="720725" algn="l"/>
                <a:tab pos="1079500" algn="l"/>
                <a:tab pos="1439863" algn="l"/>
                <a:tab pos="1800225" algn="l"/>
              </a:tabLst>
              <a:defRPr/>
            </a:pPr>
            <a:r>
              <a:rPr lang="sr-Cyrl-RS" altLang="en-US" sz="2000" dirty="0">
                <a:solidFill>
                  <a:srgbClr val="000000"/>
                </a:solidFill>
              </a:rPr>
              <a:t>Друга екипа 12 поена.</a:t>
            </a:r>
          </a:p>
          <a:p>
            <a:pPr lvl="1" eaLnBrk="1" hangingPunct="1">
              <a:spcBef>
                <a:spcPct val="0"/>
              </a:spcBef>
              <a:buClr>
                <a:srgbClr val="009900"/>
              </a:buClr>
              <a:tabLst>
                <a:tab pos="360363" algn="l"/>
                <a:tab pos="381000" algn="l"/>
                <a:tab pos="720725" algn="l"/>
                <a:tab pos="1079500" algn="l"/>
                <a:tab pos="1439863" algn="l"/>
                <a:tab pos="1800225" algn="l"/>
              </a:tabLst>
              <a:defRPr/>
            </a:pPr>
            <a:r>
              <a:rPr lang="sr-Cyrl-RS" altLang="en-US" sz="2000" dirty="0">
                <a:solidFill>
                  <a:srgbClr val="000000"/>
                </a:solidFill>
              </a:rPr>
              <a:t>Трећа екипа 9 поена.</a:t>
            </a:r>
          </a:p>
          <a:p>
            <a:pPr lvl="1" eaLnBrk="1" hangingPunct="1">
              <a:spcBef>
                <a:spcPct val="0"/>
              </a:spcBef>
              <a:buClr>
                <a:srgbClr val="009900"/>
              </a:buClr>
              <a:tabLst>
                <a:tab pos="360363" algn="l"/>
                <a:tab pos="381000" algn="l"/>
                <a:tab pos="720725" algn="l"/>
                <a:tab pos="1079500" algn="l"/>
                <a:tab pos="1439863" algn="l"/>
                <a:tab pos="1800225" algn="l"/>
              </a:tabLst>
              <a:defRPr/>
            </a:pPr>
            <a:r>
              <a:rPr lang="sr-Cyrl-RS" altLang="en-US" sz="2000" dirty="0">
                <a:solidFill>
                  <a:srgbClr val="000000"/>
                </a:solidFill>
              </a:rPr>
              <a:t>Четврта екипа 6 поена.</a:t>
            </a:r>
          </a:p>
          <a:p>
            <a:pPr lvl="1" eaLnBrk="1" hangingPunct="1">
              <a:spcBef>
                <a:spcPct val="0"/>
              </a:spcBef>
              <a:buClr>
                <a:srgbClr val="009900"/>
              </a:buClr>
              <a:tabLst>
                <a:tab pos="360363" algn="l"/>
                <a:tab pos="381000" algn="l"/>
                <a:tab pos="720725" algn="l"/>
                <a:tab pos="1079500" algn="l"/>
                <a:tab pos="1439863" algn="l"/>
                <a:tab pos="1800225" algn="l"/>
              </a:tabLst>
              <a:defRPr/>
            </a:pPr>
            <a:r>
              <a:rPr lang="sr-Cyrl-RS" altLang="en-US" sz="2000" dirty="0">
                <a:solidFill>
                  <a:srgbClr val="000000"/>
                </a:solidFill>
              </a:rPr>
              <a:t>Пета екипа 3 поена.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>
              <a:buFont typeface="Wingdings 2" pitchFamily="18" charset="2"/>
              <a:buNone/>
              <a:tabLst>
                <a:tab pos="360363" algn="l"/>
                <a:tab pos="381000" algn="l"/>
                <a:tab pos="720725" algn="l"/>
                <a:tab pos="1079500" algn="l"/>
                <a:tab pos="1439863" algn="l"/>
                <a:tab pos="1800225" algn="l"/>
              </a:tabLs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6923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cap="all" dirty="0"/>
              <a:t>Г</a:t>
            </a:r>
            <a:r>
              <a:rPr lang="sr-Latn-CS" b="1" cap="all" dirty="0"/>
              <a:t>)  </a:t>
            </a:r>
            <a:r>
              <a:rPr lang="sr-Cyrl-RS" b="1" cap="all" dirty="0"/>
              <a:t>ЗАДАЦИ ОШТРОУМНОСТИ - 1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ChangeArrowheads="1"/>
              </p:cNvSpPr>
              <p:nvPr/>
            </p:nvSpPr>
            <p:spPr bwMode="auto">
              <a:xfrm>
                <a:off x="381000" y="2209800"/>
                <a:ext cx="8305800" cy="255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Ако се троцифрени број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3200" b="1" i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сабере са 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13,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збир је дељив са 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13.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Ако се од броја </a:t>
                </a:r>
                <a14:m>
                  <m:oMath xmlns:m="http://schemas.openxmlformats.org/officeDocument/2006/math">
                    <m:r>
                      <a:rPr lang="en-US" sz="32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3200" b="1" i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одузме 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,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разлика је дељива са 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.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Ако се број </a:t>
                </a:r>
                <a14:m>
                  <m:oMath xmlns:m="http://schemas.openxmlformats.org/officeDocument/2006/math">
                    <m:r>
                      <a:rPr lang="en-US" sz="32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3200" b="1" i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подели са 2</a:t>
                </a:r>
                <a:r>
                  <a:rPr lang="en-US" sz="3200" b="1" dirty="0">
                    <a:solidFill>
                      <a:srgbClr val="FF0000"/>
                    </a:solidFill>
                    <a:latin typeface="+mj-lt"/>
                  </a:rPr>
                  <a:t>, </a:t>
                </a:r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количник је паран број. Одреди број </a:t>
                </a:r>
                <a14:m>
                  <m:oMath xmlns:m="http://schemas.openxmlformats.org/officeDocument/2006/math">
                    <m:r>
                      <a:rPr lang="en-US" sz="32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sr-Cyrl-RS" sz="3200" b="1" dirty="0">
                    <a:solidFill>
                      <a:srgbClr val="FF0000"/>
                    </a:solidFill>
                    <a:latin typeface="+mj-lt"/>
                  </a:rPr>
                  <a:t>.</a:t>
                </a:r>
                <a:endParaRPr lang="en-US" sz="32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651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209800"/>
                <a:ext cx="8305800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1909" t="-2625" r="-2937" b="-739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19364" y="1241017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dirty="0">
                <a:solidFill>
                  <a:schemeClr val="accent3">
                    <a:lumMod val="75000"/>
                  </a:schemeClr>
                </a:solidFill>
              </a:rPr>
              <a:t>Одговарају ученици петог и шестог разреда</a:t>
            </a:r>
          </a:p>
        </p:txBody>
      </p:sp>
    </p:spTree>
    <p:extLst>
      <p:ext uri="{BB962C8B-B14F-4D97-AF65-F5344CB8AC3E}">
        <p14:creationId xmlns:p14="http://schemas.microsoft.com/office/powerpoint/2010/main" val="1572385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cap="all" dirty="0"/>
              <a:t>Г</a:t>
            </a:r>
            <a:r>
              <a:rPr lang="sr-Latn-CS" b="1" cap="all" dirty="0"/>
              <a:t>)  </a:t>
            </a:r>
            <a:r>
              <a:rPr lang="sr-Cyrl-RS" b="1" cap="all" dirty="0"/>
              <a:t>ЗАДАЦИ ОШТРОУМНОСТИ - 2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1657290"/>
            <a:ext cx="8763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dirty="0">
                <a:solidFill>
                  <a:schemeClr val="accent3">
                    <a:lumMod val="75000"/>
                  </a:schemeClr>
                </a:solidFill>
              </a:rPr>
              <a:t>Одговарају ученици седмог и осмог разреда</a:t>
            </a:r>
            <a:endParaRPr lang="sr-Latn-RS" sz="2800" dirty="0">
              <a:solidFill>
                <a:schemeClr val="accent3">
                  <a:lumMod val="75000"/>
                </a:schemeClr>
              </a:solidFill>
            </a:endParaRPr>
          </a:p>
          <a:p>
            <a:pPr lvl="0"/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422" y="2819400"/>
            <a:ext cx="2884354" cy="2209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57200" y="2523054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Површина трапеза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𝑨𝑩𝑪𝑫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је 32. Тачке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𝑴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и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𝑵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су средишта страница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𝑩𝑪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и</a:t>
                </a:r>
                <a:r>
                  <a:rPr lang="en-US" sz="28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𝑪𝑫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. Ако је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𝑩𝑪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=</m:t>
                    </m:r>
                    <m:r>
                      <a:rPr lang="sr-Cyrl-R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𝟑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+mj-lt"/>
                      </a:rPr>
                      <m:t>𝑨𝑫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 одредити површину троугла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FF0000"/>
                        </a:solidFill>
                        <a:latin typeface="+mj-lt"/>
                      </a:rPr>
                      <m:t>𝑨𝑴𝑵</m:t>
                    </m:r>
                  </m:oMath>
                </a14:m>
                <a:r>
                  <a:rPr lang="sr-Cyrl-RS" sz="2800" b="1" dirty="0">
                    <a:solidFill>
                      <a:srgbClr val="FF0000"/>
                    </a:solidFill>
                    <a:latin typeface="+mj-lt"/>
                  </a:rPr>
                  <a:t>. 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523054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667" t="-2506" b="-5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671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cap="all" dirty="0"/>
              <a:t>Г</a:t>
            </a:r>
            <a:r>
              <a:rPr lang="sr-Latn-CS" b="1" cap="all" dirty="0"/>
              <a:t>)  </a:t>
            </a:r>
            <a:r>
              <a:rPr lang="sr-Cyrl-RS" b="1" cap="all" dirty="0"/>
              <a:t>ЗАДАЦИ ОШТРОУМНОСТИ - 3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582" y="129540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dirty="0">
                <a:solidFill>
                  <a:schemeClr val="accent3">
                    <a:lumMod val="75000"/>
                  </a:schemeClr>
                </a:solidFill>
              </a:rPr>
              <a:t>Одговарају ученици петог и шестог разреда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382" y="2123282"/>
            <a:ext cx="8001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FF0000"/>
                </a:solidFill>
              </a:rPr>
              <a:t>Марко је купио три књиге. За прву књигу је дао половину новца и још 100 динара. За другу књигу је дао трећину преосталог новца и још 200 динара. На крају, за трећу књигу је дао четвртину преосталог новца и још 300 динара и тако је потрошио сав новац. Колико је коштала прва књига?</a:t>
            </a:r>
          </a:p>
          <a:p>
            <a:endParaRPr lang="sr-Cyrl-R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237531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b="1" cap="all" dirty="0"/>
              <a:t>Г</a:t>
            </a:r>
            <a:r>
              <a:rPr lang="sr-Latn-CS" b="1" cap="all" dirty="0"/>
              <a:t>) </a:t>
            </a:r>
            <a:r>
              <a:rPr lang="sr-Cyrl-RS" b="1" cap="all" dirty="0"/>
              <a:t>ЗАДАЦИ ОШТРОУМНОСТИ - 4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7836" y="159186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dirty="0">
                <a:solidFill>
                  <a:schemeClr val="accent3">
                    <a:lumMod val="75000"/>
                  </a:schemeClr>
                </a:solidFill>
              </a:rPr>
              <a:t>Одговарају ученици седмог и осмог разреда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2591835-16C4-4082-8D3C-1006F4C5ECF3}"/>
                  </a:ext>
                </a:extLst>
              </p:cNvPr>
              <p:cNvSpPr/>
              <p:nvPr/>
            </p:nvSpPr>
            <p:spPr>
              <a:xfrm>
                <a:off x="457200" y="2434597"/>
                <a:ext cx="5943600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У свако поље мреже</a:t>
                </a:r>
                <a:r>
                  <a:rPr lang="pl-PL" sz="24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pl-PL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l-PL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pl-PL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pl-PL" sz="24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на слици уписан је један позитиван број, тако да важи</a:t>
                </a:r>
                <a:r>
                  <a:rPr lang="pl-PL" sz="2400" b="1" dirty="0">
                    <a:solidFill>
                      <a:srgbClr val="FF0000"/>
                    </a:solidFill>
                    <a:latin typeface="+mj-lt"/>
                  </a:rPr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производ три броја из сваке врсте и сваке колоне је једнак </a:t>
                </a:r>
                <a14:m>
                  <m:oMath xmlns:m="http://schemas.openxmlformats.org/officeDocument/2006/math">
                    <m:r>
                      <a:rPr lang="sr-Cyrl-R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  <a:latin typeface="+mj-lt"/>
                  </a:rPr>
                  <a:t>; </a:t>
                </a:r>
                <a:endParaRPr lang="sr-Cyrl-RS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производ четири броја у сваком квадрату </a:t>
                </a:r>
                <a14:m>
                  <m:oMath xmlns:m="http://schemas.openxmlformats.org/officeDocument/2006/math">
                    <m:r>
                      <a:rPr lang="pl-PL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pl-PL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pl-PL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pl-PL" sz="2400" b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је једнак </a:t>
                </a:r>
                <a14:m>
                  <m:oMath xmlns:m="http://schemas.openxmlformats.org/officeDocument/2006/math">
                    <m:r>
                      <a:rPr lang="sr-Cyrl-R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pl-PL" sz="2400" b="1" dirty="0">
                    <a:solidFill>
                      <a:srgbClr val="FF0000"/>
                    </a:solidFill>
                    <a:latin typeface="+mj-lt"/>
                  </a:rPr>
                  <a:t>. </a:t>
                </a:r>
                <a:endParaRPr lang="en-US" sz="2400" b="1" dirty="0">
                  <a:solidFill>
                    <a:srgbClr val="FF0000"/>
                  </a:solidFill>
                  <a:latin typeface="+mj-lt"/>
                </a:endParaRPr>
              </a:p>
              <a:p>
                <a:r>
                  <a:rPr lang="sr-Cyrl-RS" sz="2400" b="1" dirty="0">
                    <a:solidFill>
                      <a:srgbClr val="FF0000"/>
                    </a:solidFill>
                    <a:latin typeface="+mj-lt"/>
                  </a:rPr>
                  <a:t>Који број треба уписати у централно поље? </a:t>
                </a:r>
                <a:endParaRPr 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2591835-16C4-4082-8D3C-1006F4C5EC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434597"/>
                <a:ext cx="5943600" cy="3416320"/>
              </a:xfrm>
              <a:prstGeom prst="rect">
                <a:avLst/>
              </a:prstGeom>
              <a:blipFill>
                <a:blip r:embed="rId2"/>
                <a:stretch>
                  <a:fillRect l="-1538" t="-1248" b="-3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F7CFF41-416A-4A97-B2F6-3F2790319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209971"/>
              </p:ext>
            </p:extLst>
          </p:nvPr>
        </p:nvGraphicFramePr>
        <p:xfrm>
          <a:off x="6934200" y="3188441"/>
          <a:ext cx="13716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38182885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309226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041517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37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2800" b="1" dirty="0">
                          <a:solidFill>
                            <a:srgbClr val="FF0000"/>
                          </a:solidFill>
                          <a:latin typeface="+mj-lt"/>
                        </a:rPr>
                        <a:t>?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5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88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039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8655D-D5D5-41FD-8F60-20D757CA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b="1" dirty="0"/>
              <a:t>Резервни задатак - 1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D5923-B61E-43C7-8EDA-213CB7F2F4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905000"/>
            <a:ext cx="8455025" cy="3733800"/>
          </a:xfrm>
        </p:spPr>
        <p:txBody>
          <a:bodyPr/>
          <a:lstStyle/>
          <a:p>
            <a:pPr marL="0" indent="0">
              <a:buNone/>
            </a:pPr>
            <a:r>
              <a:rPr lang="sr-Cyrl-RS" sz="2800" b="1" dirty="0">
                <a:solidFill>
                  <a:srgbClr val="FF0000"/>
                </a:solidFill>
                <a:latin typeface="+mj-lt"/>
              </a:rPr>
              <a:t>Постоје троцифрени бројеви који имају особину да ако им се избрише прва цифра добија се потпуни квадрат, и такође, ако им</a:t>
            </a:r>
            <a:r>
              <a:rPr lang="sr-Cyrl-RS" sz="2800" b="1" dirty="0">
                <a:solidFill>
                  <a:srgbClr val="FF0000"/>
                </a:solidFill>
              </a:rPr>
              <a:t> се избрише последња цифра добија се потпуни квадрат.</a:t>
            </a:r>
            <a:r>
              <a:rPr lang="sr-Cyrl-RS" sz="2800" b="1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sr-Cyrl-RS" sz="2800" b="1" dirty="0">
                <a:solidFill>
                  <a:srgbClr val="FF0000"/>
                </a:solidFill>
                <a:latin typeface="+mj-lt"/>
              </a:rPr>
              <a:t>Колико има троцифреним бројева са овом особином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5466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8655D-D5D5-41FD-8F60-20D757CA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b="1" dirty="0"/>
              <a:t>Резервни задатак - 2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D5923-B61E-43C7-8EDA-213CB7F2F4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0999" y="1676400"/>
            <a:ext cx="8455025" cy="3733800"/>
          </a:xfrm>
        </p:spPr>
        <p:txBody>
          <a:bodyPr/>
          <a:lstStyle/>
          <a:p>
            <a:pPr marL="0" indent="0">
              <a:buNone/>
            </a:pPr>
            <a:r>
              <a:rPr lang="sr-Cyrl-RS" sz="3200" b="1" dirty="0">
                <a:solidFill>
                  <a:srgbClr val="FF0000"/>
                </a:solidFill>
                <a:latin typeface="+mj-lt"/>
              </a:rPr>
              <a:t>Господин Светлић је купио 100 свећа. Сваког дана он сагори (потроши) једну свећу, али и од воска од седам сагорелих свећа направи једну нову свећу. После колико дана ће морати поново да купи свеће? </a:t>
            </a:r>
            <a:endParaRPr lang="en-US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7751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3325</TotalTime>
  <Words>897</Words>
  <Application>Microsoft Office PowerPoint</Application>
  <PresentationFormat>On-screen Show (4:3)</PresentationFormat>
  <Paragraphs>97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Unicode MS</vt:lpstr>
      <vt:lpstr>Calibri</vt:lpstr>
      <vt:lpstr>Cambria Math</vt:lpstr>
      <vt:lpstr>Times New Roman</vt:lpstr>
      <vt:lpstr>Verdana</vt:lpstr>
      <vt:lpstr>Wingdings</vt:lpstr>
      <vt:lpstr>Wingdings 2</vt:lpstr>
      <vt:lpstr>Civic</vt:lpstr>
      <vt:lpstr>MATEMАТИЧКИ КВИЗ ЗА СТАРИЈЕ  РАЗРЕДЕ ОСНОВНЕ ШКОЛЕ </vt:lpstr>
      <vt:lpstr>А – УВОДНИ ЗАДАЦИ</vt:lpstr>
      <vt:lpstr>А – УВОДНИ ЗАДАЦИ - 1</vt:lpstr>
      <vt:lpstr>А – УВОДНИ ЗАДАЦИ - 2</vt:lpstr>
      <vt:lpstr>А – УВОДНИ ЗАДАЦИ - 3</vt:lpstr>
      <vt:lpstr>Б) ПОЈЕДИНАЧНИ ЗАДАЦИ</vt:lpstr>
      <vt:lpstr> Б)  ПОЈЕДИНАЧНИ ЗАДАЦИ - 1</vt:lpstr>
      <vt:lpstr> Б)  ПОЈЕДИНАЧНИ ЗАДАЦИ - 2</vt:lpstr>
      <vt:lpstr> Б)  ПОЈЕДИНАЧНИ ЗАДАЦИ – 3</vt:lpstr>
      <vt:lpstr>Б)  ПОЈЕДИНАЧНИ ЗАДАЦИ – 4</vt:lpstr>
      <vt:lpstr>В) И БРЗИНА ЈЕ ЗНАЊЕ</vt:lpstr>
      <vt:lpstr>В) И БРЗИНА ЈЕ ЗНАЊЕ - 1</vt:lpstr>
      <vt:lpstr>  В) И БРЗИНА ЈЕ ЗНАЊЕ - 2</vt:lpstr>
      <vt:lpstr>  В) И БРЗИНА ЈЕ ЗНАЊЕ - 3</vt:lpstr>
      <vt:lpstr>ЗАДАЦИ ОШТРОУМНОСТИ</vt:lpstr>
      <vt:lpstr>Г)  ЗАДАЦИ ОШТРОУМНОСТИ - 1</vt:lpstr>
      <vt:lpstr>Г)  ЗАДАЦИ ОШТРОУМНОСТИ - 2</vt:lpstr>
      <vt:lpstr>Г)  ЗАДАЦИ ОШТРОУМНОСТИ - 3</vt:lpstr>
      <vt:lpstr>Г) ЗАДАЦИ ОШТРОУМНОСТИ - 4</vt:lpstr>
      <vt:lpstr>Резервни задатак - 1</vt:lpstr>
      <vt:lpstr>Резервни задатак - 2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ПРОЈЕКАТ  “ПОПУЛАРИЗАЦИЈА МАТЕМАТИКЕ” ШКОЛСКИ КВИЗ</dc:title>
  <dc:creator>Sladja</dc:creator>
  <cp:lastModifiedBy>Slađana Dimitrijević</cp:lastModifiedBy>
  <cp:revision>304</cp:revision>
  <cp:lastPrinted>2019-11-22T21:22:00Z</cp:lastPrinted>
  <dcterms:created xsi:type="dcterms:W3CDTF">2014-12-07T09:54:34Z</dcterms:created>
  <dcterms:modified xsi:type="dcterms:W3CDTF">2019-11-22T21:46:03Z</dcterms:modified>
</cp:coreProperties>
</file>