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E3167-57AD-498A-96D8-938A4E9B9540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8D367-AAEF-430D-AFD2-F0FE4D0B56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1drv.ms/p/s!ArUxrMasJwe79QgkC13wKECBnRCY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l3RjSQoEmrJI57Nqs7r_fy_3GHokqGYfDIiArIRVWmE/edit?usp=shari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Jasmina\2017-18\Aktiv\OBUKA za voditelje ZUOV\Завршни рад\prezentacija\nas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133365"/>
            <a:ext cx="9168430" cy="714376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867400" y="2438400"/>
            <a:ext cx="312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Пројектна настава </a:t>
            </a:r>
          </a:p>
          <a:p>
            <a:r>
              <a:rPr lang="sr-Cyrl-RS" dirty="0" smtClean="0"/>
              <a:t>је добро планирана </a:t>
            </a:r>
          </a:p>
          <a:p>
            <a:r>
              <a:rPr lang="sr-Cyrl-RS" dirty="0" smtClean="0"/>
              <a:t>и осмишљена настава </a:t>
            </a:r>
          </a:p>
          <a:p>
            <a:r>
              <a:rPr lang="sr-Cyrl-RS" dirty="0" smtClean="0"/>
              <a:t>чији је циљ стицање знања истраживањем </a:t>
            </a:r>
          </a:p>
          <a:p>
            <a:r>
              <a:rPr lang="sr-Cyrl-RS" dirty="0" smtClean="0"/>
              <a:t>одређене теме.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8508"/>
            <a:ext cx="9144000" cy="711040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20574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rebuchet MS" pitchFamily="34" charset="0"/>
              </a:rPr>
              <a:t> да се ученицима приближи склад златне пропорције,</a:t>
            </a:r>
          </a:p>
          <a:p>
            <a:r>
              <a:rPr lang="ru-RU" dirty="0" smtClean="0">
                <a:latin typeface="Trebuchet MS" pitchFamily="34" charset="0"/>
              </a:rPr>
              <a:t>златног троугла, правоугаоника и ромба, у креацији модела моста </a:t>
            </a:r>
          </a:p>
          <a:p>
            <a:r>
              <a:rPr lang="ru-RU" dirty="0" smtClean="0">
                <a:latin typeface="Trebuchet MS" pitchFamily="34" charset="0"/>
              </a:rPr>
              <a:t>у одабраном ИКТ алату</a:t>
            </a:r>
            <a:r>
              <a:rPr lang="en-US" dirty="0" smtClean="0">
                <a:latin typeface="Trebuchet MS" pitchFamily="34" charset="0"/>
              </a:rPr>
              <a:t>;</a:t>
            </a:r>
            <a:r>
              <a:rPr lang="ru-RU" dirty="0" smtClean="0">
                <a:latin typeface="Trebuchet MS" pitchFamily="34" charset="0"/>
              </a:rPr>
              <a:t> </a:t>
            </a:r>
            <a:endParaRPr lang="en-US" dirty="0" smtClean="0">
              <a:latin typeface="Trebuchet MS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rebuchet MS" pitchFamily="34" charset="0"/>
              </a:rPr>
              <a:t> да се оснаже </a:t>
            </a:r>
            <a:r>
              <a:rPr lang="ru-RU" dirty="0">
                <a:latin typeface="Trebuchet MS" pitchFamily="34" charset="0"/>
              </a:rPr>
              <a:t>сазнајне самосталности и стваралачке </a:t>
            </a:r>
            <a:r>
              <a:rPr lang="ru-RU" dirty="0" smtClean="0">
                <a:latin typeface="Trebuchet MS" pitchFamily="34" charset="0"/>
              </a:rPr>
              <a:t>способности ученика</a:t>
            </a:r>
            <a:r>
              <a:rPr lang="en-US" dirty="0" smtClean="0">
                <a:latin typeface="Trebuchet MS" pitchFamily="34" charset="0"/>
              </a:rPr>
              <a:t>;</a:t>
            </a:r>
            <a:r>
              <a:rPr lang="ru-RU" dirty="0" smtClean="0">
                <a:latin typeface="Trebuchet MS" pitchFamily="34" charset="0"/>
              </a:rPr>
              <a:t> </a:t>
            </a:r>
            <a:endParaRPr lang="en-US" dirty="0" smtClean="0">
              <a:latin typeface="Trebuchet MS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rebuchet MS" pitchFamily="34" charset="0"/>
              </a:rPr>
              <a:t> да ученици осете </a:t>
            </a:r>
            <a:r>
              <a:rPr lang="ru-RU" dirty="0">
                <a:latin typeface="Trebuchet MS" pitchFamily="34" charset="0"/>
              </a:rPr>
              <a:t>радост бављења проблемском наставом, </a:t>
            </a:r>
            <a:endParaRPr lang="en-US" dirty="0" smtClean="0">
              <a:latin typeface="Trebuchet MS" pitchFamily="34" charset="0"/>
            </a:endParaRPr>
          </a:p>
          <a:p>
            <a:r>
              <a:rPr lang="ru-RU" dirty="0" smtClean="0">
                <a:latin typeface="Trebuchet MS" pitchFamily="34" charset="0"/>
              </a:rPr>
              <a:t> </a:t>
            </a:r>
            <a:r>
              <a:rPr lang="ru-RU" dirty="0">
                <a:latin typeface="Trebuchet MS" pitchFamily="34" charset="0"/>
              </a:rPr>
              <a:t>хеуристички </a:t>
            </a:r>
            <a:r>
              <a:rPr lang="ru-RU" dirty="0" smtClean="0">
                <a:latin typeface="Trebuchet MS" pitchFamily="34" charset="0"/>
              </a:rPr>
              <a:t>поступак, да би се дошло </a:t>
            </a:r>
            <a:r>
              <a:rPr lang="ru-RU" dirty="0">
                <a:latin typeface="Trebuchet MS" pitchFamily="34" charset="0"/>
              </a:rPr>
              <a:t>до открића.</a:t>
            </a:r>
            <a:endParaRPr lang="ru-RU" b="0" dirty="0" smtClean="0">
              <a:latin typeface="Trebuchet MS" pitchFamily="34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676400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>
                <a:latin typeface="Trebuchet MS" pitchFamily="34" charset="0"/>
              </a:rPr>
              <a:t>Циљеви пројекта</a:t>
            </a:r>
            <a:r>
              <a:rPr lang="en-US" b="1" dirty="0" smtClean="0">
                <a:latin typeface="Trebuchet MS" pitchFamily="34" charset="0"/>
              </a:rPr>
              <a:t>:</a:t>
            </a:r>
            <a:endParaRPr lang="en-US" b="1" dirty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810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latin typeface="Trebuchet MS" pitchFamily="34" charset="0"/>
              </a:rPr>
              <a:t>Исходи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sr-Cyrl-RS" b="1" dirty="0" smtClean="0">
                <a:latin typeface="Trebuchet MS" pitchFamily="34" charset="0"/>
              </a:rPr>
              <a:t>пројекта</a:t>
            </a:r>
            <a:r>
              <a:rPr lang="en-US" b="1" dirty="0" smtClean="0">
                <a:latin typeface="Trebuchet MS" pitchFamily="34" charset="0"/>
              </a:rPr>
              <a:t>:</a:t>
            </a:r>
            <a:endParaRPr lang="sr-Cyrl-RS" b="1" dirty="0">
              <a:latin typeface="Trebuchet MS" pitchFamily="34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114800"/>
            <a:ext cx="6083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>
                <a:latin typeface="Trebuchet MS" pitchFamily="34" charset="0"/>
              </a:rPr>
              <a:t>Завршетком рада на овом пројекту ученик ће моћи да</a:t>
            </a:r>
            <a:r>
              <a:rPr lang="en-US" dirty="0" smtClean="0">
                <a:latin typeface="Trebuchet MS" pitchFamily="34" charset="0"/>
              </a:rPr>
              <a:t>: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4419600"/>
            <a:ext cx="731802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rebuchet MS" pitchFamily="34" charset="0"/>
              </a:rPr>
              <a:t> </a:t>
            </a:r>
            <a:r>
              <a:rPr lang="sr-Cyrl-RS" dirty="0" smtClean="0">
                <a:latin typeface="Trebuchet MS" pitchFamily="34" charset="0"/>
              </a:rPr>
              <a:t>одреди тачку која је златни пресек дужи</a:t>
            </a:r>
            <a:r>
              <a:rPr lang="en-US" dirty="0" smtClean="0">
                <a:latin typeface="Trebuchet MS" pitchFamily="34" charset="0"/>
              </a:rPr>
              <a:t>;</a:t>
            </a:r>
            <a:endParaRPr lang="sr-Cyrl-RS" dirty="0" smtClean="0">
              <a:latin typeface="Trebuchet MS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dirty="0">
                <a:latin typeface="Trebuchet MS" pitchFamily="34" charset="0"/>
              </a:rPr>
              <a:t> </a:t>
            </a:r>
            <a:r>
              <a:rPr lang="sr-Cyrl-RS" dirty="0" smtClean="0">
                <a:latin typeface="Trebuchet MS" pitchFamily="34" charset="0"/>
              </a:rPr>
              <a:t>наведе вредност златног броја</a:t>
            </a:r>
            <a:r>
              <a:rPr lang="en-US" dirty="0" smtClean="0">
                <a:latin typeface="Trebuchet MS" pitchFamily="34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Trebuchet MS" pitchFamily="34" charset="0"/>
              </a:rPr>
              <a:t> </a:t>
            </a:r>
            <a:r>
              <a:rPr lang="sr-Cyrl-RS" dirty="0" smtClean="0">
                <a:latin typeface="Trebuchet MS" pitchFamily="34" charset="0"/>
              </a:rPr>
              <a:t>одреди димензије фигуре која је у златној пропорцији са датом</a:t>
            </a:r>
            <a:r>
              <a:rPr lang="en-US" dirty="0" smtClean="0">
                <a:latin typeface="Trebuchet MS" pitchFamily="34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sr-Cyrl-RS" dirty="0">
                <a:latin typeface="Trebuchet MS" pitchFamily="34" charset="0"/>
              </a:rPr>
              <a:t> </a:t>
            </a:r>
            <a:r>
              <a:rPr lang="sr-Cyrl-RS" dirty="0" smtClean="0">
                <a:latin typeface="Trebuchet MS" pitchFamily="34" charset="0"/>
              </a:rPr>
              <a:t>примени одабрани ИКТ алат да би представио  модел моста</a:t>
            </a:r>
            <a:r>
              <a:rPr lang="en-US" dirty="0" smtClean="0">
                <a:latin typeface="Trebuchet MS" pitchFamily="34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Trebuchet MS" pitchFamily="34" charset="0"/>
              </a:rPr>
              <a:t> </a:t>
            </a:r>
            <a:r>
              <a:rPr lang="sr-Cyrl-RS" dirty="0" smtClean="0">
                <a:latin typeface="Trebuchet MS" pitchFamily="34" charset="0"/>
              </a:rPr>
              <a:t>конструише Архимедову спиралу.</a:t>
            </a:r>
            <a:endParaRPr lang="en-US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52409"/>
            <a:ext cx="9144000" cy="711040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371600" y="1066800"/>
            <a:ext cx="2379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 smtClean="0">
                <a:latin typeface="Trebuchet MS" pitchFamily="34" charset="0"/>
              </a:rPr>
              <a:t>Продукти пројекта</a:t>
            </a:r>
            <a:r>
              <a:rPr lang="en-US" b="1" dirty="0" smtClean="0">
                <a:latin typeface="Trebuchet MS" pitchFamily="34" charset="0"/>
              </a:rPr>
              <a:t>:</a:t>
            </a:r>
            <a:endParaRPr lang="en-US" b="1" dirty="0">
              <a:latin typeface="Trebuchet MS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5943600"/>
            <a:ext cx="3209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 smtClean="0">
                <a:latin typeface="Trebuchet MS" pitchFamily="34" charset="0"/>
              </a:rPr>
              <a:t>Дужина трајања пројекта</a:t>
            </a:r>
            <a:r>
              <a:rPr lang="en-US" b="1" dirty="0" smtClean="0">
                <a:latin typeface="Trebuchet MS" pitchFamily="34" charset="0"/>
              </a:rPr>
              <a:t>:</a:t>
            </a:r>
            <a:r>
              <a:rPr lang="sr-Cyrl-RS" b="1" dirty="0" smtClean="0">
                <a:latin typeface="Trebuchet MS" pitchFamily="34" charset="0"/>
              </a:rPr>
              <a:t> </a:t>
            </a:r>
            <a:endParaRPr lang="en-US" b="1" dirty="0">
              <a:latin typeface="Trebuchet M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5943600"/>
            <a:ext cx="2526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10.03</a:t>
            </a:r>
            <a:r>
              <a:rPr lang="en-US" dirty="0" smtClean="0"/>
              <a:t>. 2018.-10.05.2018.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1828800"/>
            <a:ext cx="71524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dirty="0"/>
              <a:t> </a:t>
            </a:r>
            <a:r>
              <a:rPr lang="sr-Cyrl-RS" dirty="0" smtClean="0"/>
              <a:t>тродимензиони приказ модела моста помоћу одабраног ИКТ алата</a:t>
            </a:r>
            <a:r>
              <a:rPr lang="en-US" dirty="0" smtClean="0"/>
              <a:t>;</a:t>
            </a:r>
            <a:endParaRPr lang="sr-Cyrl-RS" dirty="0" smtClean="0"/>
          </a:p>
          <a:p>
            <a:pPr>
              <a:buFont typeface="Arial" pitchFamily="34" charset="0"/>
              <a:buChar char="•"/>
            </a:pPr>
            <a:r>
              <a:rPr lang="sr-Cyrl-RS" dirty="0"/>
              <a:t> </a:t>
            </a:r>
            <a:r>
              <a:rPr lang="sr-Cyrl-RS" dirty="0" smtClean="0"/>
              <a:t>интерактивне странице са применама златног пресека</a:t>
            </a:r>
            <a:r>
              <a:rPr lang="en-US" dirty="0" smtClean="0"/>
              <a:t>;</a:t>
            </a:r>
            <a:endParaRPr lang="sr-Cyrl-RS" dirty="0" smtClean="0"/>
          </a:p>
          <a:p>
            <a:pPr>
              <a:buFont typeface="Arial" pitchFamily="34" charset="0"/>
              <a:buChar char="•"/>
            </a:pPr>
            <a:r>
              <a:rPr lang="sr-Cyrl-RS" dirty="0"/>
              <a:t> </a:t>
            </a:r>
            <a:r>
              <a:rPr lang="sr-Cyrl-RS" dirty="0" smtClean="0"/>
              <a:t>видео прикази пројектних активности</a:t>
            </a:r>
            <a:r>
              <a:rPr lang="en-US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sr-Cyrl-RS" dirty="0" smtClean="0"/>
              <a:t>обраде примене идеје моста у разним областима науке и уметности</a:t>
            </a:r>
            <a:r>
              <a:rPr lang="en-US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sr-Cyrl-RS" dirty="0" smtClean="0"/>
              <a:t>виртуални мост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43" name="Picture 3" descr="C:\Jasmina\2017-18\Aktiv\OBUKA za voditelje ZUOV\Завршни рад\prezentacija\Neci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62" y="0"/>
            <a:ext cx="1785938" cy="1740714"/>
          </a:xfrm>
          <a:prstGeom prst="rect">
            <a:avLst/>
          </a:prstGeom>
          <a:noFill/>
        </p:spPr>
      </p:pic>
      <p:pic>
        <p:nvPicPr>
          <p:cNvPr id="10244" name="Picture 4" descr="C:\Jasmina\2017-18\Aktiv\OBUKA za voditelje ZUOV\Завршни рад\prezentacija\Andjeli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810000"/>
            <a:ext cx="3048001" cy="1935672"/>
          </a:xfrm>
          <a:prstGeom prst="rect">
            <a:avLst/>
          </a:prstGeom>
          <a:noFill/>
        </p:spPr>
      </p:pic>
      <p:pic>
        <p:nvPicPr>
          <p:cNvPr id="10245" name="Picture 5" descr="C:\Jasmina\2017-18\Aktiv\OBUKA za voditelje ZUOV\Завршни рад\prezentacija\Luki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3429000"/>
            <a:ext cx="2564069" cy="1924021"/>
          </a:xfrm>
          <a:prstGeom prst="rect">
            <a:avLst/>
          </a:prstGeom>
          <a:noFill/>
        </p:spPr>
      </p:pic>
      <p:pic>
        <p:nvPicPr>
          <p:cNvPr id="10246" name="Picture 6" descr="C:\Jasmina\2017-18\Aktiv\OBUKA za voditelje ZUOV\Завршни рад\prezentacija\Daliborki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3657600"/>
            <a:ext cx="2906713" cy="1838392"/>
          </a:xfrm>
          <a:prstGeom prst="rect">
            <a:avLst/>
          </a:prstGeom>
          <a:noFill/>
        </p:spPr>
      </p:pic>
      <p:pic>
        <p:nvPicPr>
          <p:cNvPr id="10247" name="Picture 7" descr="C:\Jasmina\2017-18\Aktiv\OBUKA za voditelje ZUOV\Завршни рад\prezentacija\Venecija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67200" y="0"/>
            <a:ext cx="2392894" cy="1493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1040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2514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762000"/>
            <a:ext cx="3874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1600" b="1" dirty="0" smtClean="0">
                <a:latin typeface="Trebuchet MS" pitchFamily="34" charset="0"/>
              </a:rPr>
              <a:t>Активности ученика током пројекта</a:t>
            </a:r>
            <a:r>
              <a:rPr lang="en-US" b="1" dirty="0" smtClean="0">
                <a:latin typeface="Trebuchet MS" pitchFamily="34" charset="0"/>
              </a:rPr>
              <a:t>: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1143000" y="1676400"/>
            <a:ext cx="458490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1600" b="1" dirty="0" smtClean="0">
                <a:latin typeface="Trebuchet MS" pitchFamily="34" charset="0"/>
              </a:rPr>
              <a:t>Активности наставника током пројекта</a:t>
            </a:r>
            <a:r>
              <a:rPr lang="en-US" sz="1600" dirty="0" smtClean="0">
                <a:latin typeface="Trebuchet MS" pitchFamily="34" charset="0"/>
              </a:rPr>
              <a:t>:</a:t>
            </a:r>
            <a:endParaRPr lang="sr-Cyrl-RS" sz="1600" dirty="0" smtClean="0">
              <a:latin typeface="Trebuchet MS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sz="1600" dirty="0">
                <a:latin typeface="Trebuchet MS" pitchFamily="34" charset="0"/>
              </a:rPr>
              <a:t> </a:t>
            </a:r>
            <a:r>
              <a:rPr lang="sr-Cyrl-RS" sz="1600" dirty="0" smtClean="0">
                <a:latin typeface="Trebuchet MS" pitchFamily="34" charset="0"/>
              </a:rPr>
              <a:t>подршка у примени златне пропорције</a:t>
            </a:r>
            <a:r>
              <a:rPr lang="en-US" sz="1600" dirty="0" smtClean="0">
                <a:latin typeface="Trebuchet MS" pitchFamily="34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>
                <a:latin typeface="Trebuchet MS" pitchFamily="34" charset="0"/>
              </a:rPr>
              <a:t> </a:t>
            </a:r>
            <a:r>
              <a:rPr lang="sr-Cyrl-RS" sz="1600" dirty="0" smtClean="0">
                <a:latin typeface="Trebuchet MS" pitchFamily="34" charset="0"/>
              </a:rPr>
              <a:t>предлози и подршка на Едмодо платформи</a:t>
            </a:r>
          </a:p>
          <a:p>
            <a:r>
              <a:rPr lang="sr-Cyrl-RS" sz="1600" dirty="0">
                <a:latin typeface="Trebuchet MS" pitchFamily="34" charset="0"/>
              </a:rPr>
              <a:t> </a:t>
            </a:r>
            <a:r>
              <a:rPr lang="sr-Cyrl-RS" sz="1600" dirty="0" smtClean="0">
                <a:latin typeface="Trebuchet MS" pitchFamily="34" charset="0"/>
              </a:rPr>
              <a:t> у избору ИКТ алата за израду модела моста</a:t>
            </a:r>
            <a:r>
              <a:rPr lang="sr-Cyrl-RS" sz="1400" dirty="0" smtClean="0">
                <a:latin typeface="Trebuchet MS" pitchFamily="34" charset="0"/>
              </a:rPr>
              <a:t>.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381000" y="3276600"/>
            <a:ext cx="49375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1600" b="1" dirty="0" smtClean="0">
                <a:latin typeface="Trebuchet MS" pitchFamily="34" charset="0"/>
              </a:rPr>
              <a:t>Начин презентације пројекта</a:t>
            </a:r>
            <a:r>
              <a:rPr lang="en-US" sz="1600" b="1" dirty="0" smtClean="0">
                <a:latin typeface="Trebuchet MS" pitchFamily="34" charset="0"/>
              </a:rPr>
              <a:t>: </a:t>
            </a:r>
          </a:p>
          <a:p>
            <a:endParaRPr lang="en-US" sz="1600" b="1" dirty="0" smtClean="0">
              <a:latin typeface="Trebuchet MS" pitchFamily="34" charset="0"/>
            </a:endParaRPr>
          </a:p>
          <a:p>
            <a:r>
              <a:rPr lang="sr-Cyrl-RS" sz="1600" b="1" dirty="0" smtClean="0">
                <a:latin typeface="Trebuchet MS" pitchFamily="34" charset="0"/>
              </a:rPr>
              <a:t>учешће на манифестацији </a:t>
            </a:r>
            <a:r>
              <a:rPr lang="en-US" sz="1600" b="1" dirty="0" smtClean="0">
                <a:latin typeface="Trebuchet MS" pitchFamily="34" charset="0"/>
              </a:rPr>
              <a:t>“</a:t>
            </a:r>
            <a:r>
              <a:rPr lang="sr-Cyrl-RS" sz="1600" b="1" dirty="0" smtClean="0">
                <a:latin typeface="Trebuchet MS" pitchFamily="34" charset="0"/>
              </a:rPr>
              <a:t>Мост математике</a:t>
            </a:r>
            <a:r>
              <a:rPr lang="en-US" sz="1600" b="1" dirty="0" smtClean="0">
                <a:latin typeface="Trebuchet MS" pitchFamily="34" charset="0"/>
              </a:rPr>
              <a:t>”</a:t>
            </a:r>
            <a:r>
              <a:rPr lang="sr-Cyrl-RS" sz="1600" b="1" dirty="0" smtClean="0">
                <a:latin typeface="Trebuchet MS" pitchFamily="34" charset="0"/>
              </a:rPr>
              <a:t>.</a:t>
            </a:r>
            <a:endParaRPr lang="en-US" sz="1600" b="1" dirty="0"/>
          </a:p>
        </p:txBody>
      </p:sp>
      <p:pic>
        <p:nvPicPr>
          <p:cNvPr id="9218" name="Picture 2" descr="C:\Jasmina\2017-18\Aktiv\OBUKA za voditelje ZUOV\Завршни рад\prezentacija\p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219200"/>
            <a:ext cx="2667000" cy="287092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81000" y="4419600"/>
            <a:ext cx="8035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>
                <a:hlinkClick r:id="rId4"/>
              </a:rPr>
              <a:t>Презентацију о раду  на пројекту </a:t>
            </a:r>
            <a:r>
              <a:rPr lang="sr-Cyrl-RS" dirty="0" smtClean="0"/>
              <a:t>представило је шест чланова пројектног тима </a:t>
            </a:r>
          </a:p>
          <a:p>
            <a:r>
              <a:rPr lang="sr-Cyrl-RS" dirty="0" smtClean="0"/>
              <a:t>на финалном сусрету манифестације </a:t>
            </a:r>
            <a:r>
              <a:rPr lang="en-US" dirty="0" smtClean="0"/>
              <a:t>“</a:t>
            </a:r>
            <a:r>
              <a:rPr lang="sr-Cyrl-RS" dirty="0" smtClean="0"/>
              <a:t>Мост математике</a:t>
            </a:r>
            <a:r>
              <a:rPr lang="en-US" dirty="0" smtClean="0"/>
              <a:t>”</a:t>
            </a:r>
            <a:r>
              <a:rPr lang="sr-Cyrl-RS" dirty="0" smtClean="0"/>
              <a:t>, 20.05.2018. године.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1040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57400" y="1219200"/>
            <a:ext cx="437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Начин укључивања окружења у пројекат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3886200"/>
            <a:ext cx="440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Потребни ресурси (материјални, људски)</a:t>
            </a:r>
            <a:r>
              <a:rPr lang="en-US" b="1" dirty="0"/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1905000"/>
            <a:ext cx="53820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sr-Cyrl-RS" dirty="0" smtClean="0"/>
              <a:t>Курс 3Д моделирања, </a:t>
            </a:r>
          </a:p>
          <a:p>
            <a:r>
              <a:rPr lang="sr-Cyrl-RS" dirty="0" smtClean="0"/>
              <a:t> на Природно</a:t>
            </a:r>
            <a:r>
              <a:rPr lang="en-US" dirty="0" smtClean="0"/>
              <a:t>-</a:t>
            </a:r>
            <a:r>
              <a:rPr lang="sr-Cyrl-RS" dirty="0" smtClean="0"/>
              <a:t>математичком факултету у Крагујевцу</a:t>
            </a:r>
            <a:r>
              <a:rPr lang="en-US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sr-Cyrl-RS" dirty="0" smtClean="0"/>
              <a:t>Интернет алати моделирања</a:t>
            </a:r>
            <a:r>
              <a:rPr lang="en-US" dirty="0" smtClean="0"/>
              <a:t>;</a:t>
            </a:r>
            <a:endParaRPr lang="sr-Cyrl-RS" dirty="0" smtClean="0"/>
          </a:p>
          <a:p>
            <a:pPr>
              <a:buFont typeface="Arial" pitchFamily="34" charset="0"/>
              <a:buChar char="•"/>
            </a:pPr>
            <a:r>
              <a:rPr lang="sr-Cyrl-RS" dirty="0"/>
              <a:t> </a:t>
            </a:r>
            <a:r>
              <a:rPr lang="en-US" dirty="0" err="1" smtClean="0"/>
              <a:t>Artivive</a:t>
            </a:r>
            <a:r>
              <a:rPr lang="en-US" dirty="0" smtClean="0"/>
              <a:t> </a:t>
            </a:r>
            <a:r>
              <a:rPr lang="sr-Cyrl-RS" dirty="0" smtClean="0"/>
              <a:t>виртуални мост.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4495800"/>
            <a:ext cx="69292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dirty="0" smtClean="0"/>
              <a:t> припрема ИКТ модела моста за штампање у три димензије</a:t>
            </a:r>
            <a:r>
              <a:rPr lang="en-US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sr-Cyrl-RS" dirty="0" smtClean="0"/>
              <a:t>сарадња са школском Секцијом примењене физике и електронике </a:t>
            </a:r>
          </a:p>
          <a:p>
            <a:r>
              <a:rPr lang="sr-Cyrl-RS" dirty="0"/>
              <a:t> </a:t>
            </a:r>
            <a:r>
              <a:rPr lang="sr-Cyrl-RS" dirty="0" smtClean="0"/>
              <a:t> у раду на 3</a:t>
            </a:r>
            <a:r>
              <a:rPr lang="en-US" dirty="0" smtClean="0"/>
              <a:t>D</a:t>
            </a:r>
            <a:r>
              <a:rPr lang="sr-Cyrl-RS" dirty="0" smtClean="0"/>
              <a:t> штампачу</a:t>
            </a:r>
            <a:r>
              <a:rPr lang="en-US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sr-Cyrl-RS" dirty="0" smtClean="0"/>
              <a:t>израда постера са 2</a:t>
            </a:r>
            <a:r>
              <a:rPr lang="en-US" dirty="0" smtClean="0"/>
              <a:t>D</a:t>
            </a:r>
            <a:r>
              <a:rPr lang="sr-Cyrl-RS" dirty="0" smtClean="0"/>
              <a:t> сликама модела моста</a:t>
            </a:r>
            <a:r>
              <a:rPr lang="en-US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sr-Cyrl-RS" dirty="0" smtClean="0"/>
              <a:t>израда </a:t>
            </a:r>
            <a:r>
              <a:rPr lang="en-US" dirty="0" smtClean="0"/>
              <a:t>MP3 </a:t>
            </a:r>
            <a:r>
              <a:rPr lang="sr-Cyrl-RS" dirty="0" smtClean="0"/>
              <a:t>пратећег снимка виртуалног моста.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1040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95600" y="838200"/>
            <a:ext cx="420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Планирани начин вредновања пројекта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057400"/>
            <a:ext cx="4808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Инструменти којим би ученици </a:t>
            </a:r>
          </a:p>
          <a:p>
            <a:r>
              <a:rPr lang="sr-Cyrl-RS" b="1" dirty="0"/>
              <a:t>с</a:t>
            </a:r>
            <a:r>
              <a:rPr lang="sr-Cyrl-RS" b="1" dirty="0" smtClean="0"/>
              <a:t>амовредновали рад групе</a:t>
            </a:r>
            <a:r>
              <a:rPr lang="en-US" b="1" dirty="0" smtClean="0"/>
              <a:t> </a:t>
            </a:r>
            <a:r>
              <a:rPr lang="sr-Cyrl-RS" b="1" dirty="0" smtClean="0"/>
              <a:t>чији су били члан</a:t>
            </a:r>
            <a:r>
              <a:rPr lang="en-US" b="1" dirty="0" smtClean="0"/>
              <a:t>:</a:t>
            </a:r>
            <a:endParaRPr lang="en-US" b="1" dirty="0"/>
          </a:p>
        </p:txBody>
      </p:sp>
      <p:pic>
        <p:nvPicPr>
          <p:cNvPr id="7169" name="Picture 1" descr="C:\Jasmina\2017-18\Aktiv\Most matematike\Evaluacija i refleksija\Бодовна скал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3348150"/>
            <a:ext cx="5410200" cy="3509850"/>
          </a:xfrm>
          <a:prstGeom prst="rect">
            <a:avLst/>
          </a:prstGeom>
          <a:noFill/>
        </p:spPr>
      </p:pic>
      <p:pic>
        <p:nvPicPr>
          <p:cNvPr id="7170" name="Picture 2" descr="C:\Jasmina\2017-18\Aktiv\Most matematike\Evaluacija i refleksija\ocen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4354" y="2057400"/>
            <a:ext cx="3709646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8508"/>
            <a:ext cx="9144000" cy="711040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00400" y="762000"/>
            <a:ext cx="2343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Реализација пројекта</a:t>
            </a:r>
            <a:endParaRPr lang="en-US" b="1" dirty="0"/>
          </a:p>
        </p:txBody>
      </p:sp>
      <p:pic>
        <p:nvPicPr>
          <p:cNvPr id="6146" name="Picture 2" descr="C:\Jasmina\2017-18\Aktiv\OBUKA za voditelje ZUOV\Завршни рад\prezentacija\Jova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600200"/>
            <a:ext cx="4115932" cy="2430463"/>
          </a:xfrm>
          <a:prstGeom prst="rect">
            <a:avLst/>
          </a:prstGeom>
          <a:noFill/>
        </p:spPr>
      </p:pic>
      <p:pic>
        <p:nvPicPr>
          <p:cNvPr id="6147" name="Picture 3" descr="C:\Jasmina\2017-18\Aktiv\Most matematike\Evaluacija i refleksija\златни правоугаони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665626"/>
            <a:ext cx="2422525" cy="2251258"/>
          </a:xfrm>
          <a:prstGeom prst="rect">
            <a:avLst/>
          </a:prstGeom>
          <a:noFill/>
        </p:spPr>
      </p:pic>
      <p:pic>
        <p:nvPicPr>
          <p:cNvPr id="6148" name="Picture 4" descr="C:\Jasmina\2017-18\Aktiv\OBUKA za voditelje ZUOV\Завршни рад\prezentacija\JDj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4267200"/>
            <a:ext cx="3956171" cy="24919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8508"/>
            <a:ext cx="9144000" cy="711040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352800" y="381000"/>
            <a:ext cx="2343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 smtClean="0"/>
              <a:t>Реализација пројекта</a:t>
            </a:r>
            <a:endParaRPr lang="en-US" b="1" dirty="0"/>
          </a:p>
        </p:txBody>
      </p:sp>
      <p:pic>
        <p:nvPicPr>
          <p:cNvPr id="5121" name="Picture 1" descr="C:\Jasmina\2017-18\Aktiv\OBUKA za voditelje ZUOV\Завршни рад\prezentacija\Dali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886200"/>
            <a:ext cx="4231727" cy="2819400"/>
          </a:xfrm>
          <a:prstGeom prst="rect">
            <a:avLst/>
          </a:prstGeom>
          <a:noFill/>
        </p:spPr>
      </p:pic>
      <p:pic>
        <p:nvPicPr>
          <p:cNvPr id="5122" name="Picture 2" descr="C:\Jasmina\2017-18\Aktiv\OBUKA za voditelje ZUOV\Завршни рад\prezentacija\Ilij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838200"/>
            <a:ext cx="3248950" cy="3513137"/>
          </a:xfrm>
          <a:prstGeom prst="rect">
            <a:avLst/>
          </a:prstGeom>
          <a:noFill/>
        </p:spPr>
      </p:pic>
      <p:pic>
        <p:nvPicPr>
          <p:cNvPr id="5123" name="Picture 3" descr="C:\Jasmina\2017-18\Aktiv\OBUKA za voditelje ZUOV\Завршни рад\prezentacija\Luk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7800" y="1143000"/>
            <a:ext cx="3505200" cy="2549238"/>
          </a:xfrm>
          <a:prstGeom prst="rect">
            <a:avLst/>
          </a:prstGeom>
          <a:noFill/>
        </p:spPr>
      </p:pic>
      <p:pic>
        <p:nvPicPr>
          <p:cNvPr id="5124" name="Picture 4" descr="C:\Jasmina\2017-18\Aktiv\Most matematike\Mostlj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4876800"/>
            <a:ext cx="1803400" cy="1352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8508"/>
            <a:ext cx="9144000" cy="711040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438400" y="838200"/>
            <a:ext cx="2343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 smtClean="0"/>
              <a:t>Реализација пројекта</a:t>
            </a:r>
            <a:endParaRPr lang="en-US" b="1" dirty="0"/>
          </a:p>
        </p:txBody>
      </p:sp>
      <p:pic>
        <p:nvPicPr>
          <p:cNvPr id="4097" name="Picture 1" descr="C:\Jasmina\2017-18\Aktiv\Most matematike\Evaluacija i refleksija\Raspored izlaganj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828800"/>
            <a:ext cx="6775511" cy="481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Jasmina\2017-18\Aktiv\OBUKA za voditelje ZUOV\Завршни рад\prezentacija\prazan slaj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1040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81200" y="1447800"/>
            <a:ext cx="2601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Праћење и вредновање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2286000"/>
            <a:ext cx="65362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dirty="0" smtClean="0"/>
              <a:t>Радови ученика се налазе у радној презентацији </a:t>
            </a:r>
            <a:r>
              <a:rPr lang="en-US" dirty="0" smtClean="0"/>
              <a:t>“</a:t>
            </a:r>
            <a:r>
              <a:rPr lang="sr-Cyrl-RS" dirty="0" smtClean="0">
                <a:hlinkClick r:id="rId3"/>
              </a:rPr>
              <a:t>Златни мост</a:t>
            </a:r>
            <a:r>
              <a:rPr lang="en-US" dirty="0" smtClean="0"/>
              <a:t>”</a:t>
            </a:r>
            <a:r>
              <a:rPr lang="sr-Cyrl-RS" dirty="0" smtClean="0"/>
              <a:t>.</a:t>
            </a:r>
          </a:p>
          <a:p>
            <a:endParaRPr lang="sr-Cyrl-RS" dirty="0" smtClean="0"/>
          </a:p>
          <a:p>
            <a:pPr>
              <a:buFont typeface="Arial" pitchFamily="34" charset="0"/>
              <a:buChar char="•"/>
            </a:pPr>
            <a:r>
              <a:rPr lang="sr-Cyrl-RS" dirty="0"/>
              <a:t> </a:t>
            </a:r>
            <a:r>
              <a:rPr lang="sr-Cyrl-RS" dirty="0" smtClean="0"/>
              <a:t>На манифестацији </a:t>
            </a:r>
            <a:r>
              <a:rPr lang="en-US" dirty="0" smtClean="0"/>
              <a:t>“</a:t>
            </a:r>
            <a:r>
              <a:rPr lang="sr-Cyrl-RS" dirty="0" smtClean="0"/>
              <a:t>Мост математике</a:t>
            </a:r>
            <a:r>
              <a:rPr lang="en-US" dirty="0" smtClean="0"/>
              <a:t> ”</a:t>
            </a:r>
            <a:r>
              <a:rPr lang="sr-Cyrl-RS" dirty="0" smtClean="0"/>
              <a:t>, 19.</a:t>
            </a:r>
            <a:r>
              <a:rPr lang="en-US" dirty="0" smtClean="0"/>
              <a:t>-21.05.2018.</a:t>
            </a:r>
          </a:p>
          <a:p>
            <a:r>
              <a:rPr lang="sr-Cyrl-RS" dirty="0" smtClean="0"/>
              <a:t>пројектни тим је награђен трећом наградом.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3733800"/>
            <a:ext cx="8001000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sr-Cyrl-RS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Хвала организаторима</a:t>
            </a:r>
          </a:p>
          <a:p>
            <a:pPr algn="ctr"/>
            <a:r>
              <a:rPr lang="sr-Cyrl-RS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манифестације </a:t>
            </a:r>
            <a:r>
              <a:rPr lang="en-US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“</a:t>
            </a:r>
            <a:r>
              <a:rPr lang="sr-Cyrl-RS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Мост математике</a:t>
            </a:r>
            <a:r>
              <a:rPr lang="en-US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”</a:t>
            </a:r>
            <a:r>
              <a:rPr lang="sr-Cyrl-RS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!</a:t>
            </a:r>
          </a:p>
          <a:p>
            <a:pPr algn="ctr"/>
            <a:endParaRPr lang="en-US" sz="4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5257800"/>
            <a:ext cx="56388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sr-Cyrl-RS" sz="2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До неког наредног </a:t>
            </a:r>
          </a:p>
          <a:p>
            <a:pPr algn="r"/>
            <a:r>
              <a:rPr lang="sr-Cyrl-RS" sz="2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пројектног задатка, </a:t>
            </a:r>
          </a:p>
          <a:p>
            <a:pPr algn="r"/>
            <a:r>
              <a:rPr lang="sr-Cyrl-RS" sz="2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драге колеге,остајте ведри!</a:t>
            </a:r>
            <a:endParaRPr lang="en-US" sz="2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415</Words>
  <Application>Microsoft Office PowerPoint</Application>
  <PresentationFormat>On-screen Show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Jasmina Micič</dc:creator>
  <cp:lastModifiedBy>Jasmina Micič</cp:lastModifiedBy>
  <cp:revision>25</cp:revision>
  <dcterms:created xsi:type="dcterms:W3CDTF">2018-06-15T17:09:09Z</dcterms:created>
  <dcterms:modified xsi:type="dcterms:W3CDTF">2018-06-27T01:11:58Z</dcterms:modified>
</cp:coreProperties>
</file>