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71" r:id="rId7"/>
    <p:sldId id="273" r:id="rId8"/>
    <p:sldId id="274" r:id="rId9"/>
    <p:sldId id="263" r:id="rId10"/>
    <p:sldId id="270" r:id="rId11"/>
    <p:sldId id="266" r:id="rId12"/>
    <p:sldId id="267" r:id="rId13"/>
    <p:sldId id="268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1" autoAdjust="0"/>
    <p:restoredTop sz="94660"/>
  </p:normalViewPr>
  <p:slideViewPr>
    <p:cSldViewPr>
      <p:cViewPr varScale="1">
        <p:scale>
          <a:sx n="44" d="100"/>
          <a:sy n="44" d="100"/>
        </p:scale>
        <p:origin x="-63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791D1-EA30-4E6C-9D5C-C7857390AFBD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D092D-4930-44CE-A622-D59D90D7DC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D092D-4930-44CE-A622-D59D90D7DC9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737F543-4310-401E-8679-9A11EAE297F4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1F679D1-6A54-40AD-A333-882890A726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071570"/>
          </a:xfrm>
        </p:spPr>
        <p:txBody>
          <a:bodyPr>
            <a:normAutofit/>
          </a:bodyPr>
          <a:lstStyle/>
          <a:p>
            <a:r>
              <a:rPr lang="sr-Cyrl-RS" sz="4000" b="1" dirty="0" smtClean="0"/>
              <a:t>Прва Крагујевачка гимназија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54551"/>
          </a:xfrm>
        </p:spPr>
        <p:txBody>
          <a:bodyPr/>
          <a:lstStyle/>
          <a:p>
            <a:pPr algn="ctr">
              <a:buNone/>
            </a:pPr>
            <a:r>
              <a:rPr lang="sr-Cyrl-RS" dirty="0" smtClean="0"/>
              <a:t>Основне особине граничних </a:t>
            </a:r>
          </a:p>
          <a:p>
            <a:pPr algn="ctr">
              <a:buNone/>
            </a:pPr>
            <a:r>
              <a:rPr lang="sr-Cyrl-RS" dirty="0" smtClean="0"/>
              <a:t>вредности функција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5786" y="3786190"/>
            <a:ext cx="1113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dirty="0" smtClean="0"/>
              <a:t>Студент</a:t>
            </a:r>
            <a:r>
              <a:rPr lang="en-US" sz="2400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5786" y="4214818"/>
            <a:ext cx="2390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/>
              <a:t>Карић Мирко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572264" y="3786190"/>
            <a:ext cx="1358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dirty="0" smtClean="0"/>
              <a:t>Професор</a:t>
            </a:r>
            <a:r>
              <a:rPr lang="en-US" sz="2000" dirty="0"/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5074" y="4357694"/>
            <a:ext cx="2768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dirty="0" smtClean="0"/>
              <a:t>Др Бранислав Поповић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286116" y="5500702"/>
            <a:ext cx="28352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/>
              <a:t>      </a:t>
            </a:r>
            <a:r>
              <a:rPr lang="sr-Cyrl-RS" sz="2400" dirty="0" smtClean="0"/>
              <a:t>Крагујевац</a:t>
            </a:r>
          </a:p>
          <a:p>
            <a:r>
              <a:rPr lang="sr-Cyrl-RS" sz="2400" dirty="0" smtClean="0"/>
              <a:t>Април, 2018. године</a:t>
            </a:r>
            <a:endParaRPr lang="en-U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071546"/>
            <a:ext cx="74295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dirty="0" smtClean="0"/>
              <a:t>1</a:t>
            </a:r>
            <a:r>
              <a:rPr lang="en-US" sz="3600" dirty="0" smtClean="0"/>
              <a:t>)</a:t>
            </a:r>
          </a:p>
          <a:p>
            <a:endParaRPr lang="en-US" sz="2800" dirty="0"/>
          </a:p>
          <a:p>
            <a:r>
              <a:rPr lang="en-US" sz="2800" dirty="0"/>
              <a:t>a)</a:t>
            </a:r>
            <a:r>
              <a:rPr lang="en-US" sz="2800" dirty="0" err="1"/>
              <a:t>Ako</a:t>
            </a:r>
            <a:r>
              <a:rPr lang="en-US" sz="2800" dirty="0"/>
              <a:t> f(x) </a:t>
            </a:r>
            <a:r>
              <a:rPr lang="sr-Cyrl-RS" sz="2800" dirty="0"/>
              <a:t>има граничну вредност у тачки </a:t>
            </a:r>
            <a:r>
              <a:rPr lang="en-US" sz="2800" dirty="0"/>
              <a:t>x</a:t>
            </a:r>
            <a:r>
              <a:rPr lang="en-US" sz="2800" baseline="-25000" dirty="0"/>
              <a:t>0 </a:t>
            </a:r>
            <a:r>
              <a:rPr lang="sr-Cyrl-RS" sz="2800" dirty="0"/>
              <a:t>тада постоји околина тачке </a:t>
            </a:r>
            <a:r>
              <a:rPr lang="en-US" sz="2800" dirty="0" smtClean="0"/>
              <a:t>x</a:t>
            </a:r>
            <a:r>
              <a:rPr lang="en-US" sz="2800" dirty="0" smtClean="0">
                <a:latin typeface="Calibri"/>
                <a:cs typeface="Calibri"/>
              </a:rPr>
              <a:t>ₒ</a:t>
            </a:r>
            <a:r>
              <a:rPr lang="en-US" sz="2800" baseline="-25000" dirty="0" smtClean="0"/>
              <a:t> </a:t>
            </a:r>
            <a:r>
              <a:rPr lang="sr-Cyrl-RS" sz="2800" dirty="0"/>
              <a:t>у којој је ф-ја </a:t>
            </a:r>
            <a:r>
              <a:rPr lang="sr-Cyrl-RS" sz="2800" dirty="0" smtClean="0"/>
              <a:t>ограничена</a:t>
            </a:r>
            <a:r>
              <a:rPr lang="en-US" sz="2800" dirty="0" smtClean="0"/>
              <a:t>;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sr-Cyrl-RS" sz="2800" dirty="0"/>
              <a:t>б) </a:t>
            </a:r>
            <a:r>
              <a:rPr lang="en-US" sz="2800" dirty="0" smtClean="0"/>
              <a:t>A</a:t>
            </a:r>
            <a:r>
              <a:rPr lang="sr-Cyrl-RS" sz="2800" dirty="0" smtClean="0"/>
              <a:t>ко </a:t>
            </a:r>
            <a:r>
              <a:rPr lang="sr-Cyrl-RS" sz="2800" dirty="0"/>
              <a:t>је</a:t>
            </a:r>
            <a:r>
              <a:rPr lang="en-US" sz="2800" dirty="0"/>
              <a:t>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baseline="-25000" dirty="0" smtClean="0"/>
              <a:t> </a:t>
            </a:r>
            <a:r>
              <a:rPr lang="en-US" sz="2800" dirty="0"/>
              <a:t>f(x) = A </a:t>
            </a:r>
            <a:r>
              <a:rPr lang="sr-Cyrl-RS" sz="2800" dirty="0"/>
              <a:t> и А</a:t>
            </a:r>
            <a:r>
              <a:rPr lang="en-US" sz="2800" dirty="0"/>
              <a:t>&gt;0  </a:t>
            </a:r>
            <a:r>
              <a:rPr lang="sr-Cyrl-RS" sz="2800" dirty="0"/>
              <a:t>тада постоји околина тачке </a:t>
            </a:r>
            <a:r>
              <a:rPr lang="en-US" sz="2800" dirty="0" smtClean="0"/>
              <a:t>x</a:t>
            </a:r>
            <a:r>
              <a:rPr lang="en-US" sz="2800" dirty="0" smtClean="0">
                <a:latin typeface="Calibri"/>
                <a:cs typeface="Calibri"/>
              </a:rPr>
              <a:t>ₒ</a:t>
            </a:r>
            <a:r>
              <a:rPr lang="en-US" sz="2800" baseline="-25000" dirty="0" smtClean="0"/>
              <a:t> </a:t>
            </a:r>
            <a:r>
              <a:rPr lang="sr-Cyrl-RS" sz="2800" dirty="0"/>
              <a:t>у којој је </a:t>
            </a:r>
            <a:r>
              <a:rPr lang="en-US" sz="2800" dirty="0"/>
              <a:t>f(x)&gt;0 (</a:t>
            </a:r>
            <a:r>
              <a:rPr lang="sr-Cyrl-RS" sz="2800" dirty="0"/>
              <a:t>осим можда у самој тачки </a:t>
            </a:r>
            <a:r>
              <a:rPr lang="en-US" sz="2800" dirty="0" smtClean="0"/>
              <a:t>x</a:t>
            </a:r>
            <a:r>
              <a:rPr lang="en-US" sz="28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);</a:t>
            </a:r>
            <a:endParaRPr lang="en-US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928670"/>
            <a:ext cx="82868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2)</a:t>
            </a:r>
          </a:p>
          <a:p>
            <a:r>
              <a:rPr lang="sr-Cyrl-RS" sz="2800" dirty="0"/>
              <a:t>Ако је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 </a:t>
            </a:r>
            <a:r>
              <a:rPr lang="en-US" sz="2800" dirty="0"/>
              <a:t>f(x</a:t>
            </a:r>
            <a:r>
              <a:rPr lang="en-US" sz="2800" dirty="0" smtClean="0"/>
              <a:t>)=A </a:t>
            </a:r>
            <a:r>
              <a:rPr lang="sr-Cyrl-RS" sz="2800" dirty="0"/>
              <a:t>и</a:t>
            </a:r>
            <a:r>
              <a:rPr lang="en-US" sz="2800" dirty="0"/>
              <a:t> </a:t>
            </a:r>
            <a:r>
              <a:rPr lang="en-US" sz="2800" dirty="0" err="1" smtClean="0"/>
              <a:t>lim</a:t>
            </a:r>
            <a:r>
              <a:rPr lang="en-US" sz="2800" baseline="-25000" dirty="0" err="1" smtClean="0"/>
              <a:t>x</a:t>
            </a:r>
            <a:r>
              <a:rPr lang="en-US" sz="2800" baseline="-25000" dirty="0" smtClean="0"/>
              <a:t>-&gt;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baseline="-25000" dirty="0" smtClean="0"/>
              <a:t> </a:t>
            </a:r>
            <a:r>
              <a:rPr lang="en-US" sz="2800" dirty="0"/>
              <a:t>g(x) = B </a:t>
            </a:r>
            <a:r>
              <a:rPr lang="sr-Cyrl-RS" sz="2800" dirty="0"/>
              <a:t>тада</a:t>
            </a:r>
            <a:r>
              <a:rPr lang="sr-Cyrl-RS" sz="2800" dirty="0" smtClean="0"/>
              <a:t>:</a:t>
            </a:r>
            <a:endParaRPr lang="en-US" sz="2800" dirty="0" smtClean="0"/>
          </a:p>
          <a:p>
            <a:endParaRPr lang="en-US" sz="2800" dirty="0"/>
          </a:p>
          <a:p>
            <a:r>
              <a:rPr lang="sr-Cyrl-RS" sz="2800" dirty="0"/>
              <a:t>а)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 </a:t>
            </a:r>
            <a:r>
              <a:rPr lang="en-US" sz="2800" dirty="0"/>
              <a:t>[</a:t>
            </a:r>
            <a:r>
              <a:rPr lang="en-US" sz="2800" dirty="0" err="1"/>
              <a:t>cf</a:t>
            </a:r>
            <a:r>
              <a:rPr lang="en-US" sz="2800" dirty="0"/>
              <a:t>(x</a:t>
            </a:r>
            <a:r>
              <a:rPr lang="en-US" sz="2800" dirty="0" smtClean="0"/>
              <a:t>)]=c*</a:t>
            </a:r>
            <a:r>
              <a:rPr lang="en-US" sz="2800" dirty="0" err="1" smtClean="0"/>
              <a:t>lim</a:t>
            </a:r>
            <a:r>
              <a:rPr lang="en-US" sz="2800" baseline="-25000" dirty="0" err="1" smtClean="0"/>
              <a:t>x</a:t>
            </a:r>
            <a:r>
              <a:rPr lang="en-US" sz="2800" baseline="-25000" dirty="0" smtClean="0"/>
              <a:t>-&gt;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 </a:t>
            </a:r>
            <a:r>
              <a:rPr lang="en-US" sz="2800" dirty="0"/>
              <a:t>f(x)</a:t>
            </a:r>
          </a:p>
          <a:p>
            <a:endParaRPr lang="en-US" sz="2800" dirty="0" smtClean="0"/>
          </a:p>
          <a:p>
            <a:r>
              <a:rPr lang="sr-Cyrl-RS" sz="2800" dirty="0" smtClean="0"/>
              <a:t>б</a:t>
            </a:r>
            <a:r>
              <a:rPr lang="en-US" sz="2800" dirty="0"/>
              <a:t>)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 </a:t>
            </a:r>
            <a:r>
              <a:rPr lang="en-US" sz="2800" dirty="0"/>
              <a:t>[f(x)±g(x</a:t>
            </a:r>
            <a:r>
              <a:rPr lang="en-US" sz="2800" dirty="0" smtClean="0"/>
              <a:t>)]=A±B</a:t>
            </a:r>
            <a:endParaRPr lang="en-US" sz="2800" dirty="0"/>
          </a:p>
          <a:p>
            <a:endParaRPr lang="en-US" sz="2800" dirty="0" smtClean="0"/>
          </a:p>
          <a:p>
            <a:r>
              <a:rPr lang="sr-Cyrl-RS" sz="2800" dirty="0" smtClean="0"/>
              <a:t>в</a:t>
            </a:r>
            <a:r>
              <a:rPr lang="sr-Cyrl-RS" sz="2800" dirty="0"/>
              <a:t>)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 </a:t>
            </a:r>
            <a:r>
              <a:rPr lang="en-US" sz="2800" dirty="0" smtClean="0"/>
              <a:t>f(x</a:t>
            </a:r>
            <a:r>
              <a:rPr lang="en-US" sz="2800" dirty="0"/>
              <a:t>)</a:t>
            </a:r>
            <a:r>
              <a:rPr lang="sr-Cyrl-RS" sz="2800" dirty="0"/>
              <a:t>*</a:t>
            </a:r>
            <a:r>
              <a:rPr lang="en-US" sz="2800" dirty="0"/>
              <a:t>g(x</a:t>
            </a:r>
            <a:r>
              <a:rPr lang="en-US" sz="2800" dirty="0" smtClean="0"/>
              <a:t>)=A*B</a:t>
            </a:r>
            <a:endParaRPr lang="en-US" sz="2800" dirty="0"/>
          </a:p>
          <a:p>
            <a:endParaRPr lang="en-US" sz="2800" dirty="0" smtClean="0"/>
          </a:p>
          <a:p>
            <a:r>
              <a:rPr lang="sr-Cyrl-RS" sz="2800" dirty="0" smtClean="0"/>
              <a:t>г</a:t>
            </a:r>
            <a:r>
              <a:rPr lang="sr-Cyrl-RS" sz="2800" dirty="0"/>
              <a:t>)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 </a:t>
            </a:r>
            <a:r>
              <a:rPr lang="en-US" sz="2800" dirty="0"/>
              <a:t>f(x)/g(x</a:t>
            </a:r>
            <a:r>
              <a:rPr lang="en-US" sz="2800" dirty="0" smtClean="0"/>
              <a:t>)=A/B, </a:t>
            </a:r>
            <a:r>
              <a:rPr lang="en-US" sz="2800" dirty="0"/>
              <a:t>(B</a:t>
            </a:r>
            <a:r>
              <a:rPr lang="en-US" sz="2800" dirty="0" smtClean="0"/>
              <a:t>≠0)</a:t>
            </a:r>
            <a:endParaRPr lang="en-US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714356"/>
            <a:ext cx="80010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3</a:t>
            </a:r>
            <a:r>
              <a:rPr lang="en-US" sz="3600" dirty="0" smtClean="0"/>
              <a:t>)</a:t>
            </a:r>
          </a:p>
          <a:p>
            <a:endParaRPr lang="en-US" sz="2800" dirty="0"/>
          </a:p>
          <a:p>
            <a:r>
              <a:rPr lang="sr-Cyrl-RS" sz="2800" dirty="0"/>
              <a:t>а) Ако је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 </a:t>
            </a:r>
            <a:r>
              <a:rPr lang="en-US" sz="2800" dirty="0"/>
              <a:t>f(x</a:t>
            </a:r>
            <a:r>
              <a:rPr lang="en-US" sz="2800" dirty="0" smtClean="0"/>
              <a:t>)</a:t>
            </a:r>
            <a:r>
              <a:rPr lang="sr-Cyrl-RS" sz="2800" dirty="0" smtClean="0"/>
              <a:t>=А </a:t>
            </a:r>
            <a:r>
              <a:rPr lang="sr-Cyrl-RS" sz="2800" dirty="0"/>
              <a:t>и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 </a:t>
            </a:r>
            <a:r>
              <a:rPr lang="en-US" sz="2800" dirty="0" smtClean="0"/>
              <a:t>g(x)</a:t>
            </a:r>
            <a:r>
              <a:rPr lang="sr-Cyrl-RS" sz="2800" dirty="0" smtClean="0"/>
              <a:t>=</a:t>
            </a:r>
            <a:r>
              <a:rPr lang="en-US" sz="2800" dirty="0" smtClean="0"/>
              <a:t>B </a:t>
            </a:r>
            <a:r>
              <a:rPr lang="sr-Cyrl-RS" sz="2800" dirty="0"/>
              <a:t>и ако у некој околини тачке </a:t>
            </a:r>
            <a:r>
              <a:rPr lang="en-US" sz="2800" dirty="0" smtClean="0"/>
              <a:t>x</a:t>
            </a:r>
            <a:r>
              <a:rPr lang="en-US" sz="2800" dirty="0" smtClean="0">
                <a:latin typeface="Calibri"/>
                <a:cs typeface="Calibri"/>
              </a:rPr>
              <a:t>ₒ</a:t>
            </a:r>
            <a:r>
              <a:rPr lang="en-US" sz="2800" baseline="-25000" dirty="0" smtClean="0"/>
              <a:t> </a:t>
            </a:r>
            <a:r>
              <a:rPr lang="sr-Latn-RS" sz="2800" dirty="0"/>
              <a:t>(</a:t>
            </a:r>
            <a:r>
              <a:rPr lang="sr-Cyrl-RS" sz="2800" dirty="0"/>
              <a:t>сем можда </a:t>
            </a:r>
            <a:r>
              <a:rPr lang="sr-Cyrl-RS" sz="2800" dirty="0" smtClean="0"/>
              <a:t>за</a:t>
            </a:r>
            <a:r>
              <a:rPr lang="en-US" sz="2800" dirty="0" smtClean="0"/>
              <a:t> x=x</a:t>
            </a:r>
            <a:r>
              <a:rPr lang="en-US" sz="2800" dirty="0" smtClean="0">
                <a:latin typeface="Calibri"/>
                <a:cs typeface="Calibri"/>
              </a:rPr>
              <a:t>ₒ</a:t>
            </a:r>
            <a:r>
              <a:rPr lang="sr-Cyrl-RS" sz="2800" dirty="0" smtClean="0"/>
              <a:t> </a:t>
            </a:r>
            <a:r>
              <a:rPr lang="sr-Latn-RS" sz="2800" dirty="0" smtClean="0"/>
              <a:t>)</a:t>
            </a:r>
            <a:r>
              <a:rPr lang="sr-Cyrl-RS" sz="2800" dirty="0" smtClean="0"/>
              <a:t> </a:t>
            </a:r>
            <a:r>
              <a:rPr lang="sr-Cyrl-RS" sz="2800" dirty="0"/>
              <a:t>задовољена неједнакост </a:t>
            </a:r>
            <a:r>
              <a:rPr lang="en-US" sz="2800" dirty="0"/>
              <a:t>f(x)≤g(x) </a:t>
            </a:r>
            <a:r>
              <a:rPr lang="sr-Cyrl-RS" sz="2800" dirty="0"/>
              <a:t>тада је и </a:t>
            </a:r>
            <a:r>
              <a:rPr lang="en-US" sz="2800" dirty="0"/>
              <a:t> A≤B</a:t>
            </a:r>
          </a:p>
          <a:p>
            <a:endParaRPr lang="en-US" sz="2800" dirty="0" smtClean="0"/>
          </a:p>
          <a:p>
            <a:r>
              <a:rPr lang="sr-Cyrl-RS" sz="2800" dirty="0" smtClean="0"/>
              <a:t>б</a:t>
            </a:r>
            <a:r>
              <a:rPr lang="sr-Cyrl-RS" sz="2800" dirty="0"/>
              <a:t>) Ако је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 </a:t>
            </a:r>
            <a:r>
              <a:rPr lang="en-US" sz="2800" dirty="0"/>
              <a:t>f(x)</a:t>
            </a:r>
            <a:r>
              <a:rPr lang="sr-Cyrl-RS" sz="2800" dirty="0"/>
              <a:t> =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 </a:t>
            </a:r>
            <a:r>
              <a:rPr lang="en-US" sz="2800" dirty="0"/>
              <a:t>h(x)</a:t>
            </a:r>
            <a:r>
              <a:rPr lang="sr-Cyrl-RS" sz="2800" dirty="0"/>
              <a:t> = А и ако у некој околини тачке </a:t>
            </a:r>
            <a:r>
              <a:rPr lang="en-US" sz="2800" dirty="0" smtClean="0"/>
              <a:t>x</a:t>
            </a:r>
            <a:r>
              <a:rPr lang="en-US" sz="2800" dirty="0" smtClean="0">
                <a:latin typeface="Calibri"/>
                <a:cs typeface="Calibri"/>
              </a:rPr>
              <a:t>ₒ</a:t>
            </a:r>
            <a:r>
              <a:rPr lang="en-US" sz="2800" baseline="-25000" dirty="0" smtClean="0"/>
              <a:t>  </a:t>
            </a:r>
            <a:r>
              <a:rPr lang="sr-Latn-RS" sz="2800" dirty="0"/>
              <a:t>(</a:t>
            </a:r>
            <a:r>
              <a:rPr lang="sr-Cyrl-RS" sz="2800" dirty="0"/>
              <a:t>сем можда </a:t>
            </a:r>
            <a:r>
              <a:rPr lang="sr-Cyrl-RS" sz="2800" dirty="0" smtClean="0"/>
              <a:t>за</a:t>
            </a:r>
            <a:r>
              <a:rPr lang="en-US" sz="2800" dirty="0" smtClean="0"/>
              <a:t> x=x</a:t>
            </a:r>
            <a:r>
              <a:rPr lang="en-US" sz="2800" dirty="0" smtClean="0">
                <a:latin typeface="Calibri"/>
                <a:cs typeface="Calibri"/>
              </a:rPr>
              <a:t>ₒ</a:t>
            </a:r>
            <a:r>
              <a:rPr lang="sr-Cyrl-RS" sz="2800" dirty="0" smtClean="0"/>
              <a:t> </a:t>
            </a:r>
            <a:r>
              <a:rPr lang="sr-Latn-RS" sz="2800" dirty="0" smtClean="0"/>
              <a:t>) </a:t>
            </a:r>
            <a:r>
              <a:rPr lang="sr-Cyrl-RS" sz="2800" dirty="0"/>
              <a:t>важи </a:t>
            </a:r>
            <a:r>
              <a:rPr lang="en-US" sz="2800" dirty="0"/>
              <a:t>f(x)≤g(x)≤h(x), </a:t>
            </a:r>
            <a:r>
              <a:rPr lang="sr-Cyrl-RS" sz="2800" dirty="0"/>
              <a:t>тада је и  </a:t>
            </a:r>
            <a:r>
              <a:rPr lang="en-US" sz="2800" dirty="0" err="1"/>
              <a:t>lim</a:t>
            </a:r>
            <a:r>
              <a:rPr lang="en-US" sz="2800" baseline="-25000" dirty="0" err="1"/>
              <a:t>x</a:t>
            </a:r>
            <a:r>
              <a:rPr lang="en-US" sz="2800" baseline="-25000" dirty="0"/>
              <a:t>-</a:t>
            </a:r>
            <a:r>
              <a:rPr lang="en-US" sz="2800" baseline="-25000" dirty="0" smtClean="0"/>
              <a:t>&gt; x</a:t>
            </a:r>
            <a:r>
              <a:rPr lang="en-US" sz="2800" baseline="-25000" dirty="0" smtClean="0">
                <a:latin typeface="Calibri"/>
                <a:cs typeface="Calibri"/>
              </a:rPr>
              <a:t>ₒ</a:t>
            </a:r>
            <a:r>
              <a:rPr lang="en-US" sz="2800" dirty="0" smtClean="0"/>
              <a:t> </a:t>
            </a:r>
            <a:r>
              <a:rPr lang="en-US" sz="2800" dirty="0"/>
              <a:t>g(x)=A</a:t>
            </a:r>
          </a:p>
          <a:p>
            <a:endParaRPr lang="en-US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2285992"/>
            <a:ext cx="4398096" cy="1714512"/>
          </a:xfrm>
          <a:prstGeom prst="rect">
            <a:avLst/>
          </a:prstGeom>
          <a:noFill/>
        </p:spPr>
      </p:pic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2643182"/>
            <a:ext cx="317502" cy="14287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00166" y="1000108"/>
            <a:ext cx="1702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/>
              <a:t>Примери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071810"/>
            <a:ext cx="567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3600" dirty="0" smtClean="0"/>
              <a:t>1.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2786058"/>
            <a:ext cx="3257573" cy="11430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429256" y="3000372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3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000100" y="3000372"/>
            <a:ext cx="570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2</a:t>
            </a:r>
            <a:r>
              <a:rPr lang="sr-Cyrl-R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2714620"/>
            <a:ext cx="2857520" cy="1059253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2714620"/>
            <a:ext cx="500066" cy="112514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85786" y="2928934"/>
            <a:ext cx="570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2571744"/>
            <a:ext cx="4447956" cy="1000132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2643182"/>
            <a:ext cx="1357322" cy="88842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8596" y="2786058"/>
            <a:ext cx="570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4</a:t>
            </a:r>
            <a:r>
              <a:rPr lang="sr-Cyrl-R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2571744"/>
            <a:ext cx="3552255" cy="1214446"/>
          </a:xfrm>
          <a:prstGeom prst="rect">
            <a:avLst/>
          </a:prstGeo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643182"/>
            <a:ext cx="285752" cy="128588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786" y="2928934"/>
            <a:ext cx="57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5</a:t>
            </a:r>
            <a:r>
              <a:rPr lang="sr-Cyrl-R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357430"/>
            <a:ext cx="3472220" cy="1571636"/>
          </a:xfrm>
          <a:prstGeom prst="rect">
            <a:avLst/>
          </a:prstGeom>
          <a:noFill/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2714620"/>
            <a:ext cx="1139760" cy="92869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1472" y="2857496"/>
            <a:ext cx="570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6</a:t>
            </a:r>
            <a:r>
              <a:rPr lang="sr-Cyrl-R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3643314"/>
            <a:ext cx="2928958" cy="58132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286644" y="3500438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-1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928662" y="3357562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f(x) = x + 1/x</a:t>
            </a:r>
          </a:p>
          <a:p>
            <a:r>
              <a:rPr lang="en-US" sz="2400" dirty="0" smtClean="0"/>
              <a:t>g(x) = x – 1 – 1/x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1868" y="364331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/>
                <a:cs typeface="Calibri"/>
              </a:rPr>
              <a:t>→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0" y="2643182"/>
            <a:ext cx="3171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/>
              <a:t>Да ли је ово тачно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2571744"/>
            <a:ext cx="520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7.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428868"/>
            <a:ext cx="4071966" cy="1357322"/>
          </a:xfrm>
          <a:prstGeom prst="rect">
            <a:avLst/>
          </a:prstGeo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2428868"/>
            <a:ext cx="1071570" cy="154782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1472" y="2714620"/>
            <a:ext cx="570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8.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2643182"/>
            <a:ext cx="2833708" cy="1214446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2857496"/>
            <a:ext cx="357190" cy="90671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28662" y="2928934"/>
            <a:ext cx="570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9.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214554"/>
            <a:ext cx="3607619" cy="150019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286380" y="2643182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642910" y="2571744"/>
            <a:ext cx="827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10</a:t>
            </a:r>
            <a:r>
              <a:rPr lang="sr-Cyrl-R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194</TotalTime>
  <Words>293</Words>
  <Application>Microsoft Office PowerPoint</Application>
  <PresentationFormat>On-screen Show (4:3)</PresentationFormat>
  <Paragraphs>49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Trek</vt:lpstr>
      <vt:lpstr>Прва Крагујевачка гимназија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Прва Крагујевачка гимназија</dc:title>
  <dc:creator>toshiba</dc:creator>
  <cp:lastModifiedBy>Živadin Micić</cp:lastModifiedBy>
  <cp:revision>23</cp:revision>
  <dcterms:created xsi:type="dcterms:W3CDTF">2018-04-10T20:59:12Z</dcterms:created>
  <dcterms:modified xsi:type="dcterms:W3CDTF">2018-04-18T21:51:44Z</dcterms:modified>
</cp:coreProperties>
</file>