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64" r:id="rId6"/>
    <p:sldId id="259" r:id="rId7"/>
    <p:sldId id="265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A08962-754E-4A9F-96DF-F626591DF1C1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080AFE7-EC8F-440E-B972-FD1590C238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1524000"/>
            <a:ext cx="9220200" cy="1470025"/>
          </a:xfrm>
        </p:spPr>
        <p:txBody>
          <a:bodyPr>
            <a:noAutofit/>
          </a:bodyPr>
          <a:lstStyle/>
          <a:p>
            <a:r>
              <a:rPr lang="sr-Cyrl-RS" sz="4400" b="1" dirty="0" smtClean="0">
                <a:latin typeface="Times New Roman" pitchFamily="18" charset="0"/>
                <a:cs typeface="Times New Roman" pitchFamily="18" charset="0"/>
              </a:rPr>
              <a:t>Растављање полинома на чиниоце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Прва крагујевачка гимназија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4869160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Ментор:	                                                                        Студент :	                                                                      </a:t>
            </a: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Јасмина Мицић                                                            Надица Милетић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594928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Крагујевац, 2017.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4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4277" y="3375"/>
            <a:ext cx="7848600" cy="3970318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2400" b="0" i="1" dirty="0" smtClean="0">
              <a:latin typeface="Cambria Math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b="0" i="1" dirty="0" smtClean="0">
              <a:latin typeface="Cambria Math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b="0" i="1" dirty="0" smtClean="0">
              <a:latin typeface="Cambria Math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b="0" i="1" dirty="0" smtClean="0">
              <a:latin typeface="Cambria Math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i="1" dirty="0" smtClean="0">
              <a:latin typeface="Cambria Math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i="1" dirty="0">
              <a:latin typeface="Cambria Math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	       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65" y="5289038"/>
            <a:ext cx="921178" cy="11987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38858" y="212627"/>
                <a:ext cx="6394450" cy="579967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sr-Latn-RS" sz="2400" b="1" i="1">
                        <a:solidFill>
                          <a:prstClr val="black"/>
                        </a:solidFill>
                        <a:latin typeface="Cambria Math"/>
                        <a:cs typeface="Times New Roman" pitchFamily="18" charset="0"/>
                      </a:rPr>
                      <m:t>𝑨</m:t>
                    </m:r>
                    <m:d>
                      <m:dPr>
                        <m:ctrlPr>
                          <a:rPr lang="sr-Latn-RS" sz="2400" b="1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2400" b="1" i="1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  <m:r>
                          <a:rPr lang="sr-Latn-RS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±</m:t>
                        </m:r>
                        <m:r>
                          <a:rPr lang="sr-Latn-RS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𝑪</m:t>
                        </m:r>
                      </m:e>
                    </m:d>
                    <m:r>
                      <a:rPr lang="sr-Latn-RS" sz="24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sr-Latn-RS" sz="24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𝑨𝑩</m:t>
                    </m:r>
                    <m:r>
                      <a:rPr lang="sr-Latn-RS" sz="24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±</m:t>
                    </m:r>
                    <m:r>
                      <a:rPr lang="sr-Latn-RS" sz="2400" b="1" i="1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𝑨𝑪</m:t>
                    </m:r>
                  </m:oMath>
                </a14:m>
                <a:r>
                  <a:rPr lang="sr-Cyrl-RS" sz="24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- дистрибутивни закон</a:t>
                </a:r>
                <a:endParaRPr lang="sr-Latn-RS" sz="2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58" y="212627"/>
                <a:ext cx="6394450" cy="579967"/>
              </a:xfrm>
              <a:prstGeom prst="rect">
                <a:avLst/>
              </a:prstGeom>
              <a:blipFill rotWithShape="1">
                <a:blip r:embed="rId3"/>
                <a:stretch>
                  <a:fillRect l="-190" b="-22680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66567" y="999110"/>
                <a:ext cx="5119255" cy="1203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tx2"/>
                  </a:buClr>
                  <a:buFont typeface="Times New Roman" pitchFamily="18" charset="0"/>
                  <a:buChar char="☺"/>
                </a:pPr>
                <a:r>
                  <a:rPr lang="sr-Cyrl-RS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Пример 1</a:t>
                </a:r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а) </a:t>
                </a:r>
                <a14:m>
                  <m:oMath xmlns:m="http://schemas.openxmlformats.org/officeDocument/2006/math">
                    <m:r>
                      <a:rPr lang="sr-Cyrl-RS" b="0" i="1" smtClean="0">
                        <a:latin typeface="Cambria Math"/>
                        <a:cs typeface="Times New Roman" pitchFamily="18" charset="0"/>
                      </a:rPr>
                      <m:t>12</m:t>
                    </m:r>
                    <m:sSup>
                      <m:sSupPr>
                        <m:ctrlPr>
                          <a:rPr lang="sr-Cyrl-R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+18</m:t>
                    </m:r>
                    <m:sSup>
                      <m:sSupPr>
                        <m:ctrlP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67" y="999110"/>
                <a:ext cx="5119255" cy="1203406"/>
              </a:xfrm>
              <a:prstGeom prst="rect">
                <a:avLst/>
              </a:prstGeom>
              <a:blipFill rotWithShape="1">
                <a:blip r:embed="rId4"/>
                <a:stretch>
                  <a:fillRect l="-952" t="-2538" b="-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4277" y="1774366"/>
                <a:ext cx="6109855" cy="470000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𝟐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𝑨𝑩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 - квадрат збира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77" y="1774366"/>
                <a:ext cx="6109855" cy="470000"/>
              </a:xfrm>
              <a:prstGeom prst="rect">
                <a:avLst/>
              </a:prstGeom>
              <a:blipFill rotWithShape="1">
                <a:blip r:embed="rId5"/>
                <a:stretch>
                  <a:fillRect l="-797" t="-6329" b="-27848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1985" y="2558150"/>
                <a:ext cx="498706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б)  </a:t>
                </a:r>
                <a14:m>
                  <m:oMath xmlns:m="http://schemas.openxmlformats.org/officeDocument/2006/math"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4</m:t>
                    </m:r>
                    <m:sSup>
                      <m:sSupPr>
                        <m:ctrlP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+4</m:t>
                    </m:r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sr-Latn-RS" b="0" i="0" smtClean="0">
                        <a:latin typeface="Cambria Math"/>
                        <a:cs typeface="Times New Roman" pitchFamily="18" charset="0"/>
                      </a:rPr>
                      <m:t>+1=</m:t>
                    </m:r>
                  </m:oMath>
                </a14:m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85" y="2558150"/>
                <a:ext cx="4987060" cy="923330"/>
              </a:xfrm>
              <a:prstGeom prst="rect">
                <a:avLst/>
              </a:prstGeom>
              <a:blipFill rotWithShape="1">
                <a:blip r:embed="rId6"/>
                <a:stretch>
                  <a:fillRect l="-978" t="-3311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4277" y="3152062"/>
                <a:ext cx="6387523" cy="658835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𝟐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𝑨𝑩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 - квадрат разлике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77" y="3152062"/>
                <a:ext cx="6387523" cy="658835"/>
              </a:xfrm>
              <a:prstGeom prst="rect">
                <a:avLst/>
              </a:prstGeom>
              <a:blipFill rotWithShape="1">
                <a:blip r:embed="rId7"/>
                <a:stretch>
                  <a:fillRect l="-762" r="-571" b="-9091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1986" y="4156915"/>
                <a:ext cx="336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в)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−8</m:t>
                    </m:r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+16=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86" y="4156915"/>
                <a:ext cx="3366655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1449" t="-8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0422" y="4721263"/>
                <a:ext cx="6705600" cy="588687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</m:d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</m:d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 - разлика квадрата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22" y="4721263"/>
                <a:ext cx="6705600" cy="588687"/>
              </a:xfrm>
              <a:prstGeom prst="rect">
                <a:avLst/>
              </a:prstGeom>
              <a:blipFill rotWithShape="1">
                <a:blip r:embed="rId9"/>
                <a:stretch>
                  <a:fillRect l="-91" b="-21212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1986" y="5587931"/>
                <a:ext cx="14267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г)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9</m:t>
                        </m:r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−1=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86" y="5587931"/>
                <a:ext cx="1426737" cy="369332"/>
              </a:xfrm>
              <a:prstGeom prst="rect">
                <a:avLst/>
              </a:prstGeom>
              <a:blipFill rotWithShape="1">
                <a:blip r:embed="rId10"/>
                <a:stretch>
                  <a:fillRect l="-3419" t="-8333" r="-726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53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4800" y="1905000"/>
                <a:ext cx="80772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tx2"/>
                  </a:buClr>
                  <a:buFont typeface="Times New Roman" pitchFamily="18" charset="0"/>
                  <a:buChar char="☺"/>
                </a:pPr>
                <a:r>
                  <a:rPr lang="sr-Cyrl-RS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Пример </a:t>
                </a:r>
                <a:r>
                  <a:rPr lang="sr-Latn-RS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tx2"/>
                  </a:buClr>
                </a:pPr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 Раставити полиноме на чиниоце применом методе груписања:</a:t>
                </a:r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tx2"/>
                  </a:buClr>
                </a:pPr>
                <a:endParaRPr lang="sr-Cyrl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а)</a:t>
                </a:r>
                <a:r>
                  <a:rPr lang="sr-Latn-R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4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−2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б)</a:t>
                </a:r>
                <a:r>
                  <a:rPr lang="sr-Cyrl-R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+4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+4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+16</m:t>
                    </m:r>
                    <m:r>
                      <a:rPr lang="sr-Latn-RS">
                        <a:latin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905000"/>
                <a:ext cx="8077200" cy="3416320"/>
              </a:xfrm>
              <a:prstGeom prst="rect">
                <a:avLst/>
              </a:prstGeom>
              <a:blipFill rotWithShape="1">
                <a:blip r:embed="rId2"/>
                <a:stretch>
                  <a:fillRect l="-604" t="-893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4800" y="381000"/>
                <a:ext cx="8382000" cy="1133965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Latn-RS" sz="2400" b="1" i="1" smtClean="0">
                          <a:latin typeface="Cambria Math"/>
                          <a:cs typeface="Times New Roman" pitchFamily="18" charset="0"/>
                        </a:rPr>
                        <m:t>  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𝒂𝒙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𝒂𝒚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𝒃𝒙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𝒃𝒚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𝒙</m:t>
                      </m:r>
                      <m:d>
                        <m:dPr>
                          <m:ctrlP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  <m:t>𝒂</m:t>
                          </m:r>
                          <m: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  <m:t>𝒃</m:t>
                          </m:r>
                        </m:e>
                      </m:d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sr-Latn-RS" sz="2400" b="1" i="1">
                          <a:latin typeface="Cambria Math"/>
                          <a:cs typeface="Times New Roman" pitchFamily="18" charset="0"/>
                        </a:rPr>
                        <m:t>𝒚</m:t>
                      </m:r>
                      <m:d>
                        <m:dPr>
                          <m:ctrlP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  <m:t>𝒂</m:t>
                          </m:r>
                          <m: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sr-Latn-RS" sz="2400" b="1" i="1">
                              <a:latin typeface="Cambria Math"/>
                              <a:cs typeface="Times New Roman" pitchFamily="18" charset="0"/>
                            </a:rPr>
                            <m:t>𝒃</m:t>
                          </m:r>
                        </m:e>
                      </m:d>
                    </m:oMath>
                  </m:oMathPara>
                </a14:m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sr-Latn-RS" sz="2400" b="1" dirty="0">
                    <a:latin typeface="Times New Roman" pitchFamily="18" charset="0"/>
                    <a:cs typeface="Times New Roman" pitchFamily="18" charset="0"/>
                  </a:rPr>
                  <a:t>                                 </a:t>
                </a:r>
                <a:r>
                  <a:rPr lang="sr-Latn-RS" sz="2400" b="1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sr-Latn-RS" sz="2400" b="1" i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</m:d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- груписање чланова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81000"/>
                <a:ext cx="8382000" cy="1133965"/>
              </a:xfrm>
              <a:prstGeom prst="rect">
                <a:avLst/>
              </a:prstGeom>
              <a:blipFill rotWithShape="1">
                <a:blip r:embed="rId3"/>
                <a:stretch>
                  <a:fillRect l="-1017" b="-10638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998" y="5068679"/>
            <a:ext cx="1015999" cy="132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3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48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4127" y="3733478"/>
                <a:ext cx="76962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tx2"/>
                  </a:buClr>
                </a:pPr>
                <a:endParaRPr lang="sr-Latn-R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tx2"/>
                  </a:buClr>
                </a:pPr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tx2"/>
                  </a:buClr>
                </a:pPr>
                <a:endParaRPr lang="sr-Latn-R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б)</a:t>
                </a:r>
                <a:r>
                  <a:rPr lang="sr-Latn-R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8</m:t>
                    </m:r>
                    <m:sSup>
                      <m:sSupPr>
                        <m:ctrlP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−12</m:t>
                    </m:r>
                    <m:sSup>
                      <m:sSupPr>
                        <m:ctrlP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+6</m:t>
                    </m:r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−1=</m:t>
                    </m:r>
                  </m:oMath>
                </a14:m>
                <a:endParaRPr lang="sr-Latn-R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Latn-RS" b="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7" y="3733478"/>
                <a:ext cx="7696200" cy="2031325"/>
              </a:xfrm>
              <a:prstGeom prst="rect">
                <a:avLst/>
              </a:prstGeom>
              <a:blipFill rotWithShape="1">
                <a:blip r:embed="rId2"/>
                <a:stretch>
                  <a:fillRect l="-633" t="-1497" b="-3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4127" y="489466"/>
                <a:ext cx="7079673" cy="588687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𝟑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𝑩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𝟑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𝑨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 - куб збира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7" y="489466"/>
                <a:ext cx="7079673" cy="588687"/>
              </a:xfrm>
              <a:prstGeom prst="rect">
                <a:avLst/>
              </a:prstGeom>
              <a:blipFill rotWithShape="1">
                <a:blip r:embed="rId3"/>
                <a:stretch>
                  <a:fillRect l="-601" b="-21212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4127" y="1447800"/>
                <a:ext cx="68510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tx2"/>
                  </a:buClr>
                  <a:buFont typeface="Times New Roman" pitchFamily="18" charset="0"/>
                  <a:buChar char="☺"/>
                </a:pPr>
                <a:r>
                  <a:rPr lang="sr-Cyrl-RS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Пример </a:t>
                </a:r>
                <a:r>
                  <a:rPr lang="sr-Latn-RS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tx2"/>
                  </a:buClr>
                </a:pPr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 Раставити на чиниоце следеће полиноме:</a:t>
                </a:r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tx2"/>
                  </a:buClr>
                </a:pPr>
                <a:endParaRPr lang="sr-Cyrl-R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tx2"/>
                  </a:buClr>
                </a:pPr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а)</a:t>
                </a:r>
                <a:r>
                  <a:rPr lang="sr-Latn-R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Cyrl-RS" i="1">
                        <a:latin typeface="Cambria Math"/>
                        <a:cs typeface="Times New Roman" pitchFamily="18" charset="0"/>
                      </a:rPr>
                      <m:t>27</m:t>
                    </m:r>
                    <m:sSup>
                      <m:sSupPr>
                        <m:ctrlPr>
                          <a:rPr lang="sr-Cyrl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+27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+9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𝑥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sr-Latn-RS" dirty="0">
                    <a:latin typeface="Times New Roman" pitchFamily="18" charset="0"/>
                    <a:cs typeface="Times New Roman" pitchFamily="18" charset="0"/>
                  </a:rPr>
                  <a:t> 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7" y="1447800"/>
                <a:ext cx="6851073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712" t="-255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4127" y="3705769"/>
                <a:ext cx="7315200" cy="658835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𝟑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𝑩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𝟑</m:t>
                    </m:r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𝑨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 - куб разлике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7" y="3705769"/>
                <a:ext cx="7315200" cy="658835"/>
              </a:xfrm>
              <a:prstGeom prst="rect">
                <a:avLst/>
              </a:prstGeom>
              <a:blipFill rotWithShape="1">
                <a:blip r:embed="rId5"/>
                <a:stretch>
                  <a:fillRect l="-582" b="-9091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663" y="5410199"/>
            <a:ext cx="950335" cy="123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7200" y="457200"/>
                <a:ext cx="7391400" cy="659283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</m:d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𝑨</m:t>
                            </m:r>
                          </m:e>
                          <m:sup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𝑨𝑩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 -збир кубова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57200"/>
                <a:ext cx="7391400" cy="659283"/>
              </a:xfrm>
              <a:prstGeom prst="rect">
                <a:avLst/>
              </a:prstGeom>
              <a:blipFill rotWithShape="1">
                <a:blip r:embed="rId2"/>
                <a:stretch>
                  <a:fillRect b="-15455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3400" y="1600200"/>
                <a:ext cx="4038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в)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+8=</m:t>
                    </m:r>
                  </m:oMath>
                </a14:m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600200"/>
                <a:ext cx="4038600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1360" t="-3311" b="-9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7200" y="3429000"/>
                <a:ext cx="7620000" cy="717632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</m:d>
                    <m:d>
                      <m:dPr>
                        <m:ctrlP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𝑨</m:t>
                            </m:r>
                          </m:e>
                          <m:sup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𝑨𝑩</m:t>
                        </m:r>
                        <m:r>
                          <a:rPr lang="sr-Latn-RS" sz="24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lang="sr-Latn-RS" sz="24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r>
                  <a:rPr lang="sr-Cyrl-RS" sz="2400" b="1" dirty="0">
                    <a:latin typeface="Times New Roman" pitchFamily="18" charset="0"/>
                    <a:cs typeface="Times New Roman" pitchFamily="18" charset="0"/>
                  </a:rPr>
                  <a:t> - разлика кубова</a:t>
                </a:r>
                <a:endParaRPr lang="sr-Latn-R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429000"/>
                <a:ext cx="7620000" cy="717632"/>
              </a:xfrm>
              <a:prstGeom prst="rect">
                <a:avLst/>
              </a:prstGeom>
              <a:blipFill rotWithShape="1">
                <a:blip r:embed="rId4"/>
                <a:stretch>
                  <a:fillRect b="-5882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400" y="4586038"/>
                <a:ext cx="563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г) </a:t>
                </a:r>
                <a14:m>
                  <m:oMath xmlns:m="http://schemas.openxmlformats.org/officeDocument/2006/math"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125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−8=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586038"/>
                <a:ext cx="563880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97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802" y="5257800"/>
            <a:ext cx="1046150" cy="136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4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52400" y="457200"/>
                <a:ext cx="82296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tx2"/>
                  </a:buClr>
                  <a:buFont typeface="Times New Roman" pitchFamily="18" charset="0"/>
                  <a:buChar char="☺"/>
                </a:pPr>
                <a:r>
                  <a:rPr lang="sr-Cyrl-RS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Задатак 1</a:t>
                </a:r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sr-Cyrl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Раставити на чиниоце следеће полиноме:</a:t>
                </a: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а)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>
                            <a:latin typeface="Cambria Math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</a:rPr>
                          <m:t>(4</m:t>
                        </m:r>
                        <m:r>
                          <a:rPr lang="sr-Latn-RS" i="1">
                            <a:latin typeface="Cambria Math"/>
                          </a:rPr>
                          <m:t>𝑥</m:t>
                        </m:r>
                        <m:r>
                          <a:rPr lang="sr-Latn-RS" i="1">
                            <a:latin typeface="Cambria Math"/>
                          </a:rPr>
                          <m:t>−</m:t>
                        </m:r>
                        <m:r>
                          <a:rPr lang="sr-Latn-RS" i="1">
                            <a:latin typeface="Cambria Math"/>
                          </a:rPr>
                          <m:t>𝑦</m:t>
                        </m:r>
                        <m:r>
                          <a:rPr lang="sr-Latn-RS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sr-Latn-R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sr-Latn-R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r-Latn-R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sr-Latn-RS" i="1">
                                <a:latin typeface="Cambria Math"/>
                              </a:rPr>
                              <m:t>4</m:t>
                            </m:r>
                            <m:r>
                              <a:rPr lang="sr-Latn-RS" i="1">
                                <a:latin typeface="Cambria Math"/>
                              </a:rPr>
                              <m:t>𝑦</m:t>
                            </m:r>
                            <m:r>
                              <a:rPr lang="sr-Latn-RS" i="1">
                                <a:latin typeface="Cambria Math"/>
                              </a:rPr>
                              <m:t>−</m:t>
                            </m:r>
                            <m:r>
                              <a:rPr lang="sr-Latn-RS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sr-Latn-R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</a:rPr>
                      <m:t>=</m:t>
                    </m:r>
                  </m:oMath>
                </a14:m>
                <a:endParaRPr lang="en-US" dirty="0"/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i="1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b="0" i="1" dirty="0" smtClean="0">
                  <a:latin typeface="Cambria Math"/>
                  <a:cs typeface="Times New Roman" pitchFamily="18" charset="0"/>
                </a:endParaRPr>
              </a:p>
              <a:p>
                <a:endParaRPr lang="en-US" b="0" i="1" dirty="0" smtClean="0">
                  <a:latin typeface="Cambria Math"/>
                  <a:cs typeface="Times New Roman" pitchFamily="18" charset="0"/>
                </a:endParaRPr>
              </a:p>
              <a:p>
                <a:endParaRPr lang="en-US" b="0" i="1" dirty="0" smtClean="0">
                  <a:latin typeface="Cambria Math"/>
                  <a:cs typeface="Times New Roman" pitchFamily="18" charset="0"/>
                </a:endParaRPr>
              </a:p>
              <a:p>
                <a:endParaRPr lang="en-US" b="0" i="1" dirty="0" smtClean="0">
                  <a:latin typeface="Cambria Math"/>
                  <a:cs typeface="Times New Roman" pitchFamily="18" charset="0"/>
                </a:endParaRPr>
              </a:p>
              <a:p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б</a:t>
                </a:r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sr-Cyrl-R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>
                            <a:latin typeface="Cambria Math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sr-Latn-RS" i="1">
                        <a:latin typeface="Cambria Math"/>
                      </a:rPr>
                      <m:t>−2</m:t>
                    </m:r>
                    <m:sSup>
                      <m:sSupPr>
                        <m:ctrlPr>
                          <a:rPr lang="sr-Latn-RS" i="1">
                            <a:latin typeface="Cambria Math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</a:rPr>
                      <m:t>𝑦</m:t>
                    </m:r>
                    <m:r>
                      <a:rPr lang="sr-Latn-RS" i="1">
                        <a:latin typeface="Cambria Math"/>
                      </a:rPr>
                      <m:t>+2</m:t>
                    </m:r>
                    <m:r>
                      <a:rPr lang="sr-Latn-RS" i="1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sr-Latn-RS" i="1">
                            <a:latin typeface="Cambria Math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sr-Latn-RS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sr-Latn-RS" i="1">
                            <a:latin typeface="Cambria Math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sr-Latn-RS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sr-Latn-RS" i="1">
                        <a:latin typeface="Cambria Math"/>
                      </a:rPr>
                      <m:t>=</m:t>
                    </m:r>
                  </m:oMath>
                </a14:m>
                <a:endParaRPr lang="sr-Latn-RS" dirty="0"/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i="1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57200"/>
                <a:ext cx="8229600" cy="4524315"/>
              </a:xfrm>
              <a:prstGeom prst="rect">
                <a:avLst/>
              </a:prstGeom>
              <a:blipFill rotWithShape="1">
                <a:blip r:embed="rId2"/>
                <a:stretch>
                  <a:fillRect l="-593" t="-674" b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693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57200" y="641866"/>
                <a:ext cx="6248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в)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−4</m:t>
                    </m:r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+4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𝑥</m:t>
                    </m:r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endParaRPr lang="en-US" i="1" dirty="0">
                  <a:latin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641866"/>
                <a:ext cx="6248400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780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400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28600" y="457200"/>
                <a:ext cx="8077200" cy="4868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tx2"/>
                  </a:buClr>
                  <a:buFont typeface="Times New Roman" pitchFamily="18" charset="0"/>
                  <a:buChar char="☺"/>
                </a:pPr>
                <a:r>
                  <a:rPr lang="sr-Cyrl-RS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Задатак </a:t>
                </a:r>
                <a:r>
                  <a:rPr lang="sr-Cyrl-RS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Раставити на чиниоце следеће полиноме:</a:t>
                </a:r>
              </a:p>
              <a:p>
                <a:endParaRPr lang="sr-Cyrl-R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sr-Cyrl-R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+8</m:t>
                    </m:r>
                    <m:sSup>
                      <m:sSupPr>
                        <m:ctrlP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sr-Latn-R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latin typeface="Cambria Math"/>
                        <a:cs typeface="Times New Roman" pitchFamily="18" charset="0"/>
                      </a:rPr>
                      <m:t>−8=</m:t>
                    </m:r>
                  </m:oMath>
                </a14:m>
                <a:endParaRPr lang="sr-Cyrl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Cyrl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Cyrl-RS" i="1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Cyrl-RS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Cyrl-RS" i="1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Cyrl-RS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Cyrl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Cyrl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б</a:t>
                </a:r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sr-Cyrl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+1=</m:t>
                    </m:r>
                  </m:oMath>
                </a14:m>
                <a:r>
                  <a:rPr lang="sr-Latn-R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sr-Latn-RS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57200"/>
                <a:ext cx="8077200" cy="4868128"/>
              </a:xfrm>
              <a:prstGeom prst="rect">
                <a:avLst/>
              </a:prstGeom>
              <a:blipFill rotWithShape="1">
                <a:blip r:embed="rId2"/>
                <a:stretch>
                  <a:fillRect l="-679" t="-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17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28600" y="457200"/>
                <a:ext cx="8229600" cy="348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в)</a:t>
                </a:r>
                <a:r>
                  <a:rPr lang="sr-Cyrl-RS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Cyrl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+27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−27</m:t>
                    </m:r>
                    <m:r>
                      <a:rPr lang="sr-Cyrl-R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endParaRPr lang="sr-Latn-RS" dirty="0" smtClean="0"/>
              </a:p>
              <a:p>
                <a:endParaRPr lang="sr-Latn-RS" dirty="0"/>
              </a:p>
              <a:p>
                <a:endParaRPr lang="sr-Latn-RS" dirty="0" smtClean="0"/>
              </a:p>
              <a:p>
                <a:endParaRPr lang="sr-Latn-RS" dirty="0"/>
              </a:p>
              <a:p>
                <a:endParaRPr lang="sr-Latn-RS" dirty="0" smtClean="0"/>
              </a:p>
              <a:p>
                <a:endParaRPr lang="sr-Latn-RS" dirty="0"/>
              </a:p>
              <a:p>
                <a:endParaRPr lang="sr-Latn-RS" dirty="0" smtClean="0"/>
              </a:p>
              <a:p>
                <a:endParaRPr lang="sr-Latn-RS" dirty="0"/>
              </a:p>
              <a:p>
                <a:endParaRPr lang="sr-Latn-RS" dirty="0" smtClean="0"/>
              </a:p>
              <a:p>
                <a:endParaRPr lang="sr-Latn-RS" dirty="0"/>
              </a:p>
              <a:p>
                <a:endParaRPr lang="sr-Latn-RS" dirty="0" smtClean="0"/>
              </a:p>
              <a:p>
                <a:r>
                  <a:rPr lang="sr-Cyrl-RS" dirty="0">
                    <a:latin typeface="Times New Roman" pitchFamily="18" charset="0"/>
                    <a:cs typeface="Times New Roman" pitchFamily="18" charset="0"/>
                  </a:rPr>
                  <a:t>г</a:t>
                </a:r>
                <a:r>
                  <a:rPr lang="sr-Cyrl-RS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7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+2</m:t>
                    </m:r>
                    <m:sSup>
                      <m:sSupPr>
                        <m:ctrlPr>
                          <a:rPr lang="sr-Latn-R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−63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sr-Latn-RS" i="1">
                        <a:latin typeface="Cambria Math"/>
                        <a:cs typeface="Times New Roman" pitchFamily="18" charset="0"/>
                      </a:rPr>
                      <m:t>−18=</m:t>
                    </m:r>
                  </m:oMath>
                </a14:m>
                <a:r>
                  <a:rPr lang="sr-Latn-R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57200"/>
                <a:ext cx="8229600" cy="3483133"/>
              </a:xfrm>
              <a:prstGeom prst="rect">
                <a:avLst/>
              </a:prstGeom>
              <a:blipFill rotWithShape="1">
                <a:blip r:embed="rId2"/>
                <a:stretch>
                  <a:fillRect l="-667" t="-1401" b="-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29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205</TotalTime>
  <Words>617</Words>
  <Application>Microsoft Office PowerPoint</Application>
  <PresentationFormat>On-screen Show (4:3)</PresentationFormat>
  <Paragraphs>93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Equity</vt:lpstr>
      <vt:lpstr>Растављање полинома на чиниоце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Растављање полинома на чиниоце</dc:title>
  <dc:creator>win7</dc:creator>
  <cp:lastModifiedBy>win7</cp:lastModifiedBy>
  <cp:revision>19</cp:revision>
  <dcterms:created xsi:type="dcterms:W3CDTF">2017-04-16T22:58:01Z</dcterms:created>
  <dcterms:modified xsi:type="dcterms:W3CDTF">2017-04-19T19:47:06Z</dcterms:modified>
</cp:coreProperties>
</file>