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19"/>
  </p:notesMasterIdLst>
  <p:sldIdLst>
    <p:sldId id="256" r:id="rId2"/>
    <p:sldId id="257" r:id="rId3"/>
    <p:sldId id="263" r:id="rId4"/>
    <p:sldId id="268" r:id="rId5"/>
    <p:sldId id="259" r:id="rId6"/>
    <p:sldId id="264" r:id="rId7"/>
    <p:sldId id="270" r:id="rId8"/>
    <p:sldId id="260" r:id="rId9"/>
    <p:sldId id="265" r:id="rId10"/>
    <p:sldId id="271" r:id="rId11"/>
    <p:sldId id="261" r:id="rId12"/>
    <p:sldId id="266" r:id="rId13"/>
    <p:sldId id="272" r:id="rId14"/>
    <p:sldId id="262" r:id="rId15"/>
    <p:sldId id="273" r:id="rId16"/>
    <p:sldId id="267" r:id="rId17"/>
    <p:sldId id="284" r:id="rId18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B98"/>
    <a:srgbClr val="FFCC00"/>
    <a:srgbClr val="FFFF99"/>
    <a:srgbClr val="FF9900"/>
    <a:srgbClr val="99FFCC"/>
    <a:srgbClr val="31CBCF"/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8" autoAdjust="0"/>
    <p:restoredTop sz="94563" autoAdjust="0"/>
  </p:normalViewPr>
  <p:slideViewPr>
    <p:cSldViewPr>
      <p:cViewPr>
        <p:scale>
          <a:sx n="77" d="100"/>
          <a:sy n="77" d="100"/>
        </p:scale>
        <p:origin x="-972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1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D53F8BD-50AF-41B7-B3E8-FC43FA08E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999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3B2A79-4618-4F10-A18E-532B8A2A42DC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1BB069-1860-44E4-A918-CFF5916C6C6E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AC33E5-ED24-473C-89BF-F5EA4EED534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D4D933-C9B9-48E9-B741-7F6AFD221329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48F98E-E777-45D8-9D87-56233E5ABE00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DE8E6-541B-4C75-BFF7-7B4E5048FAD4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91D79D-D5FA-436D-84D7-F9D7E829F66A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3340CC-F5A8-49D6-A9CE-4DC9CBDC6AF6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242FF5-5801-435C-B235-166A3567ED7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75528F-94B6-460D-BB7C-F86667BE08D9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6B507E-D3A3-43ED-8697-8EBA6639EB9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0ED82-DF5E-45FD-B7D7-01B2289CABB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5D39DD-2109-4A2A-AF6A-21BF7F139680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976AA7-BBC0-4FE4-AEE9-7C530963758C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4F1E5D-E367-4F05-8E61-BF16D5C679AD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D1B502-ECC1-43C0-9FFC-54D2FADAB984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380861E-6FAE-4958-9812-A9AE1AD9C4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6D39E9-ACA3-43F3-9668-DEB151E5DD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CCABCC99-4A83-4CA5-A7F2-F90E254059D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40497-E32F-4201-B7CD-AEF285D299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084AD7-88C0-415A-BF8B-13E6DAAA8E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1C9985-59A0-4DB0-A8FD-B9BB7F0785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D011E-AADC-4281-AF56-8AB7EA892A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D5E00-BADC-49CF-B107-053A09670A5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715EB6BB-F1DB-4007-ABF5-C81A9E2B5C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C8F1F-95B5-4279-B9E2-6A0E6A5615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620B5-9AD7-465D-9111-E6F097DFAB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6E84BFB5-E815-4583-8394-EA1D39BCAB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3.xml"/><Relationship Id="rId7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image" Target="../media/image2.gif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slide" Target="slide3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slide" Target="slide5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7.xml"/><Relationship Id="rId7" Type="http://schemas.openxmlformats.org/officeDocument/2006/relationships/slide" Target="slide6.xml"/><Relationship Id="rId12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0.png"/><Relationship Id="rId10" Type="http://schemas.openxmlformats.org/officeDocument/2006/relationships/slide" Target="slide7.xml"/><Relationship Id="rId4" Type="http://schemas.openxmlformats.org/officeDocument/2006/relationships/slide" Target="slide7.xml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slide" Target="slide8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" Target="slide10.xml"/><Relationship Id="rId7" Type="http://schemas.openxmlformats.org/officeDocument/2006/relationships/slide" Target="slide9.xml"/><Relationship Id="rId12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image" Target="../media/image110.png"/><Relationship Id="rId5" Type="http://schemas.openxmlformats.org/officeDocument/2006/relationships/image" Target="../media/image14.png"/><Relationship Id="rId10" Type="http://schemas.openxmlformats.org/officeDocument/2006/relationships/slide" Target="slide10.xml"/><Relationship Id="rId4" Type="http://schemas.openxmlformats.org/officeDocument/2006/relationships/slide" Target="slide10.xm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slide" Target="slide1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" Target="slide13.xml"/><Relationship Id="rId7" Type="http://schemas.openxmlformats.org/officeDocument/2006/relationships/image" Target="../media/image170.png"/><Relationship Id="rId12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image" Target="../media/image20.png"/><Relationship Id="rId5" Type="http://schemas.openxmlformats.org/officeDocument/2006/relationships/image" Target="../media/image18.png"/><Relationship Id="rId10" Type="http://schemas.openxmlformats.org/officeDocument/2006/relationships/slide" Target="slide12.xml"/><Relationship Id="rId4" Type="http://schemas.openxmlformats.org/officeDocument/2006/relationships/slide" Target="slide13.xml"/><Relationship Id="rId9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slide" Target="slide14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" Target="slide16.xml"/><Relationship Id="rId7" Type="http://schemas.openxmlformats.org/officeDocument/2006/relationships/slide" Target="slide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11" Type="http://schemas.openxmlformats.org/officeDocument/2006/relationships/image" Target="../media/image2.gif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slide" Target="slide16.xml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959510"/>
            <a:ext cx="9361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Растављање полинома на чиниоце 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4869160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Ментор:	                                                                                  Студент:	                                                                      </a:t>
            </a:r>
          </a:p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Јасмина Мицић                                                                       Надица Милетић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594928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Крагујевац, 2017.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62104" y="332656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Прва крагујевачка гимназија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57" name="AutoShape 21"/>
          <p:cNvSpPr>
            <a:spLocks noChangeArrowheads="1"/>
          </p:cNvSpPr>
          <p:nvPr/>
        </p:nvSpPr>
        <p:spPr bwMode="auto">
          <a:xfrm>
            <a:off x="265171" y="1556792"/>
            <a:ext cx="8492042" cy="1293937"/>
          </a:xfrm>
          <a:prstGeom prst="flowChartPreparation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Која од наведених формула представља квадрат бинома?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-4704" y="3499589"/>
            <a:ext cx="9144000" cy="1579563"/>
            <a:chOff x="0" y="3022"/>
            <a:chExt cx="5760" cy="9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4" name="AutoShape 25">
                  <a:hlinkClick r:id="rId3" action="ppaction://hlinksldjump"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8" y="3022"/>
                  <a:ext cx="2146" cy="451"/>
                </a:xfrm>
                <a:prstGeom prst="flowChartPreparation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sr-Cyrl-RS" dirty="0">
                      <a:solidFill>
                        <a:schemeClr val="tx1"/>
                      </a:solidFill>
                    </a:rPr>
                    <a:t>б</a:t>
                  </a:r>
                  <a:r>
                    <a:rPr lang="sr-Cyrl-RS" dirty="0" smtClean="0">
                      <a:solidFill>
                        <a:schemeClr val="tx1"/>
                      </a:solidFill>
                    </a:rPr>
                    <a:t>: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A</m:t>
                          </m:r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B</m:t>
                          </m:r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+2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AB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a14:m>
                  <a:endParaRPr lang="en-US" dirty="0">
                    <a:solidFill>
                      <a:srgbClr val="181B98"/>
                    </a:solidFill>
                    <a:latin typeface="Comic Sans MS" pitchFamily="66" charset="0"/>
                  </a:endParaRPr>
                </a:p>
              </p:txBody>
            </p:sp>
          </mc:Choice>
          <mc:Fallback xmlns="">
            <p:sp>
              <p:nvSpPr>
                <p:cNvPr id="3084" name="AutoShape 25">
                  <a:hlinkClick r:id="rId4" action="ppaction://hlinksldjump"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88" y="3022"/>
                  <a:ext cx="2146" cy="451"/>
                </a:xfrm>
                <a:prstGeom prst="flowChartPreparation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085" name="Group 35"/>
            <p:cNvGrpSpPr>
              <a:grpSpLocks/>
            </p:cNvGrpSpPr>
            <p:nvPr/>
          </p:nvGrpSpPr>
          <p:grpSpPr bwMode="auto">
            <a:xfrm>
              <a:off x="0" y="3022"/>
              <a:ext cx="5760" cy="995"/>
              <a:chOff x="0" y="3022"/>
              <a:chExt cx="5760" cy="9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86" name="AutoShape 23">
                    <a:hlinkClick r:id="rId6" action="ppaction://hlinksldjump"/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0" y="3022"/>
                    <a:ext cx="2146" cy="451"/>
                  </a:xfrm>
                  <a:prstGeom prst="flowChartPreparation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pPr algn="ctr"/>
                    <a:r>
                      <a:rPr lang="sr-Cyrl-R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а: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=(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A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B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)(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A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B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oMath>
                    </a14:m>
                    <a:endParaRPr lang="en-US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086" name="AutoShape 23">
                    <a:hlinkClick r:id="rId7" action="ppaction://hlinksldjump"/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40" y="3022"/>
                    <a:ext cx="2146" cy="451"/>
                  </a:xfrm>
                  <a:prstGeom prst="flowChartPreparation">
                    <a:avLst/>
                  </a:prstGeom>
                  <a:blipFill rotWithShape="1">
                    <a:blip r:embed="rId8"/>
                    <a:stretch>
                      <a:fillRect/>
                    </a:stretch>
                  </a:blipFill>
                  <a:ln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87" name="Line 24"/>
              <p:cNvSpPr>
                <a:spLocks noChangeShapeType="1"/>
              </p:cNvSpPr>
              <p:nvPr/>
            </p:nvSpPr>
            <p:spPr bwMode="auto">
              <a:xfrm flipH="1">
                <a:off x="0" y="3249"/>
                <a:ext cx="340" cy="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" name="Line 26"/>
              <p:cNvSpPr>
                <a:spLocks noChangeShapeType="1"/>
              </p:cNvSpPr>
              <p:nvPr/>
            </p:nvSpPr>
            <p:spPr bwMode="auto">
              <a:xfrm flipH="1">
                <a:off x="5420" y="3249"/>
                <a:ext cx="34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9" name="Line 27"/>
              <p:cNvSpPr>
                <a:spLocks noChangeShapeType="1"/>
              </p:cNvSpPr>
              <p:nvPr/>
            </p:nvSpPr>
            <p:spPr bwMode="auto">
              <a:xfrm flipH="1">
                <a:off x="2472" y="3249"/>
                <a:ext cx="816" cy="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90" name="AutoShape 28">
                    <a:hlinkClick r:id="rId7" action="ppaction://hlinksldjump"/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0" y="3566"/>
                    <a:ext cx="2146" cy="451"/>
                  </a:xfrm>
                  <a:prstGeom prst="flowChartPreparation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pPr algn="ctr"/>
                    <a:r>
                      <a:rPr lang="sr-Cyrl-RS" dirty="0" smtClean="0">
                        <a:solidFill>
                          <a:schemeClr val="tx1"/>
                        </a:solidFill>
                      </a:rPr>
                      <a:t>в: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A</m:t>
                            </m:r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B</m:t>
                            </m:r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A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AB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B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a14:m>
                    <a:endParaRPr lang="en-US" dirty="0">
                      <a:solidFill>
                        <a:srgbClr val="181B98"/>
                      </a:solidFill>
                      <a:latin typeface="Comic Sans MS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090" name="AutoShape 28">
                    <a:hlinkClick r:id="rId7" action="ppaction://hlinksldjump"/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40" y="3566"/>
                    <a:ext cx="2146" cy="451"/>
                  </a:xfrm>
                  <a:prstGeom prst="flowChartPreparation">
                    <a:avLst/>
                  </a:prstGeom>
                  <a:blipFill rotWithShape="1">
                    <a:blip r:embed="rId9"/>
                    <a:stretch>
                      <a:fillRect/>
                    </a:stretch>
                  </a:blipFill>
                  <a:ln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91" name="AutoShape 29">
                    <a:hlinkClick r:id="rId7" action="ppaction://hlinksldjump"/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8" y="3566"/>
                    <a:ext cx="2146" cy="451"/>
                  </a:xfrm>
                  <a:prstGeom prst="flowChartPreparation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pPr algn="ctr"/>
                    <a:r>
                      <a:rPr lang="sr-Cyrl-RS" dirty="0">
                        <a:solidFill>
                          <a:schemeClr val="tx1"/>
                        </a:solidFill>
                      </a:rPr>
                      <a:t>г</a:t>
                    </a:r>
                    <a:r>
                      <a:rPr lang="sr-Cyrl-RS" dirty="0" smtClean="0">
                        <a:solidFill>
                          <a:schemeClr val="tx1"/>
                        </a:solidFill>
                      </a:rPr>
                      <a:t>: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A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B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=(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A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B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)(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A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B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oMath>
                    </a14:m>
                    <a:endParaRPr lang="en-US" dirty="0">
                      <a:solidFill>
                        <a:schemeClr val="tx1"/>
                      </a:solidFill>
                      <a:latin typeface="Comic Sans MS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091" name="AutoShape 29">
                    <a:hlinkClick r:id="rId7" action="ppaction://hlinksldjump"/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288" y="3566"/>
                    <a:ext cx="2146" cy="451"/>
                  </a:xfrm>
                  <a:prstGeom prst="flowChartPreparation">
                    <a:avLst/>
                  </a:prstGeom>
                  <a:blipFill rotWithShape="1">
                    <a:blip r:embed="rId10"/>
                    <a:stretch>
                      <a:fillRect/>
                    </a:stretch>
                  </a:blipFill>
                  <a:ln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92" name="Line 30"/>
              <p:cNvSpPr>
                <a:spLocks noChangeShapeType="1"/>
              </p:cNvSpPr>
              <p:nvPr/>
            </p:nvSpPr>
            <p:spPr bwMode="auto">
              <a:xfrm flipH="1">
                <a:off x="0" y="3793"/>
                <a:ext cx="340" cy="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3" name="Line 31"/>
              <p:cNvSpPr>
                <a:spLocks noChangeShapeType="1"/>
              </p:cNvSpPr>
              <p:nvPr/>
            </p:nvSpPr>
            <p:spPr bwMode="auto">
              <a:xfrm flipH="1">
                <a:off x="5420" y="3793"/>
                <a:ext cx="340" cy="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4" name="Line 32"/>
              <p:cNvSpPr>
                <a:spLocks noChangeShapeType="1"/>
              </p:cNvSpPr>
              <p:nvPr/>
            </p:nvSpPr>
            <p:spPr bwMode="auto">
              <a:xfrm flipH="1">
                <a:off x="2472" y="3793"/>
                <a:ext cx="816" cy="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356" y="173290"/>
            <a:ext cx="1383929" cy="12518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5" descr="tacno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635896" y="1988840"/>
            <a:ext cx="1655564" cy="1556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0" name="Picture 6" descr="arrow-d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51725" y="59499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64294" y="836712"/>
            <a:ext cx="74884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6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 је тачан одговор! </a:t>
            </a:r>
            <a:endParaRPr lang="en-US" sz="6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4035" y="3861048"/>
                <a:ext cx="8568951" cy="847733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800" b="1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  <m:t>(</m:t>
                          </m:r>
                          <m: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  <m:t>𝑨</m:t>
                          </m:r>
                          <m: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  <m:t>𝑩</m:t>
                          </m:r>
                          <m: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  <m:t>𝟐</m:t>
                          </m:r>
                        </m:sup>
                      </m:sSup>
                      <m:r>
                        <a:rPr lang="sr-Latn-RS" sz="4800" b="1" i="1"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  <m:t>𝟐</m:t>
                          </m:r>
                        </m:sup>
                      </m:sSup>
                      <m:r>
                        <a:rPr lang="sr-Latn-RS" sz="4800" b="1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sr-Latn-RS" sz="4800" b="1" i="1">
                          <a:latin typeface="Cambria Math"/>
                          <a:cs typeface="Times New Roman" pitchFamily="18" charset="0"/>
                        </a:rPr>
                        <m:t>𝟐</m:t>
                      </m:r>
                      <m:r>
                        <a:rPr lang="sr-Latn-RS" sz="4800" b="1" i="1">
                          <a:latin typeface="Cambria Math"/>
                          <a:cs typeface="Times New Roman" pitchFamily="18" charset="0"/>
                        </a:rPr>
                        <m:t>𝑨𝑩</m:t>
                      </m:r>
                      <m:r>
                        <a:rPr lang="sr-Latn-RS" sz="4800" b="1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sr-Latn-RS" sz="4800" b="1" i="1">
                              <a:latin typeface="Cambria Math"/>
                              <a:cs typeface="Times New Roman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sr-Latn-RS" sz="4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35" y="3861048"/>
                <a:ext cx="8568951" cy="847733"/>
              </a:xfrm>
              <a:prstGeom prst="rect">
                <a:avLst/>
              </a:prstGeom>
              <a:blipFill rotWithShape="1">
                <a:blip r:embed="rId7"/>
                <a:stretch>
                  <a:fillRect t="-12766" b="-36879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7" descr="arrow-l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1725" y="5805488"/>
            <a:ext cx="1154113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55576" y="1340768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6000" b="1" dirty="0" smtClean="0">
                <a:solidFill>
                  <a:srgbClr val="181B98"/>
                </a:solidFill>
                <a:latin typeface="Times New Roman" pitchFamily="18" charset="0"/>
                <a:cs typeface="Times New Roman" pitchFamily="18" charset="0"/>
              </a:rPr>
              <a:t>Покушај поново!</a:t>
            </a:r>
            <a:endParaRPr lang="en-US" sz="6000" b="1" dirty="0">
              <a:solidFill>
                <a:srgbClr val="181B9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7" y="2352385"/>
            <a:ext cx="2143125" cy="2143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44" name="AutoShape 12"/>
          <p:cNvSpPr>
            <a:spLocks noChangeArrowheads="1"/>
          </p:cNvSpPr>
          <p:nvPr/>
        </p:nvSpPr>
        <p:spPr bwMode="auto">
          <a:xfrm>
            <a:off x="460301" y="1772816"/>
            <a:ext cx="8118549" cy="933450"/>
          </a:xfrm>
          <a:prstGeom prst="flowChartPreparation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R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Пронађи формулу за куб </a:t>
            </a:r>
            <a:r>
              <a:rPr lang="sr-Cyrl-R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збира.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-25400" y="3501008"/>
            <a:ext cx="9144000" cy="1614487"/>
            <a:chOff x="0" y="3022"/>
            <a:chExt cx="5760" cy="10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56" name="AutoShape 13">
                  <a:hlinkClick r:id="rId3" action="ppaction://hlinksldjump"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" y="3022"/>
                  <a:ext cx="2146" cy="451"/>
                </a:xfrm>
                <a:prstGeom prst="flowChartPreparation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sr-Cyrl-RS" sz="200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а</a:t>
                  </a:r>
                  <a:r>
                    <a:rPr lang="sr-Cyrl-RS" sz="2000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: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sr-Cyrl-RS" sz="200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sr-Latn-R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  <m:r>
                            <a:rPr lang="sr-Latn-R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sr-Latn-R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  <m:r>
                            <a:rPr lang="sr-Latn-R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sr-Latn-R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sz="2000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sr-Latn-R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sz="2000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sr-Latn-RS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sz="2000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</m:oMath>
                  </a14:m>
                  <a:endPara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6156" name="AutoShape 13">
                  <a:hlinkClick r:id="rId4" action="ppaction://hlinksldjump"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0" y="3022"/>
                  <a:ext cx="2146" cy="451"/>
                </a:xfrm>
                <a:prstGeom prst="flowChartPreparation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157" name="Group 25"/>
            <p:cNvGrpSpPr>
              <a:grpSpLocks/>
            </p:cNvGrpSpPr>
            <p:nvPr/>
          </p:nvGrpSpPr>
          <p:grpSpPr bwMode="auto">
            <a:xfrm>
              <a:off x="0" y="3022"/>
              <a:ext cx="5760" cy="1017"/>
              <a:chOff x="0" y="3022"/>
              <a:chExt cx="5760" cy="1017"/>
            </a:xfrm>
          </p:grpSpPr>
          <p:sp>
            <p:nvSpPr>
              <p:cNvPr id="6158" name="Line 14"/>
              <p:cNvSpPr>
                <a:spLocks noChangeShapeType="1"/>
              </p:cNvSpPr>
              <p:nvPr/>
            </p:nvSpPr>
            <p:spPr bwMode="auto">
              <a:xfrm flipH="1">
                <a:off x="0" y="3249"/>
                <a:ext cx="340" cy="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59" name="AutoShape 15">
                    <a:hlinkClick r:id="rId3" action="ppaction://hlinksldjump"/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76" y="3022"/>
                    <a:ext cx="2435" cy="451"/>
                  </a:xfrm>
                  <a:prstGeom prst="flowChartPreparation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pPr algn="ctr"/>
                    <a:r>
                      <a:rPr lang="sr-Cyrl-RS" dirty="0" smtClean="0">
                        <a:solidFill>
                          <a:schemeClr val="tx1"/>
                        </a:solidFill>
                        <a:cs typeface="Times New Roman" pitchFamily="18" charset="0"/>
                      </a:rPr>
                      <a:t>б:</a:t>
                    </a:r>
                    <a:r>
                      <a:rPr lang="en-US" dirty="0" smtClean="0">
                        <a:solidFill>
                          <a:schemeClr val="tx1"/>
                        </a:solidFill>
                        <a:cs typeface="Times New Roman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B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A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</m:oMath>
                    </a14:m>
                    <a:endParaRPr lang="en-US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159" name="AutoShape 15">
                    <a:hlinkClick r:id="rId4" action="ppaction://hlinksldjump"/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076" y="3022"/>
                    <a:ext cx="2435" cy="451"/>
                  </a:xfrm>
                  <a:prstGeom prst="flowChartPreparation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  <a:ln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160" name="Line 16"/>
              <p:cNvSpPr>
                <a:spLocks noChangeShapeType="1"/>
              </p:cNvSpPr>
              <p:nvPr/>
            </p:nvSpPr>
            <p:spPr bwMode="auto">
              <a:xfrm flipH="1" flipV="1">
                <a:off x="5511" y="3247"/>
                <a:ext cx="249" cy="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61" name="Line 17"/>
              <p:cNvSpPr>
                <a:spLocks noChangeShapeType="1"/>
              </p:cNvSpPr>
              <p:nvPr/>
            </p:nvSpPr>
            <p:spPr bwMode="auto">
              <a:xfrm flipH="1">
                <a:off x="2472" y="3251"/>
                <a:ext cx="60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62" name="AutoShape 18">
                    <a:hlinkClick r:id="rId7" action="ppaction://hlinksldjump"/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0" y="3566"/>
                    <a:ext cx="2710" cy="473"/>
                  </a:xfrm>
                  <a:prstGeom prst="flowChartPreparation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pPr algn="ctr"/>
                    <a:r>
                      <a:rPr lang="sr-Cyrl-C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в</a:t>
                    </a:r>
                    <a:r>
                      <a:rPr lang="sr-Cyrl-C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: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sr-Cyrl-CS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Cyrl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+3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B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+3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A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</m:oMath>
                    </a14:m>
                    <a:r>
                      <a:rPr lang="sr-Cyrl-CS" dirty="0" smtClean="0">
                        <a:solidFill>
                          <a:schemeClr val="tx1"/>
                        </a:solidFill>
                        <a:latin typeface="Comic Sans MS" pitchFamily="66" charset="0"/>
                      </a:rPr>
                      <a:t> </a:t>
                    </a:r>
                    <a:endParaRPr lang="en-US" dirty="0">
                      <a:solidFill>
                        <a:schemeClr val="tx1"/>
                      </a:solidFill>
                      <a:latin typeface="Comic Sans MS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6162" name="AutoShape 18">
                    <a:hlinkClick r:id="rId8" action="ppaction://hlinksldjump"/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70" y="3566"/>
                    <a:ext cx="2710" cy="473"/>
                  </a:xfrm>
                  <a:prstGeom prst="flowChartPreparation">
                    <a:avLst/>
                  </a:prstGeom>
                  <a:blipFill rotWithShape="1">
                    <a:blip r:embed="rId9"/>
                    <a:stretch>
                      <a:fillRect/>
                    </a:stretch>
                  </a:blipFill>
                  <a:ln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63" name="AutoShape 19">
                    <a:hlinkClick r:id="rId3" action="ppaction://hlinksldjump"/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8" y="3566"/>
                    <a:ext cx="2146" cy="451"/>
                  </a:xfrm>
                  <a:prstGeom prst="flowChartPreparation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pPr algn="ctr"/>
                    <a:r>
                      <a:rPr lang="sr-Cyrl-C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г</a:t>
                    </a:r>
                    <a:r>
                      <a:rPr lang="sr-Cyrl-C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: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sr-Cyrl-CS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Cyrl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+3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</m:oMath>
                    </a14:m>
                    <a:endParaRPr lang="en-US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163" name="AutoShape 19">
                    <a:hlinkClick r:id="rId10" action="ppaction://hlinksldjump"/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288" y="3566"/>
                    <a:ext cx="2146" cy="451"/>
                  </a:xfrm>
                  <a:prstGeom prst="flowChartPreparation">
                    <a:avLst/>
                  </a:prstGeom>
                  <a:blipFill rotWithShape="1">
                    <a:blip r:embed="rId11"/>
                    <a:stretch>
                      <a:fillRect r="-178"/>
                    </a:stretch>
                  </a:blipFill>
                  <a:ln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164" name="Line 20"/>
              <p:cNvSpPr>
                <a:spLocks noChangeShapeType="1"/>
              </p:cNvSpPr>
              <p:nvPr/>
            </p:nvSpPr>
            <p:spPr bwMode="auto">
              <a:xfrm flipH="1" flipV="1">
                <a:off x="0" y="3795"/>
                <a:ext cx="170" cy="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65" name="Line 21"/>
              <p:cNvSpPr>
                <a:spLocks noChangeShapeType="1"/>
              </p:cNvSpPr>
              <p:nvPr/>
            </p:nvSpPr>
            <p:spPr bwMode="auto">
              <a:xfrm flipH="1">
                <a:off x="5420" y="3793"/>
                <a:ext cx="340" cy="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66" name="Line 22"/>
              <p:cNvSpPr>
                <a:spLocks noChangeShapeType="1"/>
              </p:cNvSpPr>
              <p:nvPr/>
            </p:nvSpPr>
            <p:spPr bwMode="auto">
              <a:xfrm flipH="1" flipV="1">
                <a:off x="2864" y="3800"/>
                <a:ext cx="424" cy="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648" y="258197"/>
            <a:ext cx="1339837" cy="1211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3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5" descr="tacno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275856" y="1340768"/>
            <a:ext cx="2088008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6" descr="arrow-d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51725" y="59499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63588" y="476672"/>
            <a:ext cx="741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6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 је тачан одговор!</a:t>
            </a:r>
            <a:endParaRPr lang="en-US" sz="6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0025" y="3717032"/>
                <a:ext cx="8352928" cy="1036566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(</m:t>
                          </m:r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𝑨</m:t>
                          </m:r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𝑩</m:t>
                          </m:r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𝟑</m:t>
                          </m:r>
                        </m:sup>
                      </m:sSup>
                      <m:r>
                        <a:rPr lang="sr-Latn-RS" sz="4000" b="1" i="1"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𝟑</m:t>
                          </m:r>
                        </m:sup>
                      </m:sSup>
                      <m:r>
                        <a:rPr lang="sr-Latn-RS" sz="4000" b="1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sr-Latn-RS" sz="4000" b="1" i="1">
                          <a:latin typeface="Cambria Math"/>
                          <a:cs typeface="Times New Roman" pitchFamily="18" charset="0"/>
                        </a:rPr>
                        <m:t>𝟑</m:t>
                      </m:r>
                      <m:sSup>
                        <m:sSupPr>
                          <m:ctrlP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𝟐</m:t>
                          </m:r>
                        </m:sup>
                      </m:sSup>
                      <m:r>
                        <a:rPr lang="sr-Latn-RS" sz="4000" b="1" i="1">
                          <a:latin typeface="Cambria Math"/>
                          <a:cs typeface="Times New Roman" pitchFamily="18" charset="0"/>
                        </a:rPr>
                        <m:t>𝑩</m:t>
                      </m:r>
                      <m:r>
                        <a:rPr lang="sr-Latn-RS" sz="4000" b="1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sr-Latn-RS" sz="4000" b="1" i="1">
                          <a:latin typeface="Cambria Math"/>
                          <a:cs typeface="Times New Roman" pitchFamily="18" charset="0"/>
                        </a:rPr>
                        <m:t>𝟑</m:t>
                      </m:r>
                      <m:r>
                        <a:rPr lang="sr-Latn-RS" sz="4000" b="1" i="1" smtClean="0">
                          <a:latin typeface="Cambria Math"/>
                          <a:cs typeface="Times New Roman" pitchFamily="18" charset="0"/>
                        </a:rPr>
                        <m:t>𝑨</m:t>
                      </m:r>
                      <m:sSup>
                        <m:sSupPr>
                          <m:ctrlPr>
                            <a:rPr lang="sr-Latn-RS" sz="40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𝟐</m:t>
                          </m:r>
                        </m:sup>
                      </m:sSup>
                      <m:r>
                        <a:rPr lang="sr-Latn-RS" sz="4000" b="1" i="1" smtClean="0">
                          <a:latin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sr-Latn-RS" sz="4000" b="1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sr-Latn-RS" sz="4000" b="1" i="1">
                              <a:latin typeface="Cambria Math"/>
                              <a:cs typeface="Times New Roman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sr-Latn-RS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025" y="3717032"/>
                <a:ext cx="8352928" cy="1036566"/>
              </a:xfrm>
              <a:prstGeom prst="rect">
                <a:avLst/>
              </a:prstGeom>
              <a:blipFill rotWithShape="1">
                <a:blip r:embed="rId7"/>
                <a:stretch>
                  <a:fillRect r="-3061" b="-12791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6" descr="arrow-l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1725" y="5805488"/>
            <a:ext cx="1154113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40942" y="1484784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6000" b="1" dirty="0" smtClean="0">
                <a:solidFill>
                  <a:srgbClr val="181B98"/>
                </a:solidFill>
                <a:latin typeface="Times New Roman" pitchFamily="18" charset="0"/>
                <a:cs typeface="Times New Roman" pitchFamily="18" charset="0"/>
              </a:rPr>
              <a:t>Покушај поново!</a:t>
            </a:r>
            <a:endParaRPr lang="en-US" sz="6000" b="1" dirty="0">
              <a:solidFill>
                <a:srgbClr val="181B9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7" y="2500447"/>
            <a:ext cx="2143125" cy="2143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16" name="AutoShape 12"/>
          <p:cNvSpPr>
            <a:spLocks noChangeArrowheads="1"/>
          </p:cNvSpPr>
          <p:nvPr/>
        </p:nvSpPr>
        <p:spPr bwMode="auto">
          <a:xfrm>
            <a:off x="529410" y="2060848"/>
            <a:ext cx="8015288" cy="933450"/>
          </a:xfrm>
          <a:prstGeom prst="flowChartPreparation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sr-Cyrl-RS" sz="2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Пронађи формулу за збир </a:t>
            </a:r>
            <a:r>
              <a:rPr lang="sr-Cyrl-RS" sz="2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кубова.</a:t>
            </a:r>
            <a:endParaRPr lang="en-US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-16622" y="3585220"/>
            <a:ext cx="9144000" cy="1579563"/>
            <a:chOff x="0" y="3022"/>
            <a:chExt cx="5760" cy="9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8" name="AutoShape 15">
                  <a:hlinkClick r:id="rId3" action="ppaction://hlinksldjump"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07" y="3022"/>
                  <a:ext cx="2483" cy="451"/>
                </a:xfrm>
                <a:prstGeom prst="flowChartPreparation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sr-Cyrl-CS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б:</a:t>
                  </a:r>
                  <a:r>
                    <a:rPr lang="sr-Latn-RS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sr-Cyrl-C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i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i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i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sr-Latn-R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i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i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i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=(</m:t>
                      </m:r>
                      <m:r>
                        <m:rPr>
                          <m:sty m:val="p"/>
                        </m:rPr>
                        <a:rPr lang="sr-Latn-RS" i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sr-Latn-RS" i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B</m:t>
                      </m:r>
                      <m:r>
                        <a:rPr lang="sr-Latn-RS" i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)(</m:t>
                      </m:r>
                      <m:sSup>
                        <m:sSupPr>
                          <m:ctrlPr>
                            <a:rPr lang="sr-Latn-R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i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i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i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sr-Latn-RS" i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AB</m:t>
                      </m:r>
                      <m:r>
                        <a:rPr lang="sr-Latn-RS" i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sr-Latn-RS" i="1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i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i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i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a14:m>
                  <a:endParaRPr lang="sr-Cyrl-CS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9228" name="AutoShape 15">
                  <a:hlinkClick r:id="rId4" action="ppaction://hlinksldjump"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07" y="3022"/>
                  <a:ext cx="2483" cy="451"/>
                </a:xfrm>
                <a:prstGeom prst="flowChartPreparation">
                  <a:avLst/>
                </a:prstGeom>
                <a:blipFill rotWithShape="1">
                  <a:blip r:embed="rId5"/>
                  <a:stretch>
                    <a:fillRect r="-1233"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229" name="Group 25"/>
            <p:cNvGrpSpPr>
              <a:grpSpLocks/>
            </p:cNvGrpSpPr>
            <p:nvPr/>
          </p:nvGrpSpPr>
          <p:grpSpPr bwMode="auto">
            <a:xfrm>
              <a:off x="0" y="3022"/>
              <a:ext cx="5760" cy="995"/>
              <a:chOff x="0" y="3022"/>
              <a:chExt cx="5760" cy="9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30" name="AutoShape 13">
                    <a:hlinkClick r:id="rId6" action="ppaction://hlinksldjump"/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0" y="3022"/>
                    <a:ext cx="2529" cy="451"/>
                  </a:xfrm>
                  <a:prstGeom prst="flowChartPreparation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pPr algn="ctr"/>
                    <a:r>
                      <a:rPr lang="sr-Cyrl-RS" dirty="0" smtClean="0">
                        <a:solidFill>
                          <a:schemeClr val="tx1"/>
                        </a:solidFill>
                        <a:cs typeface="Times New Roman" pitchFamily="18" charset="0"/>
                      </a:rPr>
                      <a:t>а: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sr-Cyrl-CS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=(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A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B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)(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AB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sr-Latn-R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oMath>
                    </a14:m>
                    <a:endParaRPr lang="sr-Cyrl-CS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230" name="AutoShape 13">
                    <a:hlinkClick r:id="rId7" action="ppaction://hlinksldjump"/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70" y="3022"/>
                    <a:ext cx="2529" cy="451"/>
                  </a:xfrm>
                  <a:prstGeom prst="flowChartPreparation">
                    <a:avLst/>
                  </a:prstGeom>
                  <a:blipFill rotWithShape="1">
                    <a:blip r:embed="rId8"/>
                    <a:stretch>
                      <a:fillRect r="-151"/>
                    </a:stretch>
                  </a:blipFill>
                  <a:ln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231" name="Line 14"/>
              <p:cNvSpPr>
                <a:spLocks noChangeShapeType="1"/>
              </p:cNvSpPr>
              <p:nvPr/>
            </p:nvSpPr>
            <p:spPr bwMode="auto">
              <a:xfrm flipH="1">
                <a:off x="0" y="3247"/>
                <a:ext cx="170" cy="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32" name="Line 16"/>
              <p:cNvSpPr>
                <a:spLocks noChangeShapeType="1"/>
              </p:cNvSpPr>
              <p:nvPr/>
            </p:nvSpPr>
            <p:spPr bwMode="auto">
              <a:xfrm flipH="1" flipV="1">
                <a:off x="5590" y="3247"/>
                <a:ext cx="170" cy="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33" name="Line 17"/>
              <p:cNvSpPr>
                <a:spLocks noChangeShapeType="1"/>
              </p:cNvSpPr>
              <p:nvPr/>
            </p:nvSpPr>
            <p:spPr bwMode="auto">
              <a:xfrm flipH="1">
                <a:off x="2699" y="3247"/>
                <a:ext cx="408" cy="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34" name="AutoShape 18">
                    <a:hlinkClick r:id="rId3" action="ppaction://hlinksldjump"/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0" y="3566"/>
                    <a:ext cx="2529" cy="451"/>
                  </a:xfrm>
                  <a:prstGeom prst="flowChartPreparation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pPr algn="ctr"/>
                    <a:r>
                      <a:rPr lang="sr-Cyrl-R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в:</a:t>
                    </a:r>
                    <a:r>
                      <a:rPr lang="sr-Latn-R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sr-Cyrl-CS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i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sr-Latn-RS" i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sr-Latn-RS" i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i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sr-Latn-RS" i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sr-Latn-RS" i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=(</m:t>
                        </m:r>
                        <m:r>
                          <m:rPr>
                            <m:sty m:val="p"/>
                          </m:rP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A</m:t>
                        </m:r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sr-Latn-RS" i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B</m:t>
                        </m:r>
                        <m:r>
                          <a:rPr lang="sr-Latn-RS" i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)(</m:t>
                        </m:r>
                        <m:sSup>
                          <m:sSupPr>
                            <m:ctrlPr>
                              <a:rPr lang="sr-Latn-RS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i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sr-Latn-RS" i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r-Latn-R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sr-Latn-RS" i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AB</m:t>
                        </m:r>
                        <m:r>
                          <a:rPr lang="sr-Latn-RS" i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i="1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r-Latn-RS" i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sr-Latn-RS" i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r-Latn-RS" i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oMath>
                    </a14:m>
                    <a:endParaRPr lang="sr-Cyrl-CS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234" name="AutoShape 18">
                    <a:hlinkClick r:id="rId4" action="ppaction://hlinksldjump"/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70" y="3566"/>
                    <a:ext cx="2529" cy="451"/>
                  </a:xfrm>
                  <a:prstGeom prst="flowChartPreparation">
                    <a:avLst/>
                  </a:prstGeom>
                  <a:blipFill rotWithShape="1">
                    <a:blip r:embed="rId9"/>
                    <a:stretch>
                      <a:fillRect r="-151"/>
                    </a:stretch>
                  </a:blipFill>
                  <a:ln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35" name="AutoShape 19">
                    <a:hlinkClick r:id="rId3" action="ppaction://hlinksldjump"/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61" y="3566"/>
                    <a:ext cx="2529" cy="451"/>
                  </a:xfrm>
                  <a:prstGeom prst="flowChartPreparation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pPr algn="ctr"/>
                    <a:r>
                      <a:rPr lang="sr-Cyrl-R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г: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sr-Cyrl-RS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=(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A</m:t>
                        </m:r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B</m:t>
                        </m:r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)(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AB</m:t>
                        </m:r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oMath>
                    </a14:m>
                    <a:endParaRPr lang="sr-Cyrl-CS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235" name="AutoShape 19">
                    <a:hlinkClick r:id="rId10" action="ppaction://hlinksldjump"/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061" y="3566"/>
                    <a:ext cx="2529" cy="451"/>
                  </a:xfrm>
                  <a:prstGeom prst="flowChartPreparation">
                    <a:avLst/>
                  </a:prstGeom>
                  <a:blipFill rotWithShape="1">
                    <a:blip r:embed="rId11"/>
                    <a:stretch>
                      <a:fillRect/>
                    </a:stretch>
                  </a:blipFill>
                  <a:ln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236" name="Line 20"/>
              <p:cNvSpPr>
                <a:spLocks noChangeShapeType="1"/>
              </p:cNvSpPr>
              <p:nvPr/>
            </p:nvSpPr>
            <p:spPr bwMode="auto">
              <a:xfrm flipH="1">
                <a:off x="0" y="3795"/>
                <a:ext cx="17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37" name="Line 21"/>
              <p:cNvSpPr>
                <a:spLocks noChangeShapeType="1"/>
              </p:cNvSpPr>
              <p:nvPr/>
            </p:nvSpPr>
            <p:spPr bwMode="auto">
              <a:xfrm flipH="1" flipV="1">
                <a:off x="5590" y="3792"/>
                <a:ext cx="170" cy="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38" name="Line 22"/>
              <p:cNvSpPr>
                <a:spLocks noChangeShapeType="1"/>
              </p:cNvSpPr>
              <p:nvPr/>
            </p:nvSpPr>
            <p:spPr bwMode="auto">
              <a:xfrm flipH="1">
                <a:off x="2699" y="3795"/>
                <a:ext cx="36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515822"/>
            <a:ext cx="1343348" cy="1215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6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5" descr="tacno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635896" y="1685223"/>
            <a:ext cx="1948997" cy="1743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6" descr="arrow-d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51725" y="59499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68481" y="685145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6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 је тачан одговор! </a:t>
            </a:r>
            <a:endParaRPr lang="en-US" sz="6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7200" y="3789040"/>
                <a:ext cx="8219256" cy="1134541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+</m:t>
                    </m:r>
                    <m:sSup>
                      <m:sSupPr>
                        <m:ctrlP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ctrlPr>
                          <a:rPr lang="sr-Latn-RS" sz="40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</m:d>
                    <m:d>
                      <m:dPr>
                        <m:ctrlPr>
                          <a:rPr lang="sr-Latn-RS" sz="40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  <m:t>𝑨</m:t>
                            </m:r>
                          </m:e>
                          <m:sup>
                            <m: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𝑨𝑩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  <m:t>𝑩</m:t>
                            </m:r>
                          </m:e>
                          <m:sup>
                            <m: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e>
                    </m:d>
                  </m:oMath>
                </a14:m>
                <a:r>
                  <a:rPr lang="sr-Cyrl-RS" sz="40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sr-Latn-RS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789040"/>
                <a:ext cx="8219256" cy="1134541"/>
              </a:xfrm>
              <a:prstGeom prst="rect">
                <a:avLst/>
              </a:prstGeom>
              <a:blipFill rotWithShape="1">
                <a:blip r:embed="rId7"/>
                <a:stretch>
                  <a:fillRect r="-2148" b="-9574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6" descr="arrow-l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1725" y="5805488"/>
            <a:ext cx="1154113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51520" y="1409000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6000" b="1" dirty="0" smtClean="0">
                <a:solidFill>
                  <a:srgbClr val="181B98"/>
                </a:solidFill>
                <a:latin typeface="Times New Roman" pitchFamily="18" charset="0"/>
                <a:cs typeface="Times New Roman" pitchFamily="18" charset="0"/>
              </a:rPr>
              <a:t>Покушај поново!</a:t>
            </a:r>
            <a:endParaRPr lang="en-US" sz="6000" b="1" dirty="0">
              <a:solidFill>
                <a:srgbClr val="181B9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7" y="2357437"/>
            <a:ext cx="2143125" cy="2143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64" name="AutoShape 12"/>
          <p:cNvSpPr>
            <a:spLocks noChangeArrowheads="1"/>
          </p:cNvSpPr>
          <p:nvPr/>
        </p:nvSpPr>
        <p:spPr bwMode="auto">
          <a:xfrm>
            <a:off x="517608" y="1700808"/>
            <a:ext cx="8015288" cy="933450"/>
          </a:xfrm>
          <a:prstGeom prst="flowChartPreparation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R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Пронађи формулу за разлику </a:t>
            </a:r>
            <a:r>
              <a:rPr lang="sr-Cyrl-R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кубова.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-46748" y="3273095"/>
            <a:ext cx="9144000" cy="1579563"/>
            <a:chOff x="0" y="3022"/>
            <a:chExt cx="5760" cy="9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00" name="AutoShape 13">
                  <a:hlinkClick r:id="rId3" action="ppaction://hlinksldjump"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" y="3022"/>
                  <a:ext cx="2540" cy="451"/>
                </a:xfrm>
                <a:prstGeom prst="flowChartPreparation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sr-Cyrl-RS" dirty="0" smtClean="0">
                      <a:solidFill>
                        <a:schemeClr val="tx1"/>
                      </a:solidFill>
                      <a:cs typeface="Times New Roman" pitchFamily="18" charset="0"/>
                    </a:rPr>
                    <a:t>а: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Cyrl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=(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B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)(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AB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a14:m>
                  <a:endParaRPr lang="en-US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2300" name="AutoShape 13">
                  <a:hlinkClick r:id="rId4" action="ppaction://hlinksldjump"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4" y="3022"/>
                  <a:ext cx="2540" cy="451"/>
                </a:xfrm>
                <a:prstGeom prst="flowChartPreparation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301" name="Line 14"/>
            <p:cNvSpPr>
              <a:spLocks noChangeShapeType="1"/>
            </p:cNvSpPr>
            <p:nvPr/>
          </p:nvSpPr>
          <p:spPr bwMode="auto">
            <a:xfrm flipH="1">
              <a:off x="0" y="3247"/>
              <a:ext cx="204" cy="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02" name="AutoShape 15">
                  <a:hlinkClick r:id="rId3" action="ppaction://hlinksldjump"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5" y="3022"/>
                  <a:ext cx="2445" cy="451"/>
                </a:xfrm>
                <a:prstGeom prst="flowChartPreparation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sr-Cyrl-RS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б: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=(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B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)(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AB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a14:m>
                  <a:endParaRPr lang="en-US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2302" name="AutoShape 15">
                  <a:hlinkClick r:id="rId6" action="ppaction://hlinksldjump"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45" y="3022"/>
                  <a:ext cx="2445" cy="451"/>
                </a:xfrm>
                <a:prstGeom prst="flowChartPreparation">
                  <a:avLst/>
                </a:prstGeom>
                <a:blipFill rotWithShape="1">
                  <a:blip r:embed="rId7"/>
                  <a:stretch>
                    <a:fillRect r="-939"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303" name="Line 16"/>
            <p:cNvSpPr>
              <a:spLocks noChangeShapeType="1"/>
            </p:cNvSpPr>
            <p:nvPr/>
          </p:nvSpPr>
          <p:spPr bwMode="auto">
            <a:xfrm flipH="1" flipV="1">
              <a:off x="5590" y="3247"/>
              <a:ext cx="170" cy="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304" name="Line 17"/>
            <p:cNvSpPr>
              <a:spLocks noChangeShapeType="1"/>
            </p:cNvSpPr>
            <p:nvPr/>
          </p:nvSpPr>
          <p:spPr bwMode="auto">
            <a:xfrm flipH="1" flipV="1">
              <a:off x="2744" y="3247"/>
              <a:ext cx="40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05" name="AutoShape 18">
                  <a:hlinkClick r:id="rId3" action="ppaction://hlinksldjump"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3566"/>
                  <a:ext cx="2574" cy="451"/>
                </a:xfrm>
                <a:prstGeom prst="flowChartPreparation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sr-Cyrl-RS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в: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sr-Cyrl-RS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=(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B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)(</m:t>
                      </m:r>
                      <m:sSup>
                        <m:sSupPr>
                          <m:ctrlPr>
                            <a:rPr lang="sr-Latn-RS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AB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sr-Latn-RS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a14:m>
                  <a:endParaRPr lang="en-US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2305" name="AutoShape 18">
                  <a:hlinkClick r:id="rId6" action="ppaction://hlinksldjump"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70" y="3566"/>
                  <a:ext cx="2574" cy="451"/>
                </a:xfrm>
                <a:prstGeom prst="flowChartPreparation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06" name="AutoShape 19">
                  <a:hlinkClick r:id="rId9" action="ppaction://hlinksldjump"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77" y="3566"/>
                  <a:ext cx="2513" cy="451"/>
                </a:xfrm>
                <a:prstGeom prst="flowChartPreparation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sr-Cyrl-CS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г: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sr-Cyrl-CS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=(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B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)(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AB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a14:m>
                  <a:endParaRPr lang="sr-Cyrl-CS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2306" name="AutoShape 19">
                  <a:hlinkClick r:id="rId10" action="ppaction://hlinksldjump"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77" y="3566"/>
                  <a:ext cx="2513" cy="451"/>
                </a:xfrm>
                <a:prstGeom prst="flowChartPreparation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307" name="Line 20"/>
            <p:cNvSpPr>
              <a:spLocks noChangeShapeType="1"/>
            </p:cNvSpPr>
            <p:nvPr/>
          </p:nvSpPr>
          <p:spPr bwMode="auto">
            <a:xfrm flipH="1">
              <a:off x="0" y="3791"/>
              <a:ext cx="170" cy="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308" name="Line 21"/>
            <p:cNvSpPr>
              <a:spLocks noChangeShapeType="1"/>
            </p:cNvSpPr>
            <p:nvPr/>
          </p:nvSpPr>
          <p:spPr bwMode="auto">
            <a:xfrm flipH="1" flipV="1">
              <a:off x="5590" y="3791"/>
              <a:ext cx="170" cy="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309" name="Line 22"/>
            <p:cNvSpPr>
              <a:spLocks noChangeShapeType="1"/>
            </p:cNvSpPr>
            <p:nvPr/>
          </p:nvSpPr>
          <p:spPr bwMode="auto">
            <a:xfrm flipH="1" flipV="1">
              <a:off x="2744" y="3791"/>
              <a:ext cx="33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299" y="313630"/>
            <a:ext cx="1310220" cy="1185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5" descr="tacno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347864" y="1556792"/>
            <a:ext cx="2016001" cy="18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arrow-d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51725" y="5949950"/>
            <a:ext cx="11525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26637" y="541129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6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 је тачан одговор!</a:t>
            </a:r>
            <a:endParaRPr lang="en-US" sz="6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7200" y="3429000"/>
                <a:ext cx="8003232" cy="1134541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−</m:t>
                    </m:r>
                    <m:sSup>
                      <m:sSupPr>
                        <m:ctrlP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ctrlP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</m:d>
                    <m:d>
                      <m:dPr>
                        <m:ctrlP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  <m:t>𝑨</m:t>
                            </m:r>
                          </m:e>
                          <m:sup>
                            <m: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𝑨𝑩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  <m:t>𝑩</m:t>
                            </m:r>
                          </m:e>
                          <m:sup>
                            <m:r>
                              <a:rPr lang="sr-Latn-RS" sz="4000" b="1" i="1">
                                <a:latin typeface="Cambria Math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e>
                    </m:d>
                  </m:oMath>
                </a14:m>
                <a:r>
                  <a:rPr lang="sr-Cyrl-RS" sz="40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sr-Latn-RS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429000"/>
                <a:ext cx="8003232" cy="1134541"/>
              </a:xfrm>
              <a:prstGeom prst="rect">
                <a:avLst/>
              </a:prstGeom>
              <a:blipFill rotWithShape="1">
                <a:blip r:embed="rId7"/>
                <a:stretch>
                  <a:fillRect r="-4867" b="-9043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6" descr="arrow-l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1725" y="5805488"/>
            <a:ext cx="1154113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96926" y="1180460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6000" b="1" dirty="0" smtClean="0">
                <a:solidFill>
                  <a:srgbClr val="181B98"/>
                </a:solidFill>
                <a:latin typeface="Times New Roman" pitchFamily="18" charset="0"/>
                <a:cs typeface="Times New Roman" pitchFamily="18" charset="0"/>
              </a:rPr>
              <a:t>Покушај поново!</a:t>
            </a:r>
            <a:endParaRPr lang="en-US" sz="6000" b="1" dirty="0">
              <a:solidFill>
                <a:srgbClr val="181B9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7" y="2357437"/>
            <a:ext cx="2143125" cy="2143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12" name="AutoShape 12"/>
          <p:cNvSpPr>
            <a:spLocks noChangeArrowheads="1"/>
          </p:cNvSpPr>
          <p:nvPr/>
        </p:nvSpPr>
        <p:spPr bwMode="auto">
          <a:xfrm>
            <a:off x="395288" y="1916832"/>
            <a:ext cx="8148649" cy="933450"/>
          </a:xfrm>
          <a:prstGeom prst="flowChartPreparation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sr-Cyrl-R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Пронађи формулу за куб </a:t>
            </a:r>
            <a:r>
              <a:rPr lang="sr-Cyrl-R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разлике.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0" y="3579813"/>
            <a:ext cx="9144000" cy="1579562"/>
            <a:chOff x="0" y="3022"/>
            <a:chExt cx="5760" cy="9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72" name="AutoShape 13">
                  <a:hlinkClick r:id="rId3" action="ppaction://hlinksldjump"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" y="3022"/>
                  <a:ext cx="2615" cy="451"/>
                </a:xfrm>
                <a:prstGeom prst="flowChartPreparation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sr-Cyrl-CS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а: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sr-Cyrl-CS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sr-Latn-R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sr-Latn-RS" b="0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A</m:t>
                              </m:r>
                              <m:r>
                                <a:rPr lang="sr-Latn-RS" b="0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sr-Latn-RS" b="0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B</m:t>
                              </m:r>
                            </m:e>
                          </m:d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−3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B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+3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</m:oMath>
                  </a14:m>
                  <a:endParaRPr lang="sr-Cyrl-CS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5372" name="AutoShape 13">
                  <a:hlinkClick r:id="rId4" action="ppaction://hlinksldjump"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9" y="3022"/>
                  <a:ext cx="2615" cy="451"/>
                </a:xfrm>
                <a:prstGeom prst="flowChartPreparation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373" name="Line 14"/>
            <p:cNvSpPr>
              <a:spLocks noChangeShapeType="1"/>
            </p:cNvSpPr>
            <p:nvPr/>
          </p:nvSpPr>
          <p:spPr bwMode="auto">
            <a:xfrm flipH="1">
              <a:off x="0" y="3248"/>
              <a:ext cx="249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74" name="AutoShape 15">
                  <a:hlinkClick r:id="rId6" action="ppaction://hlinksldjump"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8" y="3027"/>
                  <a:ext cx="2146" cy="451"/>
                </a:xfrm>
                <a:prstGeom prst="flowChartPreparation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lIns="91440" tIns="0" bIns="274320" anchor="ctr"/>
                <a:lstStyle/>
                <a:p>
                  <a:pPr algn="ctr"/>
                  <a:endParaRPr lang="en-US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  <a:p>
                  <a:r>
                    <a:rPr lang="sr-Cyrl-CS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б:</a:t>
                  </a:r>
                  <a:r>
                    <a:rPr lang="sr-Latn-RS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sr-Cyrl-CS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</m:oMath>
                  </a14:m>
                  <a:endParaRPr lang="sr-Cyrl-CS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5374" name="AutoShape 15">
                  <a:hlinkClick r:id="rId7" action="ppaction://hlinksldjump"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88" y="3027"/>
                  <a:ext cx="2146" cy="451"/>
                </a:xfrm>
                <a:prstGeom prst="flowChartPreparation">
                  <a:avLst/>
                </a:prstGeom>
                <a:blipFill rotWithShape="1">
                  <a:blip r:embed="rId8"/>
                  <a:stretch>
                    <a:fillRect t="-16667"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375" name="Line 16"/>
            <p:cNvSpPr>
              <a:spLocks noChangeShapeType="1"/>
            </p:cNvSpPr>
            <p:nvPr/>
          </p:nvSpPr>
          <p:spPr bwMode="auto">
            <a:xfrm flipH="1">
              <a:off x="5420" y="3249"/>
              <a:ext cx="34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376" name="Line 17"/>
            <p:cNvSpPr>
              <a:spLocks noChangeShapeType="1"/>
            </p:cNvSpPr>
            <p:nvPr/>
          </p:nvSpPr>
          <p:spPr bwMode="auto">
            <a:xfrm flipH="1" flipV="1">
              <a:off x="2864" y="3247"/>
              <a:ext cx="424" cy="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77" name="AutoShape 18">
                  <a:hlinkClick r:id="rId7" action="ppaction://hlinksldjump"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" y="3566"/>
                  <a:ext cx="2404" cy="451"/>
                </a:xfrm>
                <a:prstGeom prst="flowChartPreparation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endParaRPr lang="sr-Cyrl-CS" dirty="0" smtClean="0">
                    <a:solidFill>
                      <a:schemeClr val="tx1"/>
                    </a:solidFill>
                    <a:latin typeface="Comic Sans MS" pitchFamily="66" charset="0"/>
                  </a:endParaRPr>
                </a:p>
                <a:p>
                  <a:pPr algn="ctr"/>
                  <a:endParaRPr lang="sr-Cyrl-CS" dirty="0">
                    <a:solidFill>
                      <a:schemeClr val="tx1"/>
                    </a:solidFill>
                    <a:latin typeface="Comic Sans MS" pitchFamily="66" charset="0"/>
                  </a:endParaRPr>
                </a:p>
                <a:p>
                  <a:pPr algn="ctr"/>
                  <a:r>
                    <a:rPr lang="sr-Cyrl-RS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в: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sr-Cyrl-RS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B</m:t>
                      </m:r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A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</m:oMath>
                  </a14:m>
                  <a:r>
                    <a:rPr lang="sr-Cyrl-CS" dirty="0" smtClean="0">
                      <a:solidFill>
                        <a:schemeClr val="tx1"/>
                      </a:solidFill>
                      <a:latin typeface="Comic Sans MS" pitchFamily="66" charset="0"/>
                    </a:rPr>
                    <a:t> </a:t>
                  </a:r>
                  <a:endParaRPr lang="en-US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dirty="0">
                    <a:solidFill>
                      <a:schemeClr val="tx1"/>
                    </a:solidFill>
                    <a:latin typeface="Comic Sans MS" pitchFamily="66" charset="0"/>
                  </a:endParaRPr>
                </a:p>
                <a:p>
                  <a:pPr algn="ctr"/>
                  <a:endParaRPr lang="en-US" dirty="0">
                    <a:solidFill>
                      <a:schemeClr val="tx1"/>
                    </a:solidFill>
                    <a:latin typeface="Comic Sans MS" pitchFamily="66" charset="0"/>
                  </a:endParaRPr>
                </a:p>
              </p:txBody>
            </p:sp>
          </mc:Choice>
          <mc:Fallback xmlns="">
            <p:sp>
              <p:nvSpPr>
                <p:cNvPr id="15377" name="AutoShape 18">
                  <a:hlinkClick r:id="rId7" action="ppaction://hlinksldjump"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9" y="3566"/>
                  <a:ext cx="2404" cy="451"/>
                </a:xfrm>
                <a:prstGeom prst="flowChartPreparation">
                  <a:avLst/>
                </a:prstGeom>
                <a:blipFill rotWithShape="1">
                  <a:blip r:embed="rId9"/>
                  <a:stretch>
                    <a:fillRect t="-53333" r="-637" b="-64167"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78" name="AutoShape 19">
                  <a:hlinkClick r:id="rId7" action="ppaction://hlinksldjump"/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8" y="3566"/>
                  <a:ext cx="2186" cy="451"/>
                </a:xfrm>
                <a:prstGeom prst="flowChartPreparation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bIns="274320" anchor="ctr"/>
                <a:lstStyle/>
                <a:p>
                  <a:pPr algn="ctr"/>
                  <a:endParaRPr lang="en-US" dirty="0" smtClean="0">
                    <a:solidFill>
                      <a:schemeClr val="tx1"/>
                    </a:solidFill>
                    <a:latin typeface="Comic Sans MS" pitchFamily="66" charset="0"/>
                  </a:endParaRPr>
                </a:p>
                <a:p>
                  <a:pPr algn="ctr"/>
                  <a:r>
                    <a:rPr lang="sr-Cyrl-RS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г: 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sr-Cyrl-RS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−3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RS" b="0" i="0" smtClean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B</m:t>
                          </m:r>
                        </m:e>
                        <m:sup>
                          <m:r>
                            <a:rPr lang="sr-Latn-RS" b="0" i="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sup>
                      </m:sSup>
                    </m:oMath>
                  </a14:m>
                  <a:endParaRPr lang="en-US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5378" name="AutoShape 19">
                  <a:hlinkClick r:id="rId7" action="ppaction://hlinksldjump"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88" y="3566"/>
                  <a:ext cx="2186" cy="451"/>
                </a:xfrm>
                <a:prstGeom prst="flowChartPreparation">
                  <a:avLst/>
                </a:prstGeom>
                <a:blipFill rotWithShape="1">
                  <a:blip r:embed="rId10"/>
                  <a:stretch>
                    <a:fillRect t="-12500"/>
                  </a:stretch>
                </a:blipFill>
                <a:ln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379" name="Line 20"/>
            <p:cNvSpPr>
              <a:spLocks noChangeShapeType="1"/>
            </p:cNvSpPr>
            <p:nvPr/>
          </p:nvSpPr>
          <p:spPr bwMode="auto">
            <a:xfrm flipH="1">
              <a:off x="0" y="3792"/>
              <a:ext cx="249" cy="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380" name="Line 21"/>
            <p:cNvSpPr>
              <a:spLocks noChangeShapeType="1"/>
            </p:cNvSpPr>
            <p:nvPr/>
          </p:nvSpPr>
          <p:spPr bwMode="auto">
            <a:xfrm flipH="1">
              <a:off x="5474" y="3793"/>
              <a:ext cx="286" cy="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381" name="Line 22"/>
            <p:cNvSpPr>
              <a:spLocks noChangeShapeType="1"/>
            </p:cNvSpPr>
            <p:nvPr/>
          </p:nvSpPr>
          <p:spPr bwMode="auto">
            <a:xfrm flipH="1">
              <a:off x="2653" y="3793"/>
              <a:ext cx="635" cy="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1" y="298451"/>
            <a:ext cx="1309725" cy="11847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0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6" descr="arrow-l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1725" y="5805488"/>
            <a:ext cx="1154113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11560" y="1196752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6000" b="1" dirty="0" smtClean="0">
                <a:solidFill>
                  <a:srgbClr val="181B98"/>
                </a:solidFill>
                <a:latin typeface="Times New Roman" pitchFamily="18" charset="0"/>
                <a:cs typeface="Times New Roman" pitchFamily="18" charset="0"/>
              </a:rPr>
              <a:t>Покушај поново! </a:t>
            </a:r>
            <a:endParaRPr lang="en-US" sz="6000" b="1" dirty="0">
              <a:solidFill>
                <a:srgbClr val="181B9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449" y="2420888"/>
            <a:ext cx="2143125" cy="2143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tacno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707904" y="1616939"/>
            <a:ext cx="1943993" cy="1740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92088" y="620688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6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 је тачан одговор! </a:t>
            </a:r>
            <a:endParaRPr lang="en-US" sz="6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1520" y="3644585"/>
                <a:ext cx="8496943" cy="1036566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𝟑</m:t>
                    </m:r>
                    <m:sSup>
                      <m:sSupPr>
                        <m:ctrlP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𝑨</m:t>
                        </m:r>
                      </m:e>
                      <m:sup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𝑩</m:t>
                    </m:r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𝟑</m:t>
                    </m:r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𝑨</m:t>
                    </m:r>
                    <m:sSup>
                      <m:sSupPr>
                        <m:ctrlP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  <m:r>
                      <a:rPr lang="sr-Latn-RS" sz="4000" b="1" i="1">
                        <a:latin typeface="Cambria Math"/>
                        <a:cs typeface="Times New Roman" pitchFamily="18" charset="0"/>
                      </a:rPr>
                      <m:t>−</m:t>
                    </m:r>
                    <m:sSup>
                      <m:sSupPr>
                        <m:ctrlP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𝑩</m:t>
                        </m:r>
                      </m:e>
                      <m:sup>
                        <m:r>
                          <a:rPr lang="sr-Latn-RS" sz="4000" b="1" i="1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sr-Cyrl-RS" sz="40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sr-Latn-RS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644585"/>
                <a:ext cx="8496943" cy="1036566"/>
              </a:xfrm>
              <a:prstGeom prst="rect">
                <a:avLst/>
              </a:prstGeom>
              <a:blipFill rotWithShape="1">
                <a:blip r:embed="rId5"/>
                <a:stretch>
                  <a:fillRect r="-1791" b="-12791"/>
                </a:stretch>
              </a:blip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4" descr="Ball_3"/>
          <p:cNvSpPr>
            <a:spLocks noChangeArrowheads="1" noChangeShapeType="1" noTextEdit="1"/>
          </p:cNvSpPr>
          <p:nvPr/>
        </p:nvSpPr>
        <p:spPr bwMode="auto">
          <a:xfrm>
            <a:off x="1835150" y="2133600"/>
            <a:ext cx="5040313" cy="17272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endParaRPr lang="en-US" sz="3600" b="1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blipFill dpi="0" rotWithShape="0">
                <a:blip r:embed="rId2"/>
                <a:srcRect/>
                <a:stretch>
                  <a:fillRect/>
                </a:stretch>
              </a:blipFill>
              <a:effectLst>
                <a:outerShdw dist="45791" dir="2021404" algn="ctr" rotWithShape="0">
                  <a:srgbClr val="808080">
                    <a:alpha val="79999"/>
                  </a:srgbClr>
                </a:outerShdw>
              </a:effectLst>
              <a:latin typeface="Comic Sans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2605" y="2505670"/>
            <a:ext cx="72727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Cyrl-R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Хвала на пажњи! 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716</TotalTime>
  <Words>721</Words>
  <Application>Microsoft Office PowerPoint</Application>
  <PresentationFormat>On-screen Show (4:3)</PresentationFormat>
  <Paragraphs>66</Paragraphs>
  <Slides>17</Slides>
  <Notes>16</Notes>
  <HiddenSlides>10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Equity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Telekom Srbija a.d. i Vlada Srbije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Ivo Andrić</dc:title>
  <dc:creator>ucenik</dc:creator>
  <cp:lastModifiedBy>win7</cp:lastModifiedBy>
  <cp:revision>104</cp:revision>
  <dcterms:created xsi:type="dcterms:W3CDTF">2005-12-19T07:30:26Z</dcterms:created>
  <dcterms:modified xsi:type="dcterms:W3CDTF">2017-04-18T18:37:07Z</dcterms:modified>
</cp:coreProperties>
</file>