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4" r:id="rId7"/>
    <p:sldId id="263"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3" d="100"/>
          <a:sy n="73" d="100"/>
        </p:scale>
        <p:origin x="-341"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E883DC-18C2-47DE-B7A3-227BBD30A45F}" type="datetimeFigureOut">
              <a:rPr lang="en-US" smtClean="0"/>
              <a:pPr/>
              <a:t>29-Apr-16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883DC-18C2-47DE-B7A3-227BBD30A45F}" type="datetimeFigureOut">
              <a:rPr lang="en-US" smtClean="0"/>
              <a:pPr/>
              <a:t>29-Apr-16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E883DC-18C2-47DE-B7A3-227BBD30A45F}" type="datetimeFigureOut">
              <a:rPr lang="en-US" smtClean="0"/>
              <a:pPr/>
              <a:t>29-Apr-16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E883DC-18C2-47DE-B7A3-227BBD30A45F}" type="datetimeFigureOut">
              <a:rPr lang="en-US" smtClean="0"/>
              <a:pPr/>
              <a:t>29-Apr-16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E883DC-18C2-47DE-B7A3-227BBD30A45F}" type="datetimeFigureOut">
              <a:rPr lang="en-US" smtClean="0"/>
              <a:pPr/>
              <a:t>29-Apr-16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E883DC-18C2-47DE-B7A3-227BBD30A45F}" type="datetimeFigureOut">
              <a:rPr lang="en-US" smtClean="0"/>
              <a:pPr/>
              <a:t>29-Apr-16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883DC-18C2-47DE-B7A3-227BBD30A45F}" type="datetimeFigureOut">
              <a:rPr lang="en-US" smtClean="0"/>
              <a:pPr/>
              <a:t>29-Apr-16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E883DC-18C2-47DE-B7A3-227BBD30A45F}" type="datetimeFigureOut">
              <a:rPr lang="en-US" smtClean="0"/>
              <a:pPr/>
              <a:t>29-Apr-16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E883DC-18C2-47DE-B7A3-227BBD30A45F}" type="datetimeFigureOut">
              <a:rPr lang="en-US" smtClean="0"/>
              <a:pPr/>
              <a:t>29-Apr-16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883DC-18C2-47DE-B7A3-227BBD30A45F}" type="datetimeFigureOut">
              <a:rPr lang="en-US" smtClean="0"/>
              <a:pPr/>
              <a:t>29-Apr-16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883DC-18C2-47DE-B7A3-227BBD30A45F}" type="datetimeFigureOut">
              <a:rPr lang="en-US" smtClean="0"/>
              <a:pPr/>
              <a:t>29-Apr-16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1EE98-5C9A-41DB-A7D7-712CBCBCEF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E883DC-18C2-47DE-B7A3-227BBD30A45F}" type="datetimeFigureOut">
              <a:rPr lang="en-US" smtClean="0"/>
              <a:pPr/>
              <a:t>29-Apr-16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B1EE98-5C9A-41DB-A7D7-712CBCBCEF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akcijeikatalozi.rs/dis/josipa-snersona-bb-kragujevac-647/" TargetMode="External"/><Relationship Id="rId2" Type="http://schemas.openxmlformats.org/officeDocument/2006/relationships/hyperlink" Target="http://online.idea.r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838200"/>
            <a:ext cx="6629400" cy="5334000"/>
          </a:xfrm>
        </p:spPr>
        <p:txBody>
          <a:bodyPr/>
          <a:lstStyle/>
          <a:p>
            <a:r>
              <a:rPr lang="sr-Cyrl-RS" dirty="0" smtClean="0"/>
              <a:t>У</a:t>
            </a:r>
            <a:endParaRPr lang="en-US" dirty="0"/>
          </a:p>
        </p:txBody>
      </p:sp>
      <p:sp>
        <p:nvSpPr>
          <p:cNvPr id="6" name="Rounded Rectangle 5"/>
          <p:cNvSpPr/>
          <p:nvPr/>
        </p:nvSpPr>
        <p:spPr>
          <a:xfrm>
            <a:off x="228600" y="990600"/>
            <a:ext cx="7391400" cy="609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Rounded Rectangle 7"/>
          <p:cNvSpPr/>
          <p:nvPr/>
        </p:nvSpPr>
        <p:spPr>
          <a:xfrm>
            <a:off x="609600" y="2895600"/>
            <a:ext cx="1905000" cy="762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Калорије</a:t>
            </a:r>
            <a:endParaRPr lang="en-U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ounded Rectangle 8"/>
          <p:cNvSpPr/>
          <p:nvPr/>
        </p:nvSpPr>
        <p:spPr>
          <a:xfrm>
            <a:off x="609600" y="3886200"/>
            <a:ext cx="1828800"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Цена</a:t>
            </a:r>
            <a:endParaRPr lang="en-U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Rounded Rectangle 9"/>
          <p:cNvSpPr/>
          <p:nvPr/>
        </p:nvSpPr>
        <p:spPr>
          <a:xfrm>
            <a:off x="609600" y="5257800"/>
            <a:ext cx="1752600" cy="1143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Укус</a:t>
            </a:r>
            <a:endParaRPr lang="en-U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Rounded Rectangle 10"/>
          <p:cNvSpPr/>
          <p:nvPr/>
        </p:nvSpPr>
        <p:spPr>
          <a:xfrm>
            <a:off x="2667000" y="2971800"/>
            <a:ext cx="2819400" cy="2209800"/>
          </a:xfrm>
          <a:prstGeom prst="roundRect">
            <a:avLst/>
          </a:prstGeom>
          <a:solidFill>
            <a:schemeClr val="accent6">
              <a:lumMod val="20000"/>
              <a:lumOff val="80000"/>
            </a:schemeClr>
          </a:solidFill>
          <a:effectLst>
            <a:outerShdw blurRad="152400" dist="317500" dir="5400000" sx="90000" sy="-19000" rotWithShape="0">
              <a:prstClr val="black">
                <a:alpha val="15000"/>
              </a:prstClr>
            </a:outerShdw>
          </a:effectLst>
        </p:spPr>
        <p:style>
          <a:lnRef idx="2">
            <a:schemeClr val="accent1"/>
          </a:lnRef>
          <a:fillRef idx="1002">
            <a:schemeClr val="dk2"/>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Фотографија </a:t>
            </a:r>
            <a:r>
              <a:rPr lang="en-U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lgn="ctr"/>
            <a:endPar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Up Ribbon 12"/>
          <p:cNvSpPr/>
          <p:nvPr/>
        </p:nvSpPr>
        <p:spPr>
          <a:xfrm>
            <a:off x="457200" y="1905000"/>
            <a:ext cx="5105400" cy="609600"/>
          </a:xfrm>
          <a:prstGeom prst="ribbon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Назив</a:t>
            </a: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Rounded Rectangle 13"/>
          <p:cNvSpPr/>
          <p:nvPr/>
        </p:nvSpPr>
        <p:spPr>
          <a:xfrm>
            <a:off x="5791200" y="2133600"/>
            <a:ext cx="2895600" cy="2819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Састојци</a:t>
            </a:r>
            <a:endParaRPr lang="sr-Cyrl-RS" sz="1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sr-Cyrl-R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Rounded Rectangle 14"/>
          <p:cNvSpPr/>
          <p:nvPr/>
        </p:nvSpPr>
        <p:spPr>
          <a:xfrm>
            <a:off x="2667000" y="5334000"/>
            <a:ext cx="1828800" cy="10668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Изглед</a:t>
            </a: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Rounded Rectangle 15"/>
          <p:cNvSpPr/>
          <p:nvPr/>
        </p:nvSpPr>
        <p:spPr>
          <a:xfrm>
            <a:off x="4724400" y="5334000"/>
            <a:ext cx="1676400" cy="10668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Мирис</a:t>
            </a: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7" name="Rounded Rectangle 16"/>
          <p:cNvSpPr/>
          <p:nvPr/>
        </p:nvSpPr>
        <p:spPr>
          <a:xfrm>
            <a:off x="6553200" y="5334000"/>
            <a:ext cx="1905000" cy="10668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sr-Cyrl-R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Утисци</a:t>
            </a:r>
          </a:p>
          <a:p>
            <a:pPr algn="ctr"/>
            <a:endParaRPr lang="sr-Cyrl-R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26" name="Picture 2" descr="C:\Users\Micic\Downloads\1238735_552514041528429_3832102043561657083_n.jpg"/>
          <p:cNvPicPr>
            <a:picLocks noChangeAspect="1" noChangeArrowheads="1"/>
          </p:cNvPicPr>
          <p:nvPr/>
        </p:nvPicPr>
        <p:blipFill>
          <a:blip r:embed="rId2"/>
          <a:srcRect/>
          <a:stretch>
            <a:fillRect/>
          </a:stretch>
        </p:blipFill>
        <p:spPr bwMode="auto">
          <a:xfrm>
            <a:off x="7679531" y="152400"/>
            <a:ext cx="1464469" cy="1143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6" name="Content Placeholder 5"/>
          <p:cNvSpPr>
            <a:spLocks noGrp="1"/>
          </p:cNvSpPr>
          <p:nvPr>
            <p:ph idx="1"/>
          </p:nvPr>
        </p:nvSpPr>
        <p:spPr>
          <a:xfrm>
            <a:off x="762000" y="2362200"/>
            <a:ext cx="8229600" cy="1066800"/>
          </a:xfrm>
          <a:prstGeom prst="flowChartDisplay">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a:buNone/>
            </a:pPr>
            <a:endParaRPr lang="sr-Cyrl-RS" sz="1800" dirty="0" smtClean="0">
              <a:solidFill>
                <a:schemeClr val="tx2"/>
              </a:solidFill>
            </a:endParaRPr>
          </a:p>
          <a:p>
            <a:pPr>
              <a:buNone/>
            </a:pPr>
            <a:r>
              <a:rPr lang="sr-Cyrl-RS" sz="2300" dirty="0" smtClean="0">
                <a:solidFill>
                  <a:schemeClr val="tx2"/>
                </a:solidFill>
              </a:rPr>
              <a:t>Неопходно</a:t>
            </a:r>
            <a:r>
              <a:rPr lang="en-US" sz="2300" dirty="0" smtClean="0">
                <a:solidFill>
                  <a:schemeClr val="tx2"/>
                </a:solidFill>
              </a:rPr>
              <a:t>:</a:t>
            </a:r>
          </a:p>
          <a:p>
            <a:r>
              <a:rPr lang="sr-Cyrl-RS" sz="2300" dirty="0" smtClean="0">
                <a:solidFill>
                  <a:schemeClr val="tx2"/>
                </a:solidFill>
              </a:rPr>
              <a:t>рецепт који се уобичајено користи на распусту</a:t>
            </a:r>
            <a:r>
              <a:rPr lang="en-US" sz="2300" dirty="0" smtClean="0">
                <a:solidFill>
                  <a:schemeClr val="tx2"/>
                </a:solidFill>
              </a:rPr>
              <a:t>;</a:t>
            </a:r>
            <a:endParaRPr lang="sr-Cyrl-RS" sz="2300" dirty="0" smtClean="0">
              <a:solidFill>
                <a:schemeClr val="tx2"/>
              </a:solidFill>
            </a:endParaRPr>
          </a:p>
          <a:p>
            <a:r>
              <a:rPr lang="sr-Cyrl-RS" sz="2300" dirty="0">
                <a:solidFill>
                  <a:schemeClr val="tx2"/>
                </a:solidFill>
              </a:rPr>
              <a:t>л</a:t>
            </a:r>
            <a:r>
              <a:rPr lang="sr-Cyrl-RS" sz="2300" dirty="0" smtClean="0">
                <a:solidFill>
                  <a:schemeClr val="tx2"/>
                </a:solidFill>
              </a:rPr>
              <a:t>истићи за обраду.</a:t>
            </a:r>
            <a:endParaRPr lang="en-US" sz="2300" dirty="0" smtClean="0">
              <a:solidFill>
                <a:schemeClr val="tx2"/>
              </a:solidFill>
            </a:endParaRPr>
          </a:p>
          <a:p>
            <a:endParaRPr lang="en-US" sz="1800" dirty="0"/>
          </a:p>
        </p:txBody>
      </p:sp>
      <p:sp>
        <p:nvSpPr>
          <p:cNvPr id="5" name="Flowchart: Display 4"/>
          <p:cNvSpPr/>
          <p:nvPr/>
        </p:nvSpPr>
        <p:spPr>
          <a:xfrm>
            <a:off x="304800" y="1143000"/>
            <a:ext cx="8305800" cy="1066800"/>
          </a:xfrm>
          <a:prstGeom prst="flowChartDisplay">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1600" dirty="0" smtClean="0">
                <a:solidFill>
                  <a:schemeClr val="tx2"/>
                </a:solidFill>
              </a:rPr>
              <a:t>Циљ рада</a:t>
            </a:r>
            <a:r>
              <a:rPr lang="en-US" sz="1600" dirty="0" smtClean="0">
                <a:solidFill>
                  <a:schemeClr val="tx2"/>
                </a:solidFill>
              </a:rPr>
              <a:t>: </a:t>
            </a:r>
            <a:r>
              <a:rPr lang="sr-Cyrl-RS" sz="1600" dirty="0" smtClean="0">
                <a:solidFill>
                  <a:schemeClr val="tx2"/>
                </a:solidFill>
              </a:rPr>
              <a:t>планирање најповољније набавке потребних састојака, времена за заједничке радости и размена проверених омиљених домаћих рецепата</a:t>
            </a:r>
            <a:r>
              <a:rPr lang="sr-Cyrl-RS" dirty="0" smtClean="0">
                <a:solidFill>
                  <a:schemeClr val="tx2"/>
                </a:solidFill>
              </a:rPr>
              <a:t>.</a:t>
            </a:r>
            <a:endParaRPr lang="en-US" dirty="0">
              <a:solidFill>
                <a:schemeClr val="tx2"/>
              </a:solidFill>
            </a:endParaRPr>
          </a:p>
        </p:txBody>
      </p:sp>
      <p:sp>
        <p:nvSpPr>
          <p:cNvPr id="9" name="Round Diagonal Corner Rectangle 8"/>
          <p:cNvSpPr/>
          <p:nvPr/>
        </p:nvSpPr>
        <p:spPr>
          <a:xfrm>
            <a:off x="685800" y="3505200"/>
            <a:ext cx="7848600" cy="2895600"/>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Cyrl-RS" dirty="0" smtClean="0">
                <a:solidFill>
                  <a:schemeClr val="tx2"/>
                </a:solidFill>
              </a:rPr>
              <a:t>План</a:t>
            </a:r>
            <a:r>
              <a:rPr lang="en-US" dirty="0" smtClean="0">
                <a:solidFill>
                  <a:schemeClr val="tx2"/>
                </a:solidFill>
              </a:rPr>
              <a:t>:</a:t>
            </a:r>
          </a:p>
          <a:p>
            <a:r>
              <a:rPr lang="sr-Cyrl-RS" dirty="0" smtClean="0">
                <a:solidFill>
                  <a:schemeClr val="tx2"/>
                </a:solidFill>
              </a:rPr>
              <a:t>Пред нама је пролећни распуст, прилика да ових дана око великог празника Васкрса, обрадујемо своје кухињским умећем. Пронађите рецепт, од родитеља,  из неког кувара, или интернет извора. Испланирајте затим потребне састојке, буџет и време да би све било спремно.</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4" name="Content Placeholder 3"/>
          <p:cNvSpPr>
            <a:spLocks noGrp="1"/>
          </p:cNvSpPr>
          <p:nvPr>
            <p:ph idx="1"/>
          </p:nvPr>
        </p:nvSpPr>
        <p:spPr>
          <a:xfrm>
            <a:off x="533400" y="1600200"/>
            <a:ext cx="8229600" cy="4525963"/>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buNone/>
            </a:pPr>
            <a:endParaRPr lang="sr-Cyrl-RS" sz="1800" dirty="0" smtClean="0">
              <a:solidFill>
                <a:schemeClr val="tx2"/>
              </a:solidFill>
            </a:endParaRPr>
          </a:p>
          <a:p>
            <a:pPr>
              <a:buNone/>
            </a:pPr>
            <a:endParaRPr lang="sr-Cyrl-RS" sz="1800" dirty="0">
              <a:solidFill>
                <a:schemeClr val="tx2"/>
              </a:solidFill>
            </a:endParaRPr>
          </a:p>
          <a:p>
            <a:pPr>
              <a:buNone/>
            </a:pPr>
            <a:r>
              <a:rPr lang="sr-Cyrl-RS" sz="1800" dirty="0" smtClean="0">
                <a:solidFill>
                  <a:schemeClr val="tx2"/>
                </a:solidFill>
              </a:rPr>
              <a:t>Захтеви</a:t>
            </a:r>
            <a:r>
              <a:rPr lang="en-US" sz="1800" dirty="0" smtClean="0">
                <a:solidFill>
                  <a:schemeClr val="tx2"/>
                </a:solidFill>
              </a:rPr>
              <a:t>:</a:t>
            </a:r>
            <a:endParaRPr lang="sr-Cyrl-RS" sz="1800" dirty="0">
              <a:solidFill>
                <a:schemeClr val="tx2"/>
              </a:solidFill>
            </a:endParaRPr>
          </a:p>
          <a:p>
            <a:pPr>
              <a:buAutoNum type="arabicPeriod"/>
            </a:pPr>
            <a:r>
              <a:rPr lang="sr-Cyrl-RS" sz="1800" dirty="0" smtClean="0">
                <a:solidFill>
                  <a:schemeClr val="tx2"/>
                </a:solidFill>
              </a:rPr>
              <a:t>Избор рецепта</a:t>
            </a:r>
            <a:r>
              <a:rPr lang="en-US" sz="1800" dirty="0" smtClean="0">
                <a:solidFill>
                  <a:schemeClr val="tx2"/>
                </a:solidFill>
              </a:rPr>
              <a:t>;</a:t>
            </a:r>
            <a:endParaRPr lang="sr-Cyrl-RS" sz="1800" dirty="0" smtClean="0">
              <a:solidFill>
                <a:schemeClr val="tx2"/>
              </a:solidFill>
            </a:endParaRPr>
          </a:p>
          <a:p>
            <a:pPr>
              <a:buFont typeface="Arial" pitchFamily="34" charset="0"/>
              <a:buAutoNum type="arabicPeriod"/>
            </a:pPr>
            <a:r>
              <a:rPr lang="sr-Cyrl-RS" sz="1800" dirty="0" smtClean="0">
                <a:solidFill>
                  <a:schemeClr val="tx2"/>
                </a:solidFill>
              </a:rPr>
              <a:t>Листа потребних састојака</a:t>
            </a:r>
            <a:r>
              <a:rPr lang="en-US" sz="1800" dirty="0" smtClean="0">
                <a:solidFill>
                  <a:schemeClr val="tx2"/>
                </a:solidFill>
              </a:rPr>
              <a:t>;</a:t>
            </a:r>
            <a:endParaRPr lang="sr-Cyrl-RS" sz="1800" dirty="0" smtClean="0">
              <a:solidFill>
                <a:schemeClr val="tx2"/>
              </a:solidFill>
            </a:endParaRPr>
          </a:p>
          <a:p>
            <a:pPr>
              <a:buFont typeface="Arial" pitchFamily="34" charset="0"/>
              <a:buAutoNum type="arabicPeriod"/>
            </a:pPr>
            <a:r>
              <a:rPr lang="sr-Cyrl-RS" sz="1800" dirty="0" smtClean="0">
                <a:solidFill>
                  <a:schemeClr val="tx2"/>
                </a:solidFill>
              </a:rPr>
              <a:t>Избор вебсајтова за онлајн набавку и планирање буџета</a:t>
            </a:r>
            <a:r>
              <a:rPr lang="en-US" sz="1800" dirty="0" smtClean="0">
                <a:solidFill>
                  <a:schemeClr val="tx2"/>
                </a:solidFill>
              </a:rPr>
              <a:t>;</a:t>
            </a:r>
            <a:endParaRPr lang="sr-Cyrl-RS" sz="1800" dirty="0" smtClean="0">
              <a:solidFill>
                <a:schemeClr val="tx2"/>
              </a:solidFill>
            </a:endParaRPr>
          </a:p>
          <a:p>
            <a:pPr>
              <a:buFont typeface="Arial" pitchFamily="34" charset="0"/>
              <a:buAutoNum type="arabicPeriod"/>
            </a:pPr>
            <a:r>
              <a:rPr lang="sr-Cyrl-RS" sz="1800" dirty="0" smtClean="0">
                <a:solidFill>
                  <a:schemeClr val="tx2"/>
                </a:solidFill>
              </a:rPr>
              <a:t>План корака израде и потребног времена</a:t>
            </a:r>
            <a:r>
              <a:rPr lang="en-US" sz="1800" dirty="0" smtClean="0">
                <a:solidFill>
                  <a:schemeClr val="tx2"/>
                </a:solidFill>
              </a:rPr>
              <a:t>;</a:t>
            </a:r>
            <a:endParaRPr lang="sr-Cyrl-RS" sz="1800" dirty="0" smtClean="0">
              <a:solidFill>
                <a:schemeClr val="tx2"/>
              </a:solidFill>
            </a:endParaRPr>
          </a:p>
          <a:p>
            <a:pPr>
              <a:buFont typeface="Arial" pitchFamily="34" charset="0"/>
              <a:buAutoNum type="arabicPeriod"/>
            </a:pPr>
            <a:r>
              <a:rPr lang="sr-Cyrl-RS" sz="1800" dirty="0" smtClean="0">
                <a:solidFill>
                  <a:schemeClr val="tx2"/>
                </a:solidFill>
              </a:rPr>
              <a:t>Укупно потребно време</a:t>
            </a:r>
            <a:r>
              <a:rPr lang="en-US" sz="1800" dirty="0" smtClean="0">
                <a:solidFill>
                  <a:schemeClr val="tx2"/>
                </a:solidFill>
              </a:rPr>
              <a:t>;</a:t>
            </a:r>
            <a:endParaRPr lang="sr-Cyrl-RS" sz="1800" dirty="0" smtClean="0">
              <a:solidFill>
                <a:schemeClr val="tx2"/>
              </a:solidFill>
            </a:endParaRPr>
          </a:p>
          <a:p>
            <a:pPr>
              <a:buFont typeface="Arial" pitchFamily="34" charset="0"/>
              <a:buAutoNum type="arabicPeriod"/>
            </a:pPr>
            <a:r>
              <a:rPr lang="sr-Cyrl-RS" sz="1800" dirty="0" smtClean="0">
                <a:solidFill>
                  <a:schemeClr val="tx2"/>
                </a:solidFill>
              </a:rPr>
              <a:t>Упоредити набавне цене значајнијих састојака</a:t>
            </a:r>
            <a:r>
              <a:rPr lang="en-US" sz="1800" dirty="0" smtClean="0">
                <a:solidFill>
                  <a:schemeClr val="tx2"/>
                </a:solidFill>
              </a:rPr>
              <a:t>;</a:t>
            </a:r>
            <a:endParaRPr lang="sr-Cyrl-RS" sz="1800" dirty="0" smtClean="0">
              <a:solidFill>
                <a:schemeClr val="tx2"/>
              </a:solidFill>
            </a:endParaRPr>
          </a:p>
          <a:p>
            <a:pPr>
              <a:buFont typeface="Arial" pitchFamily="34" charset="0"/>
              <a:buAutoNum type="arabicPeriod"/>
            </a:pPr>
            <a:r>
              <a:rPr lang="sr-Cyrl-RS" sz="1800" dirty="0" smtClean="0">
                <a:solidFill>
                  <a:schemeClr val="tx2"/>
                </a:solidFill>
              </a:rPr>
              <a:t>Објединити записане податке пројекта.</a:t>
            </a:r>
          </a:p>
          <a:p>
            <a:pPr>
              <a:buNone/>
            </a:pPr>
            <a:endParaRPr lang="sr-Cyrl-RS" sz="1800" dirty="0" smtClean="0">
              <a:solidFill>
                <a:schemeClr val="tx2"/>
              </a:solidFill>
            </a:endParaRPr>
          </a:p>
          <a:p>
            <a:pPr>
              <a:buNone/>
            </a:pPr>
            <a:endParaRPr lang="en-US" sz="1800" dirty="0" smtClean="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3" name="Content Placeholder 2"/>
          <p:cNvSpPr>
            <a:spLocks noGrp="1"/>
          </p:cNvSpPr>
          <p:nvPr>
            <p:ph idx="1"/>
          </p:nvPr>
        </p:nvSpPr>
        <p:spPr/>
        <p:txBody>
          <a:bodyPr/>
          <a:lstStyle/>
          <a:p>
            <a:pPr>
              <a:buNone/>
            </a:pPr>
            <a:r>
              <a:rPr lang="sr-Cyrl-RS" dirty="0" smtClean="0">
                <a:solidFill>
                  <a:schemeClr val="tx2"/>
                </a:solidFill>
              </a:rPr>
              <a:t> </a:t>
            </a:r>
            <a:endParaRPr lang="en-US" dirty="0"/>
          </a:p>
        </p:txBody>
      </p:sp>
      <p:sp>
        <p:nvSpPr>
          <p:cNvPr id="7" name="Content Placeholder 3"/>
          <p:cNvSpPr txBox="1">
            <a:spLocks/>
          </p:cNvSpPr>
          <p:nvPr/>
        </p:nvSpPr>
        <p:spPr>
          <a:xfrm>
            <a:off x="533400" y="1295400"/>
            <a:ext cx="8229600" cy="5334000"/>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Cyrl-RS" sz="1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2"/>
              </a:solidFill>
              <a:effectLst/>
              <a:uLnTx/>
              <a:uFillTx/>
              <a:latin typeface="+mn-lt"/>
              <a:ea typeface="+mn-ea"/>
              <a:cs typeface="+mn-cs"/>
            </a:endParaRPr>
          </a:p>
        </p:txBody>
      </p:sp>
      <p:sp>
        <p:nvSpPr>
          <p:cNvPr id="9" name="TextBox 8"/>
          <p:cNvSpPr txBox="1"/>
          <p:nvPr/>
        </p:nvSpPr>
        <p:spPr>
          <a:xfrm>
            <a:off x="762000" y="1676400"/>
            <a:ext cx="7467600" cy="3416320"/>
          </a:xfrm>
          <a:prstGeom prst="rect">
            <a:avLst/>
          </a:prstGeom>
          <a:noFill/>
        </p:spPr>
        <p:txBody>
          <a:bodyPr wrap="square" rtlCol="0">
            <a:spAutoFit/>
          </a:bodyPr>
          <a:lstStyle/>
          <a:p>
            <a:pPr marL="342900" lvl="0" indent="-342900">
              <a:buAutoNum type="arabicPeriod"/>
            </a:pPr>
            <a:r>
              <a:rPr lang="sr-Cyrl-RS" b="1" dirty="0" smtClean="0">
                <a:solidFill>
                  <a:schemeClr val="tx2"/>
                </a:solidFill>
              </a:rPr>
              <a:t>Листа састојака</a:t>
            </a:r>
            <a:endParaRPr lang="en-US" b="1" dirty="0" smtClean="0">
              <a:solidFill>
                <a:schemeClr val="tx2"/>
              </a:solidFill>
            </a:endParaRPr>
          </a:p>
          <a:p>
            <a:pPr marL="342900" lvl="0" indent="-342900"/>
            <a:r>
              <a:rPr lang="sr-Cyrl-RS" dirty="0" smtClean="0">
                <a:solidFill>
                  <a:schemeClr val="tx2"/>
                </a:solidFill>
              </a:rPr>
              <a:t>Назив рецепта</a:t>
            </a:r>
            <a:r>
              <a:rPr lang="en-US" dirty="0" smtClean="0">
                <a:solidFill>
                  <a:schemeClr val="tx2"/>
                </a:solidFill>
              </a:rPr>
              <a:t>:</a:t>
            </a:r>
            <a:endParaRPr lang="sr-Cyrl-RS" dirty="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a:p>
        </p:txBody>
      </p:sp>
      <p:cxnSp>
        <p:nvCxnSpPr>
          <p:cNvPr id="11" name="Straight Connector 10"/>
          <p:cNvCxnSpPr/>
          <p:nvPr/>
        </p:nvCxnSpPr>
        <p:spPr>
          <a:xfrm>
            <a:off x="2514600" y="2209800"/>
            <a:ext cx="44958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3" name="Table 12"/>
          <p:cNvGraphicFramePr>
            <a:graphicFrameLocks noGrp="1"/>
          </p:cNvGraphicFramePr>
          <p:nvPr/>
        </p:nvGraphicFramePr>
        <p:xfrm>
          <a:off x="914400" y="2667000"/>
          <a:ext cx="7010400" cy="3754065"/>
        </p:xfrm>
        <a:graphic>
          <a:graphicData uri="http://schemas.openxmlformats.org/drawingml/2006/table">
            <a:tbl>
              <a:tblPr firstRow="1" bandRow="1">
                <a:tableStyleId>{5C22544A-7EE6-4342-B048-85BDC9FD1C3A}</a:tableStyleId>
              </a:tblPr>
              <a:tblGrid>
                <a:gridCol w="3810000"/>
                <a:gridCol w="3200400"/>
              </a:tblGrid>
              <a:tr h="381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r-Cyrl-RS" dirty="0" smtClean="0">
                          <a:solidFill>
                            <a:schemeClr val="tx2"/>
                          </a:solidFill>
                        </a:rPr>
                        <a:t>Потребно</a:t>
                      </a:r>
                      <a:r>
                        <a:rPr lang="en-US" dirty="0" smtClean="0">
                          <a:solidFill>
                            <a:schemeClr val="tx2"/>
                          </a:solidFill>
                        </a:rPr>
                        <a:t>:</a:t>
                      </a:r>
                    </a:p>
                  </a:txBody>
                  <a:tcPr>
                    <a:solidFill>
                      <a:schemeClr val="accent6">
                        <a:lumMod val="20000"/>
                        <a:lumOff val="80000"/>
                      </a:schemeClr>
                    </a:solidFill>
                  </a:tcPr>
                </a:tc>
                <a:tc>
                  <a:txBody>
                    <a:bodyPr/>
                    <a:lstStyle/>
                    <a:p>
                      <a:pPr algn="ctr"/>
                      <a:r>
                        <a:rPr lang="sr-Cyrl-RS" dirty="0" smtClean="0">
                          <a:solidFill>
                            <a:schemeClr val="tx2"/>
                          </a:solidFill>
                        </a:rPr>
                        <a:t>Неопходна количина</a:t>
                      </a:r>
                      <a:r>
                        <a:rPr lang="en-US" dirty="0" smtClean="0">
                          <a:solidFill>
                            <a:schemeClr val="tx2"/>
                          </a:solidFill>
                        </a:rPr>
                        <a:t>:</a:t>
                      </a:r>
                      <a:endParaRPr lang="en-US" dirty="0"/>
                    </a:p>
                  </a:txBody>
                  <a:tcPr>
                    <a:solidFill>
                      <a:schemeClr val="accent6">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3" name="Content Placeholder 2"/>
          <p:cNvSpPr>
            <a:spLocks noGrp="1"/>
          </p:cNvSpPr>
          <p:nvPr>
            <p:ph idx="1"/>
          </p:nvPr>
        </p:nvSpPr>
        <p:spPr/>
        <p:txBody>
          <a:bodyPr/>
          <a:lstStyle/>
          <a:p>
            <a:pPr>
              <a:buNone/>
            </a:pPr>
            <a:r>
              <a:rPr lang="sr-Cyrl-RS" dirty="0" smtClean="0">
                <a:solidFill>
                  <a:schemeClr val="tx2"/>
                </a:solidFill>
              </a:rPr>
              <a:t> </a:t>
            </a:r>
            <a:endParaRPr lang="en-US" dirty="0"/>
          </a:p>
        </p:txBody>
      </p:sp>
      <p:sp>
        <p:nvSpPr>
          <p:cNvPr id="7" name="Content Placeholder 3"/>
          <p:cNvSpPr txBox="1">
            <a:spLocks/>
          </p:cNvSpPr>
          <p:nvPr/>
        </p:nvSpPr>
        <p:spPr>
          <a:xfrm>
            <a:off x="533400" y="990600"/>
            <a:ext cx="8229600" cy="5638800"/>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Cyrl-RS" sz="1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2"/>
              </a:solidFill>
              <a:effectLst/>
              <a:uLnTx/>
              <a:uFillTx/>
              <a:latin typeface="+mn-lt"/>
              <a:ea typeface="+mn-ea"/>
              <a:cs typeface="+mn-cs"/>
            </a:endParaRPr>
          </a:p>
        </p:txBody>
      </p:sp>
      <p:sp>
        <p:nvSpPr>
          <p:cNvPr id="9" name="TextBox 8"/>
          <p:cNvSpPr txBox="1"/>
          <p:nvPr/>
        </p:nvSpPr>
        <p:spPr>
          <a:xfrm>
            <a:off x="914400" y="1066800"/>
            <a:ext cx="8001000" cy="4801314"/>
          </a:xfrm>
          <a:prstGeom prst="rect">
            <a:avLst/>
          </a:prstGeom>
          <a:noFill/>
        </p:spPr>
        <p:txBody>
          <a:bodyPr wrap="square" rtlCol="0">
            <a:spAutoFit/>
          </a:bodyPr>
          <a:lstStyle/>
          <a:p>
            <a:pPr marL="342900" lvl="0" indent="-342900"/>
            <a:r>
              <a:rPr lang="en-US" b="1" dirty="0" smtClean="0">
                <a:solidFill>
                  <a:schemeClr val="tx2"/>
                </a:solidFill>
              </a:rPr>
              <a:t>2. </a:t>
            </a:r>
            <a:r>
              <a:rPr lang="sr-Cyrl-RS" b="1" dirty="0" smtClean="0">
                <a:solidFill>
                  <a:schemeClr val="tx2"/>
                </a:solidFill>
              </a:rPr>
              <a:t>Набавна листаа</a:t>
            </a:r>
            <a:endParaRPr lang="en-US" b="1" dirty="0" smtClean="0">
              <a:solidFill>
                <a:schemeClr val="tx2"/>
              </a:solidFill>
            </a:endParaRPr>
          </a:p>
          <a:p>
            <a:pPr marL="342900" lvl="0" indent="-342900">
              <a:buFont typeface="Arial" pitchFamily="34" charset="0"/>
              <a:buChar char="•"/>
            </a:pPr>
            <a:r>
              <a:rPr lang="sr-Cyrl-RS" dirty="0" smtClean="0">
                <a:solidFill>
                  <a:schemeClr val="tx2"/>
                </a:solidFill>
              </a:rPr>
              <a:t>Унети листу састојака,</a:t>
            </a:r>
          </a:p>
          <a:p>
            <a:pPr marL="342900" lvl="0" indent="-342900">
              <a:buFont typeface="Arial" pitchFamily="34" charset="0"/>
              <a:buChar char="•"/>
            </a:pPr>
            <a:r>
              <a:rPr lang="sr-Cyrl-RS" dirty="0" smtClean="0">
                <a:solidFill>
                  <a:schemeClr val="tx2"/>
                </a:solidFill>
              </a:rPr>
              <a:t>очекиваних цена,</a:t>
            </a:r>
          </a:p>
          <a:p>
            <a:pPr marL="342900" lvl="0" indent="-342900">
              <a:buFont typeface="Arial" pitchFamily="34" charset="0"/>
              <a:buChar char="•"/>
            </a:pPr>
            <a:r>
              <a:rPr lang="sr-Cyrl-RS" dirty="0">
                <a:solidFill>
                  <a:schemeClr val="tx2"/>
                </a:solidFill>
              </a:rPr>
              <a:t>к</a:t>
            </a:r>
            <a:r>
              <a:rPr lang="sr-Cyrl-RS" dirty="0" smtClean="0">
                <a:solidFill>
                  <a:schemeClr val="tx2"/>
                </a:solidFill>
              </a:rPr>
              <a:t>ао и реалних цена, користећи нпр. вебсајт </a:t>
            </a:r>
            <a:r>
              <a:rPr lang="en-US" dirty="0" smtClean="0">
                <a:solidFill>
                  <a:schemeClr val="tx2"/>
                </a:solidFill>
                <a:hlinkClick r:id="rId2"/>
              </a:rPr>
              <a:t>http://online.idea.rs/#!/home</a:t>
            </a:r>
            <a:r>
              <a:rPr lang="sr-Cyrl-RS" dirty="0" smtClean="0">
                <a:solidFill>
                  <a:schemeClr val="tx2"/>
                </a:solidFill>
              </a:rPr>
              <a:t>  или, </a:t>
            </a:r>
            <a:r>
              <a:rPr lang="en-US" dirty="0" smtClean="0">
                <a:solidFill>
                  <a:schemeClr val="tx2"/>
                </a:solidFill>
                <a:hlinkClick r:id="rId3"/>
              </a:rPr>
              <a:t>http://www.akcijeikatalozi.rs/dis/josipa-snersona-bb-kragujevac-647/</a:t>
            </a:r>
            <a:endParaRPr lang="sr-Cyrl-RS" dirty="0" smtClean="0">
              <a:solidFill>
                <a:schemeClr val="tx2"/>
              </a:solidFill>
            </a:endParaRPr>
          </a:p>
          <a:p>
            <a:pPr marL="342900" lvl="0" indent="-342900"/>
            <a:r>
              <a:rPr lang="sr-Cyrl-RS" dirty="0" smtClean="0">
                <a:solidFill>
                  <a:schemeClr val="tx2"/>
                </a:solidFill>
              </a:rPr>
              <a:t>       или куповином,непосредно у најближој маленој трговини.</a:t>
            </a:r>
          </a:p>
          <a:p>
            <a:pPr marL="342900" lvl="0" indent="-342900"/>
            <a:endParaRPr lang="sr-Cyrl-RS" dirty="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a:p>
        </p:txBody>
      </p:sp>
      <p:graphicFrame>
        <p:nvGraphicFramePr>
          <p:cNvPr id="13" name="Table 12"/>
          <p:cNvGraphicFramePr>
            <a:graphicFrameLocks noGrp="1"/>
          </p:cNvGraphicFramePr>
          <p:nvPr/>
        </p:nvGraphicFramePr>
        <p:xfrm>
          <a:off x="1066800" y="2895600"/>
          <a:ext cx="7239001" cy="3437430"/>
        </p:xfrm>
        <a:graphic>
          <a:graphicData uri="http://schemas.openxmlformats.org/drawingml/2006/table">
            <a:tbl>
              <a:tblPr firstRow="1" bandRow="1">
                <a:tableStyleId>{5C22544A-7EE6-4342-B048-85BDC9FD1C3A}</a:tableStyleId>
              </a:tblPr>
              <a:tblGrid>
                <a:gridCol w="1546795"/>
                <a:gridCol w="1546795"/>
                <a:gridCol w="1546795"/>
                <a:gridCol w="1299308"/>
                <a:gridCol w="1299308"/>
              </a:tblGrid>
              <a:tr h="381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r-Cyrl-RS" sz="1200" dirty="0" smtClean="0">
                        <a:solidFill>
                          <a:schemeClr val="tx2"/>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sr-Cyrl-RS" sz="1200" dirty="0" smtClean="0">
                          <a:solidFill>
                            <a:schemeClr val="tx2"/>
                          </a:solidFill>
                        </a:rPr>
                        <a:t>Потребно</a:t>
                      </a:r>
                      <a:endParaRPr lang="en-US" sz="1200" dirty="0" smtClean="0">
                        <a:solidFill>
                          <a:schemeClr val="tx2"/>
                        </a:solidFill>
                      </a:endParaRPr>
                    </a:p>
                  </a:txBody>
                  <a:tcP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r-Cyrl-RS" sz="1200" dirty="0" smtClean="0">
                        <a:solidFill>
                          <a:schemeClr val="tx2"/>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2"/>
                          </a:solidFill>
                        </a:rPr>
                        <a:t>“Idea”</a:t>
                      </a:r>
                      <a:r>
                        <a:rPr lang="en-US" sz="1200" baseline="0" dirty="0" smtClean="0">
                          <a:solidFill>
                            <a:schemeClr val="tx2"/>
                          </a:solidFill>
                        </a:rPr>
                        <a:t> - </a:t>
                      </a:r>
                      <a:r>
                        <a:rPr lang="sr-Cyrl-RS" sz="1200" baseline="0" dirty="0" smtClean="0">
                          <a:solidFill>
                            <a:schemeClr val="tx2"/>
                          </a:solidFill>
                        </a:rPr>
                        <a:t>цена</a:t>
                      </a:r>
                      <a:endParaRPr lang="en-US" sz="1200" dirty="0" smtClean="0">
                        <a:solidFill>
                          <a:schemeClr val="tx2"/>
                        </a:solidFill>
                      </a:endParaRPr>
                    </a:p>
                  </a:txBody>
                  <a:tcP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sr-Cyrl-RS" sz="1200" dirty="0" smtClean="0">
                        <a:solidFill>
                          <a:schemeClr val="tx2"/>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2"/>
                          </a:solidFill>
                        </a:rPr>
                        <a:t>“DIS” - </a:t>
                      </a:r>
                      <a:r>
                        <a:rPr lang="sr-Cyrl-RS" sz="1200" dirty="0" smtClean="0">
                          <a:solidFill>
                            <a:schemeClr val="tx2"/>
                          </a:solidFill>
                        </a:rPr>
                        <a:t>цена</a:t>
                      </a:r>
                      <a:endParaRPr lang="en-US" sz="1200" dirty="0" smtClean="0">
                        <a:solidFill>
                          <a:schemeClr val="tx2"/>
                        </a:solidFill>
                      </a:endParaRPr>
                    </a:p>
                  </a:txBody>
                  <a:tcPr>
                    <a:solidFill>
                      <a:schemeClr val="accent6">
                        <a:lumMod val="20000"/>
                        <a:lumOff val="80000"/>
                      </a:schemeClr>
                    </a:solidFill>
                  </a:tcPr>
                </a:tc>
                <a:tc>
                  <a:txBody>
                    <a:bodyPr/>
                    <a:lstStyle/>
                    <a:p>
                      <a:pPr algn="ctr"/>
                      <a:r>
                        <a:rPr lang="sr-Cyrl-RS" sz="1200" dirty="0" smtClean="0">
                          <a:solidFill>
                            <a:schemeClr val="tx2"/>
                          </a:solidFill>
                        </a:rPr>
                        <a:t>Малена</a:t>
                      </a:r>
                      <a:r>
                        <a:rPr lang="sr-Cyrl-RS" sz="1200" baseline="0" dirty="0" smtClean="0">
                          <a:solidFill>
                            <a:schemeClr val="tx2"/>
                          </a:solidFill>
                        </a:rPr>
                        <a:t> трговина</a:t>
                      </a:r>
                      <a:endParaRPr lang="en-US" dirty="0"/>
                    </a:p>
                  </a:txBody>
                  <a:tcPr>
                    <a:solidFill>
                      <a:schemeClr val="accent6">
                        <a:lumMod val="20000"/>
                        <a:lumOff val="80000"/>
                      </a:schemeClr>
                    </a:solidFill>
                  </a:tcPr>
                </a:tc>
                <a:tc>
                  <a:txBody>
                    <a:bodyPr/>
                    <a:lstStyle/>
                    <a:p>
                      <a:pPr algn="ctr"/>
                      <a:r>
                        <a:rPr lang="sr-Cyrl-RS" sz="1200" dirty="0" smtClean="0">
                          <a:solidFill>
                            <a:schemeClr val="tx2"/>
                          </a:solidFill>
                        </a:rPr>
                        <a:t>Претпостављена цена</a:t>
                      </a:r>
                      <a:endParaRPr lang="en-US" sz="1200" dirty="0"/>
                    </a:p>
                  </a:txBody>
                  <a:tcPr>
                    <a:solidFill>
                      <a:schemeClr val="accent6">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204335">
                <a:tc>
                  <a:txBody>
                    <a:bodyPr/>
                    <a:lstStyle/>
                    <a:p>
                      <a:endParaRPr lang="en-US"/>
                    </a:p>
                  </a:txBody>
                  <a:tcPr>
                    <a:solidFill>
                      <a:schemeClr val="accent1">
                        <a:lumMod val="20000"/>
                        <a:lumOff val="80000"/>
                      </a:schemeClr>
                    </a:solidFill>
                  </a:tcPr>
                </a:tc>
                <a:tc>
                  <a:txBody>
                    <a:bodyPr/>
                    <a:lstStyle/>
                    <a:p>
                      <a:endParaRPr lang="en-US"/>
                    </a:p>
                  </a:txBody>
                  <a:tcPr>
                    <a:solidFill>
                      <a:schemeClr val="accent1">
                        <a:lumMod val="20000"/>
                        <a:lumOff val="80000"/>
                      </a:schemeClr>
                    </a:solidFill>
                  </a:tcPr>
                </a:tc>
                <a:tc>
                  <a:txBody>
                    <a:bodyPr/>
                    <a:lstStyle/>
                    <a:p>
                      <a:endParaRPr lang="en-US"/>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286750">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a:p>
                  </a:txBody>
                  <a:tcPr>
                    <a:solidFill>
                      <a:schemeClr val="accent1">
                        <a:lumMod val="20000"/>
                        <a:lumOff val="80000"/>
                      </a:schemeClr>
                    </a:solidFill>
                  </a:tcPr>
                </a:tc>
                <a:tc>
                  <a:txBody>
                    <a:bodyPr/>
                    <a:lstStyle/>
                    <a:p>
                      <a:endParaRPr lang="en-US"/>
                    </a:p>
                  </a:txBody>
                  <a:tcPr>
                    <a:solidFill>
                      <a:schemeClr val="accent1">
                        <a:lumMod val="20000"/>
                        <a:lumOff val="80000"/>
                      </a:schemeClr>
                    </a:solidFill>
                  </a:tcPr>
                </a:tc>
                <a:tc>
                  <a:txBody>
                    <a:bodyPr/>
                    <a:lstStyle/>
                    <a:p>
                      <a:endParaRPr lang="en-US"/>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12" name="TextBox 11"/>
          <p:cNvSpPr txBox="1"/>
          <p:nvPr/>
        </p:nvSpPr>
        <p:spPr>
          <a:xfrm>
            <a:off x="685800" y="1295400"/>
            <a:ext cx="7352077"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sr-Cyrl-RS" dirty="0">
                <a:solidFill>
                  <a:schemeClr val="tx2"/>
                </a:solidFill>
              </a:rPr>
              <a:t> 3.  Податке из претходне табеле би </a:t>
            </a:r>
            <a:r>
              <a:rPr lang="sr-Cyrl-RS" dirty="0" smtClean="0">
                <a:solidFill>
                  <a:schemeClr val="tx2"/>
                </a:solidFill>
              </a:rPr>
              <a:t>требало</a:t>
            </a:r>
          </a:p>
          <a:p>
            <a:r>
              <a:rPr lang="sr-Cyrl-RS" dirty="0" smtClean="0">
                <a:solidFill>
                  <a:schemeClr val="tx2"/>
                </a:solidFill>
              </a:rPr>
              <a:t> </a:t>
            </a:r>
            <a:r>
              <a:rPr lang="sr-Cyrl-RS" dirty="0">
                <a:solidFill>
                  <a:schemeClr val="tx2"/>
                </a:solidFill>
              </a:rPr>
              <a:t>представити и упоредити полигоналним линијама, као у овом примеру</a:t>
            </a:r>
            <a:r>
              <a:rPr lang="en-US" dirty="0">
                <a:solidFill>
                  <a:schemeClr val="tx2"/>
                </a:solidFill>
              </a:rPr>
              <a:t>:</a:t>
            </a:r>
            <a:endParaRPr lang="en-US" dirty="0"/>
          </a:p>
        </p:txBody>
      </p:sp>
      <p:pic>
        <p:nvPicPr>
          <p:cNvPr id="1031" name="Picture 7" descr="C:\Jasmina\2015-2016\Prolecni projekat\Konkretan uzorak prikaza.png"/>
          <p:cNvPicPr>
            <a:picLocks noChangeAspect="1" noChangeArrowheads="1"/>
          </p:cNvPicPr>
          <p:nvPr/>
        </p:nvPicPr>
        <p:blipFill>
          <a:blip r:embed="rId2"/>
          <a:srcRect/>
          <a:stretch>
            <a:fillRect/>
          </a:stretch>
        </p:blipFill>
        <p:spPr bwMode="auto">
          <a:xfrm>
            <a:off x="699077" y="2752062"/>
            <a:ext cx="7378123" cy="242953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3" name="Content Placeholder 2"/>
          <p:cNvSpPr>
            <a:spLocks noGrp="1"/>
          </p:cNvSpPr>
          <p:nvPr>
            <p:ph idx="1"/>
          </p:nvPr>
        </p:nvSpPr>
        <p:spPr/>
        <p:txBody>
          <a:bodyPr/>
          <a:lstStyle/>
          <a:p>
            <a:pPr>
              <a:buNone/>
            </a:pPr>
            <a:r>
              <a:rPr lang="sr-Cyrl-RS" dirty="0" smtClean="0">
                <a:solidFill>
                  <a:schemeClr val="tx2"/>
                </a:solidFill>
              </a:rPr>
              <a:t> </a:t>
            </a:r>
            <a:endParaRPr lang="en-US" dirty="0"/>
          </a:p>
        </p:txBody>
      </p:sp>
      <p:sp>
        <p:nvSpPr>
          <p:cNvPr id="7" name="Content Placeholder 3"/>
          <p:cNvSpPr txBox="1">
            <a:spLocks/>
          </p:cNvSpPr>
          <p:nvPr/>
        </p:nvSpPr>
        <p:spPr>
          <a:xfrm>
            <a:off x="533400" y="1295400"/>
            <a:ext cx="8229600" cy="5334000"/>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r-Cyrl-RS" sz="1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smtClean="0">
              <a:ln>
                <a:noFill/>
              </a:ln>
              <a:solidFill>
                <a:schemeClr val="tx2"/>
              </a:solidFill>
              <a:effectLst/>
              <a:uLnTx/>
              <a:uFillTx/>
              <a:latin typeface="+mn-lt"/>
              <a:ea typeface="+mn-ea"/>
              <a:cs typeface="+mn-cs"/>
            </a:endParaRPr>
          </a:p>
        </p:txBody>
      </p:sp>
      <p:sp>
        <p:nvSpPr>
          <p:cNvPr id="9" name="TextBox 8"/>
          <p:cNvSpPr txBox="1"/>
          <p:nvPr/>
        </p:nvSpPr>
        <p:spPr>
          <a:xfrm>
            <a:off x="762000" y="1676400"/>
            <a:ext cx="7467600" cy="3139321"/>
          </a:xfrm>
          <a:prstGeom prst="rect">
            <a:avLst/>
          </a:prstGeom>
          <a:noFill/>
        </p:spPr>
        <p:txBody>
          <a:bodyPr wrap="square" rtlCol="0">
            <a:spAutoFit/>
          </a:bodyPr>
          <a:lstStyle/>
          <a:p>
            <a:pPr marL="342900" lvl="0" indent="-342900"/>
            <a:r>
              <a:rPr lang="sr-Cyrl-RS" b="1" dirty="0" smtClean="0">
                <a:solidFill>
                  <a:schemeClr val="tx2"/>
                </a:solidFill>
              </a:rPr>
              <a:t>4. Фазе израде</a:t>
            </a:r>
            <a:endParaRPr lang="sr-Cyrl-RS" dirty="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en-US" dirty="0"/>
          </a:p>
        </p:txBody>
      </p:sp>
      <p:graphicFrame>
        <p:nvGraphicFramePr>
          <p:cNvPr id="13" name="Table 12"/>
          <p:cNvGraphicFramePr>
            <a:graphicFrameLocks noGrp="1"/>
          </p:cNvGraphicFramePr>
          <p:nvPr/>
        </p:nvGraphicFramePr>
        <p:xfrm>
          <a:off x="914400" y="2667000"/>
          <a:ext cx="7010401" cy="3581400"/>
        </p:xfrm>
        <a:graphic>
          <a:graphicData uri="http://schemas.openxmlformats.org/drawingml/2006/table">
            <a:tbl>
              <a:tblPr firstRow="1" bandRow="1">
                <a:tableStyleId>{5C22544A-7EE6-4342-B048-85BDC9FD1C3A}</a:tableStyleId>
              </a:tblPr>
              <a:tblGrid>
                <a:gridCol w="457200"/>
                <a:gridCol w="4267200"/>
                <a:gridCol w="2286001"/>
              </a:tblGrid>
              <a:tr h="381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solidFill>
                          <a:schemeClr val="tx2"/>
                        </a:solidFill>
                      </a:endParaRPr>
                    </a:p>
                  </a:txBody>
                  <a:tcP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r-Cyrl-RS" dirty="0" smtClean="0">
                          <a:solidFill>
                            <a:schemeClr val="tx2"/>
                          </a:solidFill>
                        </a:rPr>
                        <a:t>Корак</a:t>
                      </a:r>
                      <a:endParaRPr lang="en-US" dirty="0" smtClean="0">
                        <a:solidFill>
                          <a:schemeClr val="tx2"/>
                        </a:solidFill>
                      </a:endParaRPr>
                    </a:p>
                  </a:txBody>
                  <a:tcPr>
                    <a:solidFill>
                      <a:schemeClr val="accent6">
                        <a:lumMod val="20000"/>
                        <a:lumOff val="80000"/>
                      </a:schemeClr>
                    </a:solidFill>
                  </a:tcPr>
                </a:tc>
                <a:tc>
                  <a:txBody>
                    <a:bodyPr/>
                    <a:lstStyle/>
                    <a:p>
                      <a:pPr algn="ctr"/>
                      <a:r>
                        <a:rPr lang="sr-Cyrl-RS" dirty="0" smtClean="0">
                          <a:solidFill>
                            <a:schemeClr val="tx2"/>
                          </a:solidFill>
                        </a:rPr>
                        <a:t>Потребно</a:t>
                      </a:r>
                      <a:r>
                        <a:rPr lang="sr-Cyrl-RS" baseline="0" dirty="0" smtClean="0">
                          <a:solidFill>
                            <a:schemeClr val="tx2"/>
                          </a:solidFill>
                        </a:rPr>
                        <a:t> в</a:t>
                      </a:r>
                      <a:r>
                        <a:rPr lang="sr-Cyrl-RS" dirty="0" smtClean="0">
                          <a:solidFill>
                            <a:schemeClr val="tx2"/>
                          </a:solidFill>
                        </a:rPr>
                        <a:t>реме</a:t>
                      </a:r>
                      <a:r>
                        <a:rPr lang="sr-Cyrl-RS" baseline="0" dirty="0" smtClean="0">
                          <a:solidFill>
                            <a:schemeClr val="tx2"/>
                          </a:solidFill>
                        </a:rPr>
                        <a:t> </a:t>
                      </a:r>
                      <a:endParaRPr lang="en-US" dirty="0"/>
                    </a:p>
                  </a:txBody>
                  <a:tcPr>
                    <a:solidFill>
                      <a:schemeClr val="accent6">
                        <a:lumMod val="20000"/>
                        <a:lumOff val="80000"/>
                      </a:schemeClr>
                    </a:solidFill>
                  </a:tcPr>
                </a:tc>
              </a:tr>
              <a:tr h="374785">
                <a:tc>
                  <a:txBody>
                    <a:bodyPr/>
                    <a:lstStyle/>
                    <a:p>
                      <a:r>
                        <a:rPr lang="sr-Cyrl-RS" dirty="0" smtClean="0">
                          <a:solidFill>
                            <a:schemeClr val="tx2"/>
                          </a:solidFill>
                        </a:rPr>
                        <a:t>1.</a:t>
                      </a:r>
                    </a:p>
                  </a:txBody>
                  <a:tcPr>
                    <a:solidFill>
                      <a:schemeClr val="accent1">
                        <a:lumMod val="20000"/>
                        <a:lumOff val="80000"/>
                      </a:schemeClr>
                    </a:solidFill>
                  </a:tcPr>
                </a:tc>
                <a:tc>
                  <a:txBody>
                    <a:bodyPr/>
                    <a:lstStyle/>
                    <a:p>
                      <a:endParaRPr lang="sr-Cyrl-RS" dirty="0" smtClean="0"/>
                    </a:p>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r>
                        <a:rPr lang="sr-Cyrl-RS" dirty="0" smtClean="0">
                          <a:solidFill>
                            <a:schemeClr val="tx2"/>
                          </a:solidFill>
                        </a:rPr>
                        <a:t>2.</a:t>
                      </a:r>
                      <a:endParaRPr lang="en-US" dirty="0">
                        <a:solidFill>
                          <a:schemeClr val="tx2"/>
                        </a:solidFill>
                      </a:endParaRPr>
                    </a:p>
                  </a:txBody>
                  <a:tcPr>
                    <a:solidFill>
                      <a:schemeClr val="accent1">
                        <a:lumMod val="20000"/>
                        <a:lumOff val="80000"/>
                      </a:schemeClr>
                    </a:solidFill>
                  </a:tcPr>
                </a:tc>
                <a:tc>
                  <a:txBody>
                    <a:bodyPr/>
                    <a:lstStyle/>
                    <a:p>
                      <a:endParaRPr lang="sr-Cyrl-RS" dirty="0" smtClean="0"/>
                    </a:p>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r>
                        <a:rPr lang="sr-Cyrl-RS" dirty="0" smtClean="0">
                          <a:solidFill>
                            <a:schemeClr val="tx2"/>
                          </a:solidFill>
                        </a:rPr>
                        <a:t>3.</a:t>
                      </a:r>
                      <a:endParaRPr lang="en-US" dirty="0">
                        <a:solidFill>
                          <a:schemeClr val="tx2"/>
                        </a:solidFill>
                      </a:endParaRPr>
                    </a:p>
                  </a:txBody>
                  <a:tcPr>
                    <a:solidFill>
                      <a:schemeClr val="accent1">
                        <a:lumMod val="20000"/>
                        <a:lumOff val="80000"/>
                      </a:schemeClr>
                    </a:solidFill>
                  </a:tcPr>
                </a:tc>
                <a:tc>
                  <a:txBody>
                    <a:bodyPr/>
                    <a:lstStyle/>
                    <a:p>
                      <a:endParaRPr lang="sr-Cyrl-RS" dirty="0" smtClean="0"/>
                    </a:p>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r>
                        <a:rPr lang="sr-Cyrl-RS" dirty="0" smtClean="0">
                          <a:solidFill>
                            <a:schemeClr val="tx2"/>
                          </a:solidFill>
                        </a:rPr>
                        <a:t>4.</a:t>
                      </a:r>
                      <a:endParaRPr lang="en-US" dirty="0">
                        <a:solidFill>
                          <a:schemeClr val="tx2"/>
                        </a:solidFill>
                      </a:endParaRPr>
                    </a:p>
                  </a:txBody>
                  <a:tcPr>
                    <a:solidFill>
                      <a:schemeClr val="accent1">
                        <a:lumMod val="20000"/>
                        <a:lumOff val="80000"/>
                      </a:schemeClr>
                    </a:solidFill>
                  </a:tcPr>
                </a:tc>
                <a:tc>
                  <a:txBody>
                    <a:bodyPr/>
                    <a:lstStyle/>
                    <a:p>
                      <a:endParaRPr lang="sr-Cyrl-RS" dirty="0" smtClean="0"/>
                    </a:p>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r h="374785">
                <a:tc>
                  <a:txBody>
                    <a:bodyPr/>
                    <a:lstStyle/>
                    <a:p>
                      <a:r>
                        <a:rPr lang="sr-Cyrl-RS" dirty="0" smtClean="0">
                          <a:solidFill>
                            <a:schemeClr val="tx2"/>
                          </a:solidFill>
                        </a:rPr>
                        <a:t>5.</a:t>
                      </a:r>
                      <a:endParaRPr lang="en-US" dirty="0">
                        <a:solidFill>
                          <a:schemeClr val="tx2"/>
                        </a:solidFill>
                      </a:endParaRPr>
                    </a:p>
                  </a:txBody>
                  <a:tcPr>
                    <a:solidFill>
                      <a:schemeClr val="accent1">
                        <a:lumMod val="20000"/>
                        <a:lumOff val="80000"/>
                      </a:schemeClr>
                    </a:solidFill>
                  </a:tcPr>
                </a:tc>
                <a:tc>
                  <a:txBody>
                    <a:bodyPr/>
                    <a:lstStyle/>
                    <a:p>
                      <a:endParaRPr lang="sr-Cyrl-RS" dirty="0" smtClean="0"/>
                    </a:p>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sr-Cyrl-RS"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sr-Cyrl-RS" sz="27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Матема подухват </a:t>
            </a:r>
            <a:r>
              <a:rPr lang="en-U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sr-Cyrl-RS" sz="27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Моје кухињско нетривијално решење</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dirty="0"/>
          </a:p>
        </p:txBody>
      </p:sp>
      <p:sp>
        <p:nvSpPr>
          <p:cNvPr id="5" name="TextBox 4"/>
          <p:cNvSpPr txBox="1"/>
          <p:nvPr/>
        </p:nvSpPr>
        <p:spPr>
          <a:xfrm>
            <a:off x="609600" y="990600"/>
            <a:ext cx="7924800"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r-Cyrl-RS" dirty="0" smtClean="0">
                <a:solidFill>
                  <a:schemeClr val="tx2"/>
                </a:solidFill>
              </a:rPr>
              <a:t> 5</a:t>
            </a:r>
            <a:r>
              <a:rPr lang="sr-Cyrl-RS" dirty="0">
                <a:solidFill>
                  <a:schemeClr val="tx2"/>
                </a:solidFill>
              </a:rPr>
              <a:t>. Генерализација и </a:t>
            </a:r>
            <a:r>
              <a:rPr lang="sr-Cyrl-RS" dirty="0" smtClean="0">
                <a:solidFill>
                  <a:schemeClr val="tx2"/>
                </a:solidFill>
              </a:rPr>
              <a:t>примена</a:t>
            </a:r>
          </a:p>
          <a:p>
            <a:r>
              <a:rPr lang="sr-Cyrl-RS" dirty="0" smtClean="0">
                <a:solidFill>
                  <a:schemeClr val="tx2"/>
                </a:solidFill>
              </a:rPr>
              <a:t>Да бих припремио своје </a:t>
            </a:r>
            <a:r>
              <a:rPr lang="en-US" dirty="0" smtClean="0">
                <a:solidFill>
                  <a:schemeClr val="tx2"/>
                </a:solidFill>
              </a:rPr>
              <a:t>“</a:t>
            </a:r>
            <a:r>
              <a:rPr lang="sr-Cyrl-RS" dirty="0" smtClean="0">
                <a:solidFill>
                  <a:schemeClr val="tx2"/>
                </a:solidFill>
              </a:rPr>
              <a:t>нетривијално кухињско решење</a:t>
            </a:r>
            <a:r>
              <a:rPr lang="en-US" dirty="0" smtClean="0">
                <a:solidFill>
                  <a:schemeClr val="tx2"/>
                </a:solidFill>
              </a:rPr>
              <a:t>”</a:t>
            </a:r>
            <a:r>
              <a:rPr lang="sr-Cyrl-RS" dirty="0" smtClean="0">
                <a:solidFill>
                  <a:schemeClr val="tx2"/>
                </a:solidFill>
              </a:rPr>
              <a:t> било ми је потребно                     сати и                 минута.</a:t>
            </a:r>
            <a:endParaRPr lang="en-US" dirty="0" smtClean="0">
              <a:solidFill>
                <a:schemeClr val="tx2"/>
              </a:solidFill>
            </a:endParaRPr>
          </a:p>
          <a:p>
            <a:r>
              <a:rPr lang="sr-Cyrl-RS" dirty="0" smtClean="0">
                <a:solidFill>
                  <a:schemeClr val="tx2"/>
                </a:solidFill>
              </a:rPr>
              <a:t>Ово су неки моји утисци</a:t>
            </a:r>
            <a:r>
              <a:rPr lang="en-US" dirty="0" smtClean="0">
                <a:solidFill>
                  <a:schemeClr val="tx2"/>
                </a:solidFill>
              </a:rPr>
              <a:t>:</a:t>
            </a:r>
          </a:p>
          <a:p>
            <a:endParaRPr lang="en-US" dirty="0">
              <a:solidFill>
                <a:schemeClr val="tx2"/>
              </a:solidFill>
            </a:endParaRPr>
          </a:p>
          <a:p>
            <a:endParaRPr lang="en-US" dirty="0">
              <a:solidFill>
                <a:schemeClr val="tx2"/>
              </a:solidFill>
            </a:endParaRPr>
          </a:p>
          <a:p>
            <a:endParaRPr lang="en-US" dirty="0" smtClean="0">
              <a:solidFill>
                <a:schemeClr val="tx2"/>
              </a:solidFill>
            </a:endParaRPr>
          </a:p>
          <a:p>
            <a:endParaRPr lang="en-US" dirty="0">
              <a:solidFill>
                <a:schemeClr val="tx2"/>
              </a:solidFill>
            </a:endParaRPr>
          </a:p>
          <a:p>
            <a:endParaRPr lang="sr-Cyrl-RS" dirty="0">
              <a:solidFill>
                <a:schemeClr val="tx2"/>
              </a:solidFill>
            </a:endParaRPr>
          </a:p>
          <a:p>
            <a:r>
              <a:rPr lang="sr-Cyrl-RS" dirty="0" smtClean="0"/>
              <a:t> </a:t>
            </a:r>
            <a:endParaRPr lang="en-US" dirty="0"/>
          </a:p>
        </p:txBody>
      </p:sp>
      <p:cxnSp>
        <p:nvCxnSpPr>
          <p:cNvPr id="8" name="Straight Connector 7"/>
          <p:cNvCxnSpPr/>
          <p:nvPr/>
        </p:nvCxnSpPr>
        <p:spPr>
          <a:xfrm>
            <a:off x="1752600" y="1905000"/>
            <a:ext cx="838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352800" y="1905000"/>
            <a:ext cx="838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14400" y="2590800"/>
            <a:ext cx="6477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14400" y="3200400"/>
            <a:ext cx="6477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914400" y="2895600"/>
            <a:ext cx="6477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14400" y="3505200"/>
            <a:ext cx="6477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09600" y="3886200"/>
            <a:ext cx="7924800"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r-Cyrl-RS" dirty="0" smtClean="0">
                <a:solidFill>
                  <a:schemeClr val="tx2"/>
                </a:solidFill>
              </a:rPr>
              <a:t> </a:t>
            </a:r>
            <a:r>
              <a:rPr lang="en-US" dirty="0" smtClean="0">
                <a:solidFill>
                  <a:schemeClr val="tx2"/>
                </a:solidFill>
              </a:rPr>
              <a:t>  </a:t>
            </a:r>
            <a:r>
              <a:rPr lang="sr-Cyrl-RS" dirty="0" smtClean="0">
                <a:solidFill>
                  <a:schemeClr val="tx2"/>
                </a:solidFill>
              </a:rPr>
              <a:t>Поени</a:t>
            </a:r>
          </a:p>
          <a:p>
            <a:pPr>
              <a:buFont typeface="Arial" pitchFamily="34" charset="0"/>
              <a:buChar char="•"/>
            </a:pPr>
            <a:r>
              <a:rPr lang="sr-Cyrl-RS" dirty="0">
                <a:solidFill>
                  <a:schemeClr val="tx2"/>
                </a:solidFill>
              </a:rPr>
              <a:t> </a:t>
            </a:r>
            <a:r>
              <a:rPr lang="sr-Cyrl-RS" dirty="0" smtClean="0">
                <a:solidFill>
                  <a:schemeClr val="tx2"/>
                </a:solidFill>
              </a:rPr>
              <a:t>Успешно комплетиран сваки корак подухвата</a:t>
            </a:r>
            <a:r>
              <a:rPr lang="en-US" dirty="0" smtClean="0">
                <a:solidFill>
                  <a:schemeClr val="tx2"/>
                </a:solidFill>
              </a:rPr>
              <a:t>:                                / 20</a:t>
            </a:r>
          </a:p>
          <a:p>
            <a:pPr>
              <a:buFont typeface="Arial" pitchFamily="34" charset="0"/>
              <a:buChar char="•"/>
            </a:pPr>
            <a:r>
              <a:rPr lang="en-US" dirty="0">
                <a:solidFill>
                  <a:schemeClr val="tx2"/>
                </a:solidFill>
              </a:rPr>
              <a:t> </a:t>
            </a:r>
            <a:r>
              <a:rPr lang="sr-Cyrl-RS" dirty="0" smtClean="0">
                <a:solidFill>
                  <a:schemeClr val="tx2"/>
                </a:solidFill>
              </a:rPr>
              <a:t>Добро испланиран буџет                                                                       </a:t>
            </a:r>
            <a:r>
              <a:rPr lang="en-US" dirty="0" smtClean="0">
                <a:solidFill>
                  <a:schemeClr val="tx2"/>
                </a:solidFill>
              </a:rPr>
              <a:t>/ 20</a:t>
            </a:r>
          </a:p>
          <a:p>
            <a:pPr>
              <a:buFont typeface="Arial" pitchFamily="34" charset="0"/>
              <a:buChar char="•"/>
            </a:pPr>
            <a:r>
              <a:rPr lang="en-US" dirty="0">
                <a:solidFill>
                  <a:schemeClr val="tx2"/>
                </a:solidFill>
              </a:rPr>
              <a:t> </a:t>
            </a:r>
            <a:r>
              <a:rPr lang="sr-Cyrl-RS" dirty="0" smtClean="0">
                <a:solidFill>
                  <a:schemeClr val="tx2"/>
                </a:solidFill>
              </a:rPr>
              <a:t>Добар временски план                                                                           </a:t>
            </a:r>
            <a:r>
              <a:rPr lang="en-US" dirty="0" smtClean="0">
                <a:solidFill>
                  <a:schemeClr val="tx2"/>
                </a:solidFill>
              </a:rPr>
              <a:t>/ 20</a:t>
            </a:r>
          </a:p>
          <a:p>
            <a:pPr>
              <a:buFont typeface="Arial" pitchFamily="34" charset="0"/>
              <a:buChar char="•"/>
            </a:pPr>
            <a:r>
              <a:rPr lang="en-US" dirty="0">
                <a:solidFill>
                  <a:schemeClr val="tx2"/>
                </a:solidFill>
              </a:rPr>
              <a:t> </a:t>
            </a:r>
            <a:r>
              <a:rPr lang="sr-Cyrl-RS" dirty="0" smtClean="0">
                <a:solidFill>
                  <a:schemeClr val="tx2"/>
                </a:solidFill>
              </a:rPr>
              <a:t>Коректан графички приказ</a:t>
            </a:r>
            <a:r>
              <a:rPr lang="en-US" dirty="0" smtClean="0">
                <a:solidFill>
                  <a:schemeClr val="tx2"/>
                </a:solidFill>
              </a:rPr>
              <a:t>                                                                     / 20</a:t>
            </a:r>
          </a:p>
          <a:p>
            <a:pPr>
              <a:buFont typeface="Arial" pitchFamily="34" charset="0"/>
              <a:buChar char="•"/>
            </a:pPr>
            <a:r>
              <a:rPr lang="en-US" dirty="0">
                <a:solidFill>
                  <a:schemeClr val="tx2"/>
                </a:solidFill>
              </a:rPr>
              <a:t> </a:t>
            </a:r>
            <a:r>
              <a:rPr lang="sr-Cyrl-RS" dirty="0" smtClean="0">
                <a:solidFill>
                  <a:schemeClr val="tx2"/>
                </a:solidFill>
              </a:rPr>
              <a:t>Добра генерализација                                                                             </a:t>
            </a:r>
            <a:r>
              <a:rPr lang="en-US" dirty="0" smtClean="0">
                <a:solidFill>
                  <a:schemeClr val="tx2"/>
                </a:solidFill>
              </a:rPr>
              <a:t>/ 20</a:t>
            </a:r>
          </a:p>
          <a:p>
            <a:r>
              <a:rPr lang="sr-Cyrl-RS" dirty="0" smtClean="0">
                <a:solidFill>
                  <a:schemeClr val="tx2"/>
                </a:solidFill>
              </a:rPr>
              <a:t> </a:t>
            </a:r>
            <a:r>
              <a:rPr lang="en-US" dirty="0">
                <a:solidFill>
                  <a:schemeClr val="tx2"/>
                </a:solidFill>
              </a:rPr>
              <a:t> </a:t>
            </a:r>
            <a:r>
              <a:rPr lang="sr-Cyrl-RS" dirty="0" smtClean="0">
                <a:solidFill>
                  <a:schemeClr val="tx2"/>
                </a:solidFill>
              </a:rPr>
              <a:t>Укупан број поена</a:t>
            </a:r>
            <a:r>
              <a:rPr lang="en-US" dirty="0" smtClean="0">
                <a:solidFill>
                  <a:schemeClr val="tx2"/>
                </a:solidFill>
              </a:rPr>
              <a:t>:</a:t>
            </a:r>
            <a:r>
              <a:rPr lang="sr-Cyrl-RS" dirty="0" smtClean="0">
                <a:solidFill>
                  <a:schemeClr val="tx2"/>
                </a:solidFill>
              </a:rPr>
              <a:t>                                                                                </a:t>
            </a:r>
            <a:r>
              <a:rPr lang="en-US" dirty="0" smtClean="0">
                <a:solidFill>
                  <a:schemeClr val="tx2"/>
                </a:solidFill>
              </a:rPr>
              <a:t>   </a:t>
            </a:r>
            <a:r>
              <a:rPr lang="sr-Cyrl-RS" dirty="0" smtClean="0">
                <a:solidFill>
                  <a:schemeClr val="tx2"/>
                </a:solidFill>
              </a:rPr>
              <a:t> </a:t>
            </a:r>
            <a:r>
              <a:rPr lang="en-US" dirty="0" smtClean="0">
                <a:solidFill>
                  <a:schemeClr val="tx2"/>
                </a:solidFill>
              </a:rPr>
              <a:t>/100</a:t>
            </a:r>
            <a:endParaRPr lang="sr-Cyrl-RS" dirty="0" smtClean="0">
              <a:solidFill>
                <a:schemeClr val="tx2"/>
              </a:solidFill>
            </a:endParaRPr>
          </a:p>
          <a:p>
            <a:r>
              <a:rPr lang="sr-Cyrl-RS" dirty="0">
                <a:solidFill>
                  <a:schemeClr val="tx2"/>
                </a:solidFill>
              </a:rPr>
              <a:t> </a:t>
            </a:r>
            <a:r>
              <a:rPr lang="sr-Cyrl-RS" dirty="0" smtClean="0">
                <a:solidFill>
                  <a:schemeClr val="tx2"/>
                </a:solidFill>
              </a:rPr>
              <a:t> Коментар наставника</a:t>
            </a:r>
            <a:r>
              <a:rPr lang="en-US" dirty="0" smtClean="0">
                <a:solidFill>
                  <a:schemeClr val="tx2"/>
                </a:solidFill>
              </a:rPr>
              <a:t>:</a:t>
            </a:r>
          </a:p>
          <a:p>
            <a:endParaRPr lang="en-US" dirty="0" smtClean="0">
              <a:solidFill>
                <a:schemeClr val="tx2"/>
              </a:solidFill>
            </a:endParaRPr>
          </a:p>
          <a:p>
            <a:endParaRPr lang="en-US" dirty="0" smtClean="0">
              <a:solidFill>
                <a:schemeClr val="tx2"/>
              </a:solidFill>
            </a:endParaRPr>
          </a:p>
        </p:txBody>
      </p:sp>
      <p:cxnSp>
        <p:nvCxnSpPr>
          <p:cNvPr id="23" name="Straight Connector 22"/>
          <p:cNvCxnSpPr/>
          <p:nvPr/>
        </p:nvCxnSpPr>
        <p:spPr>
          <a:xfrm>
            <a:off x="5486400" y="44196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200400" y="4953000"/>
            <a:ext cx="3733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429000" y="5257800"/>
            <a:ext cx="3581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124200" y="5486400"/>
            <a:ext cx="3810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819400" y="5791200"/>
            <a:ext cx="411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38200" y="6324600"/>
            <a:ext cx="670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38200" y="6629400"/>
            <a:ext cx="6705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220</TotalTime>
  <Words>321</Words>
  <Application>Microsoft Office PowerPoint</Application>
  <PresentationFormat>On-screen Show (4:3)</PresentationFormat>
  <Paragraphs>123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  Матема подухват  - Моје кухињско нетривијално решење </vt:lpstr>
      <vt:lpstr>  Матема подухват  - Моје кухињско нетривијално решење </vt:lpstr>
      <vt:lpstr>  Матема подухват  - Моје кухињско нетривијално решење </vt:lpstr>
      <vt:lpstr>  Матема подухват  - Моје кухињско нетривијално решење </vt:lpstr>
      <vt:lpstr>  Матема подухват  - Моје кухињско нетривијално решење </vt:lpstr>
      <vt:lpstr>  Матема подухват  - Моје кухињско нетривијално решење </vt:lpstr>
      <vt:lpstr>  Матема подухват  - Моје кухињско нетривијално решење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Živadin Micić</dc:creator>
  <cp:lastModifiedBy>Živadin Micić</cp:lastModifiedBy>
  <cp:revision>26</cp:revision>
  <dcterms:created xsi:type="dcterms:W3CDTF">2016-04-29T11:11:14Z</dcterms:created>
  <dcterms:modified xsi:type="dcterms:W3CDTF">2016-04-29T14:55:01Z</dcterms:modified>
</cp:coreProperties>
</file>