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3" d="100"/>
          <a:sy n="73" d="100"/>
        </p:scale>
        <p:origin x="-46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E48B-1D2C-4A82-84C4-BF5B92444AE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D9-D7F7-45CA-89A4-2749349264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E48B-1D2C-4A82-84C4-BF5B92444AE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D9-D7F7-45CA-89A4-2749349264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E48B-1D2C-4A82-84C4-BF5B92444AE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D9-D7F7-45CA-89A4-2749349264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E48B-1D2C-4A82-84C4-BF5B92444AE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D9-D7F7-45CA-89A4-2749349264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E48B-1D2C-4A82-84C4-BF5B92444AE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D9-D7F7-45CA-89A4-2749349264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E48B-1D2C-4A82-84C4-BF5B92444AE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D9-D7F7-45CA-89A4-2749349264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E48B-1D2C-4A82-84C4-BF5B92444AE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D9-D7F7-45CA-89A4-2749349264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E48B-1D2C-4A82-84C4-BF5B92444AE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D9-D7F7-45CA-89A4-2749349264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E48B-1D2C-4A82-84C4-BF5B92444AE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D9-D7F7-45CA-89A4-2749349264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E48B-1D2C-4A82-84C4-BF5B92444AE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D9-D7F7-45CA-89A4-2749349264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E48B-1D2C-4A82-84C4-BF5B92444AE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24D9-D7F7-45CA-89A4-2749349264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FE48B-1D2C-4A82-84C4-BF5B92444AE9}" type="datetimeFigureOut">
              <a:rPr lang="en-US" smtClean="0"/>
              <a:pPr/>
              <a:t>12-Nov-15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C24D9-D7F7-45CA-89A4-2749349264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ound Diagonal Corner Rectangle 70"/>
          <p:cNvSpPr/>
          <p:nvPr/>
        </p:nvSpPr>
        <p:spPr>
          <a:xfrm>
            <a:off x="3352800" y="3124200"/>
            <a:ext cx="2819400" cy="5334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2400" b="1" dirty="0" smtClean="0"/>
              <a:t>Примене извода</a:t>
            </a:r>
            <a:endParaRPr lang="en-US" sz="2400" b="1" dirty="0"/>
          </a:p>
        </p:txBody>
      </p:sp>
      <p:sp>
        <p:nvSpPr>
          <p:cNvPr id="67" name="Round Diagonal Corner Rectangle 66"/>
          <p:cNvSpPr/>
          <p:nvPr/>
        </p:nvSpPr>
        <p:spPr>
          <a:xfrm>
            <a:off x="1828800" y="1828800"/>
            <a:ext cx="1143000" cy="3048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sr-Cyrl-RS" sz="1400" b="1" dirty="0" smtClean="0"/>
              <a:t>Ферма</a:t>
            </a:r>
            <a:endParaRPr lang="en-US" sz="1400" b="1" dirty="0" smtClean="0"/>
          </a:p>
          <a:p>
            <a:pPr algn="ctr"/>
            <a:endParaRPr lang="en-US" b="1" dirty="0"/>
          </a:p>
        </p:txBody>
      </p:sp>
      <p:sp>
        <p:nvSpPr>
          <p:cNvPr id="68" name="Round Diagonal Corner Rectangle 67"/>
          <p:cNvSpPr/>
          <p:nvPr/>
        </p:nvSpPr>
        <p:spPr>
          <a:xfrm>
            <a:off x="1600200" y="1295400"/>
            <a:ext cx="1143000" cy="3048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sr-Cyrl-RS" sz="1400" b="1" dirty="0" smtClean="0"/>
              <a:t>Рол</a:t>
            </a:r>
            <a:endParaRPr lang="en-US" sz="1400" b="1" dirty="0" smtClean="0"/>
          </a:p>
          <a:p>
            <a:pPr algn="ctr"/>
            <a:endParaRPr lang="en-US" b="1" dirty="0"/>
          </a:p>
        </p:txBody>
      </p:sp>
      <p:sp>
        <p:nvSpPr>
          <p:cNvPr id="69" name="Round Diagonal Corner Rectangle 68"/>
          <p:cNvSpPr/>
          <p:nvPr/>
        </p:nvSpPr>
        <p:spPr>
          <a:xfrm>
            <a:off x="1371600" y="762000"/>
            <a:ext cx="1143000" cy="3048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sr-Cyrl-RS" sz="1400" b="1" dirty="0" smtClean="0"/>
              <a:t>Лагранж</a:t>
            </a:r>
            <a:endParaRPr lang="en-US" sz="1400" b="1" dirty="0" smtClean="0"/>
          </a:p>
          <a:p>
            <a:pPr algn="ctr"/>
            <a:endParaRPr lang="en-US" b="1" dirty="0"/>
          </a:p>
        </p:txBody>
      </p:sp>
      <p:sp>
        <p:nvSpPr>
          <p:cNvPr id="66" name="Round Diagonal Corner Rectangle 65"/>
          <p:cNvSpPr/>
          <p:nvPr/>
        </p:nvSpPr>
        <p:spPr>
          <a:xfrm>
            <a:off x="2057400" y="2362200"/>
            <a:ext cx="1524000" cy="3810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 smtClean="0"/>
          </a:p>
          <a:p>
            <a:pPr algn="ctr"/>
            <a:r>
              <a:rPr lang="sr-Cyrl-RS" sz="1400" b="1" dirty="0" smtClean="0"/>
              <a:t>Теореме о аргументу </a:t>
            </a:r>
            <a:endParaRPr lang="en-US" sz="1400" b="1" dirty="0" smtClean="0"/>
          </a:p>
          <a:p>
            <a:pPr algn="ctr"/>
            <a:endParaRPr lang="en-US" b="1" dirty="0"/>
          </a:p>
        </p:txBody>
      </p:sp>
      <p:sp>
        <p:nvSpPr>
          <p:cNvPr id="70" name="Round Diagonal Corner Rectangle 69"/>
          <p:cNvSpPr/>
          <p:nvPr/>
        </p:nvSpPr>
        <p:spPr>
          <a:xfrm>
            <a:off x="1143000" y="152400"/>
            <a:ext cx="1143000" cy="3048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 smtClean="0"/>
          </a:p>
          <a:p>
            <a:pPr algn="ctr"/>
            <a:r>
              <a:rPr lang="sr-Cyrl-RS" sz="1400" b="1" dirty="0" smtClean="0"/>
              <a:t>Коши</a:t>
            </a:r>
            <a:endParaRPr lang="en-US" sz="1400" b="1" dirty="0" smtClean="0"/>
          </a:p>
          <a:p>
            <a:pPr algn="ctr"/>
            <a:endParaRPr lang="en-US" sz="1600" b="1" dirty="0"/>
          </a:p>
        </p:txBody>
      </p:sp>
      <p:sp>
        <p:nvSpPr>
          <p:cNvPr id="61" name="Round Diagonal Corner Rectangle 60"/>
          <p:cNvSpPr/>
          <p:nvPr/>
        </p:nvSpPr>
        <p:spPr>
          <a:xfrm>
            <a:off x="7086600" y="152400"/>
            <a:ext cx="1295400" cy="4572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dirty="0" smtClean="0"/>
              <a:t>гранична вредност</a:t>
            </a:r>
            <a:endParaRPr lang="en-US" sz="1400" b="1" dirty="0"/>
          </a:p>
        </p:txBody>
      </p:sp>
      <p:sp>
        <p:nvSpPr>
          <p:cNvPr id="62" name="Round Diagonal Corner Rectangle 61"/>
          <p:cNvSpPr/>
          <p:nvPr/>
        </p:nvSpPr>
        <p:spPr>
          <a:xfrm>
            <a:off x="6781800" y="762000"/>
            <a:ext cx="1371600" cy="3048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dirty="0" smtClean="0"/>
              <a:t>неодређеност</a:t>
            </a:r>
            <a:endParaRPr lang="en-US" sz="1400" b="1" dirty="0"/>
          </a:p>
        </p:txBody>
      </p:sp>
      <p:sp>
        <p:nvSpPr>
          <p:cNvPr id="63" name="Round Diagonal Corner Rectangle 62"/>
          <p:cNvSpPr/>
          <p:nvPr/>
        </p:nvSpPr>
        <p:spPr>
          <a:xfrm>
            <a:off x="6477000" y="1295400"/>
            <a:ext cx="1447800" cy="3810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dirty="0" smtClean="0"/>
              <a:t>количник бесконачности</a:t>
            </a:r>
            <a:r>
              <a:rPr lang="sr-Cyrl-RS" sz="1400" dirty="0" smtClean="0"/>
              <a:t>  </a:t>
            </a:r>
            <a:endParaRPr lang="en-US" sz="2000" dirty="0"/>
          </a:p>
        </p:txBody>
      </p:sp>
      <p:sp>
        <p:nvSpPr>
          <p:cNvPr id="64" name="Round Diagonal Corner Rectangle 63"/>
          <p:cNvSpPr/>
          <p:nvPr/>
        </p:nvSpPr>
        <p:spPr>
          <a:xfrm>
            <a:off x="6324600" y="1828800"/>
            <a:ext cx="1219200" cy="3810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dirty="0" smtClean="0"/>
              <a:t>нула пута бесконачно</a:t>
            </a:r>
            <a:endParaRPr lang="en-US" sz="1400" b="1" dirty="0"/>
          </a:p>
        </p:txBody>
      </p:sp>
      <p:sp>
        <p:nvSpPr>
          <p:cNvPr id="65" name="Round Diagonal Corner Rectangle 64"/>
          <p:cNvSpPr/>
          <p:nvPr/>
        </p:nvSpPr>
        <p:spPr>
          <a:xfrm>
            <a:off x="5867400" y="2362200"/>
            <a:ext cx="1371600" cy="3810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 dirty="0" smtClean="0"/>
          </a:p>
          <a:p>
            <a:pPr algn="ctr"/>
            <a:r>
              <a:rPr lang="sr-Cyrl-RS" sz="1400" b="1" dirty="0" smtClean="0"/>
              <a:t>Лопиталов</a:t>
            </a:r>
            <a:r>
              <a:rPr lang="en-US" sz="1400" b="1" dirty="0" smtClean="0"/>
              <a:t>a</a:t>
            </a:r>
            <a:r>
              <a:rPr lang="sr-Cyrl-RS" sz="1400" b="1" dirty="0" smtClean="0"/>
              <a:t> правил</a:t>
            </a:r>
            <a:r>
              <a:rPr lang="en-US" sz="1400" b="1" dirty="0" smtClean="0"/>
              <a:t>a</a:t>
            </a:r>
            <a:endParaRPr lang="en-US" dirty="0" smtClean="0"/>
          </a:p>
          <a:p>
            <a:pPr algn="ctr"/>
            <a:endParaRPr lang="en-US" b="1" dirty="0"/>
          </a:p>
        </p:txBody>
      </p:sp>
      <p:sp>
        <p:nvSpPr>
          <p:cNvPr id="60" name="Round Diagonal Corner Rectangle 59"/>
          <p:cNvSpPr/>
          <p:nvPr/>
        </p:nvSpPr>
        <p:spPr>
          <a:xfrm>
            <a:off x="7239000" y="6324600"/>
            <a:ext cx="1219200" cy="3048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dirty="0" smtClean="0"/>
              <a:t>екстремум</a:t>
            </a:r>
            <a:endParaRPr lang="en-US" sz="1400" b="1" dirty="0"/>
          </a:p>
        </p:txBody>
      </p:sp>
      <p:sp>
        <p:nvSpPr>
          <p:cNvPr id="58" name="Round Diagonal Corner Rectangle 57"/>
          <p:cNvSpPr/>
          <p:nvPr/>
        </p:nvSpPr>
        <p:spPr>
          <a:xfrm>
            <a:off x="7010400" y="5257800"/>
            <a:ext cx="1219200" cy="3048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dirty="0" smtClean="0"/>
              <a:t>Јенсен</a:t>
            </a:r>
            <a:endParaRPr lang="en-US" b="1" dirty="0"/>
          </a:p>
        </p:txBody>
      </p:sp>
      <p:sp>
        <p:nvSpPr>
          <p:cNvPr id="36" name="Rounded Rectangle 35"/>
          <p:cNvSpPr/>
          <p:nvPr/>
        </p:nvSpPr>
        <p:spPr>
          <a:xfrm>
            <a:off x="7086600" y="6248400"/>
            <a:ext cx="1600200" cy="609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/>
              <a:t>D</a:t>
            </a:r>
            <a:r>
              <a:rPr lang="sr-Latn-CS" sz="2000" dirty="0" smtClean="0"/>
              <a:t>1</a:t>
            </a:r>
            <a:endParaRPr lang="en-US" sz="2000" dirty="0"/>
          </a:p>
        </p:txBody>
      </p:sp>
      <p:sp>
        <p:nvSpPr>
          <p:cNvPr id="38" name="Rounded Rectangle 37"/>
          <p:cNvSpPr/>
          <p:nvPr/>
        </p:nvSpPr>
        <p:spPr>
          <a:xfrm>
            <a:off x="6705600" y="5105400"/>
            <a:ext cx="16002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D3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59" name="Round Diagonal Corner Rectangle 58"/>
          <p:cNvSpPr/>
          <p:nvPr/>
        </p:nvSpPr>
        <p:spPr>
          <a:xfrm>
            <a:off x="7010400" y="5867400"/>
            <a:ext cx="1295400" cy="2286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RS" sz="1400" b="1" dirty="0" smtClean="0"/>
          </a:p>
          <a:p>
            <a:pPr algn="ctr"/>
            <a:r>
              <a:rPr lang="sr-Cyrl-RS" sz="1400" b="1" dirty="0" smtClean="0"/>
              <a:t>други извод</a:t>
            </a:r>
            <a:endParaRPr lang="en-US" sz="1400" b="1" dirty="0" smtClean="0"/>
          </a:p>
          <a:p>
            <a:pPr algn="ctr"/>
            <a:endParaRPr lang="en-US" b="1" dirty="0"/>
          </a:p>
        </p:txBody>
      </p:sp>
      <p:sp>
        <p:nvSpPr>
          <p:cNvPr id="57" name="Round Diagonal Corner Rectangle 56"/>
          <p:cNvSpPr/>
          <p:nvPr/>
        </p:nvSpPr>
        <p:spPr>
          <a:xfrm>
            <a:off x="6781800" y="4724400"/>
            <a:ext cx="1066800" cy="3048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dirty="0" smtClean="0"/>
              <a:t>превој</a:t>
            </a:r>
            <a:endParaRPr lang="en-US" sz="1400" b="1" dirty="0"/>
          </a:p>
        </p:txBody>
      </p:sp>
      <p:sp>
        <p:nvSpPr>
          <p:cNvPr id="56" name="Round Diagonal Corner Rectangle 55"/>
          <p:cNvSpPr/>
          <p:nvPr/>
        </p:nvSpPr>
        <p:spPr>
          <a:xfrm>
            <a:off x="6248400" y="4038600"/>
            <a:ext cx="1447800" cy="4572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dirty="0" smtClean="0"/>
              <a:t>монотоност, конвексност</a:t>
            </a:r>
            <a:endParaRPr lang="en-US" sz="1400" b="1" dirty="0"/>
          </a:p>
        </p:txBody>
      </p:sp>
      <p:sp>
        <p:nvSpPr>
          <p:cNvPr id="55" name="Round Diagonal Corner Rectangle 54"/>
          <p:cNvSpPr/>
          <p:nvPr/>
        </p:nvSpPr>
        <p:spPr>
          <a:xfrm>
            <a:off x="1066800" y="6400800"/>
            <a:ext cx="1143000" cy="3048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dirty="0" smtClean="0"/>
              <a:t>Лагранж</a:t>
            </a:r>
            <a:endParaRPr lang="en-US" sz="1400" b="1" dirty="0"/>
          </a:p>
        </p:txBody>
      </p:sp>
      <p:sp>
        <p:nvSpPr>
          <p:cNvPr id="53" name="Round Diagonal Corner Rectangle 52"/>
          <p:cNvSpPr/>
          <p:nvPr/>
        </p:nvSpPr>
        <p:spPr>
          <a:xfrm>
            <a:off x="1219200" y="5867400"/>
            <a:ext cx="1143000" cy="2286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dirty="0" smtClean="0"/>
              <a:t>Пеано</a:t>
            </a:r>
            <a:endParaRPr lang="en-US" sz="1400" b="1" dirty="0"/>
          </a:p>
        </p:txBody>
      </p:sp>
      <p:sp>
        <p:nvSpPr>
          <p:cNvPr id="54" name="Round Diagonal Corner Rectangle 53"/>
          <p:cNvSpPr/>
          <p:nvPr/>
        </p:nvSpPr>
        <p:spPr>
          <a:xfrm>
            <a:off x="1905000" y="4800600"/>
            <a:ext cx="1600200" cy="3048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dirty="0" smtClean="0"/>
              <a:t>апроксимација</a:t>
            </a:r>
            <a:endParaRPr lang="en-US" sz="1400" b="1" dirty="0"/>
          </a:p>
        </p:txBody>
      </p:sp>
      <p:sp>
        <p:nvSpPr>
          <p:cNvPr id="52" name="Round Diagonal Corner Rectangle 51"/>
          <p:cNvSpPr/>
          <p:nvPr/>
        </p:nvSpPr>
        <p:spPr>
          <a:xfrm>
            <a:off x="1524000" y="5334000"/>
            <a:ext cx="1143000" cy="3048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dirty="0" smtClean="0"/>
              <a:t>остатак</a:t>
            </a:r>
            <a:endParaRPr lang="en-US" sz="1400" b="1" dirty="0"/>
          </a:p>
        </p:txBody>
      </p:sp>
      <p:sp>
        <p:nvSpPr>
          <p:cNvPr id="51" name="Round Diagonal Corner Rectangle 50"/>
          <p:cNvSpPr/>
          <p:nvPr/>
        </p:nvSpPr>
        <p:spPr>
          <a:xfrm>
            <a:off x="1905000" y="3962400"/>
            <a:ext cx="1905000" cy="533400"/>
          </a:xfrm>
          <a:prstGeom prst="round2DiagRect">
            <a:avLst>
              <a:gd name="adj1" fmla="val 50000"/>
              <a:gd name="adj2" fmla="val 0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 b="1" dirty="0" smtClean="0"/>
              <a:t>Тејлоров и Маклоренов развој</a:t>
            </a:r>
            <a:endParaRPr lang="en-US" b="1" dirty="0"/>
          </a:p>
        </p:txBody>
      </p:sp>
      <p:sp>
        <p:nvSpPr>
          <p:cNvPr id="37" name="Rounded Rectangle 36"/>
          <p:cNvSpPr/>
          <p:nvPr/>
        </p:nvSpPr>
        <p:spPr>
          <a:xfrm>
            <a:off x="6858000" y="5638800"/>
            <a:ext cx="1524000" cy="584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D2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6477000" y="4572000"/>
            <a:ext cx="15240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D4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990600" y="6324600"/>
            <a:ext cx="1447800" cy="533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/>
              <a:t>C</a:t>
            </a:r>
            <a:r>
              <a:rPr lang="sr-Latn-CS" sz="2000" dirty="0" smtClean="0"/>
              <a:t>1</a:t>
            </a:r>
            <a:endParaRPr lang="en-US" sz="2000" dirty="0"/>
          </a:p>
        </p:txBody>
      </p:sp>
      <p:sp>
        <p:nvSpPr>
          <p:cNvPr id="48" name="Rounded Rectangle 47"/>
          <p:cNvSpPr/>
          <p:nvPr/>
        </p:nvSpPr>
        <p:spPr>
          <a:xfrm>
            <a:off x="1143000" y="5791200"/>
            <a:ext cx="1524000" cy="533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C2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1371600" y="5257800"/>
            <a:ext cx="1752600" cy="533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C3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1828800" y="4572000"/>
            <a:ext cx="1752600" cy="660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C4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096000" y="1752600"/>
            <a:ext cx="16002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B4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400800" y="1219200"/>
            <a:ext cx="1600200" cy="508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B3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705600" y="685800"/>
            <a:ext cx="16002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B2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6934200" y="0"/>
            <a:ext cx="16002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/>
              <a:t>B</a:t>
            </a:r>
            <a:r>
              <a:rPr lang="sr-Latn-CS" sz="2000" dirty="0" smtClean="0"/>
              <a:t>1</a:t>
            </a:r>
            <a:endParaRPr lang="en-US" sz="2000" dirty="0"/>
          </a:p>
        </p:txBody>
      </p:sp>
      <p:sp>
        <p:nvSpPr>
          <p:cNvPr id="35" name="Rounded Rectangle 34"/>
          <p:cNvSpPr/>
          <p:nvPr/>
        </p:nvSpPr>
        <p:spPr>
          <a:xfrm>
            <a:off x="1066800" y="0"/>
            <a:ext cx="1295400" cy="584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 smtClean="0"/>
              <a:t>A1</a:t>
            </a:r>
            <a:endParaRPr lang="en-US" sz="2000" dirty="0"/>
          </a:p>
        </p:txBody>
      </p:sp>
      <p:sp>
        <p:nvSpPr>
          <p:cNvPr id="34" name="Rounded Rectangle 33"/>
          <p:cNvSpPr/>
          <p:nvPr/>
        </p:nvSpPr>
        <p:spPr>
          <a:xfrm>
            <a:off x="1295400" y="609600"/>
            <a:ext cx="1295400" cy="508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A2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524000" y="1143000"/>
            <a:ext cx="1371600" cy="508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A3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676400" y="1676400"/>
            <a:ext cx="13716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A4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981200" y="2286000"/>
            <a:ext cx="1828800" cy="685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dirty="0" smtClean="0"/>
              <a:t>Kolona A</a:t>
            </a:r>
            <a:endParaRPr lang="en-US" sz="2000" dirty="0"/>
          </a:p>
        </p:txBody>
      </p:sp>
      <p:sp>
        <p:nvSpPr>
          <p:cNvPr id="40" name="Rounded Rectangle 39"/>
          <p:cNvSpPr/>
          <p:nvPr/>
        </p:nvSpPr>
        <p:spPr>
          <a:xfrm>
            <a:off x="5867400" y="3810000"/>
            <a:ext cx="1905000" cy="7620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Kolona D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1828800" y="3810000"/>
            <a:ext cx="2133600" cy="7620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Kolona C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5715000" y="2286000"/>
            <a:ext cx="1828800" cy="6858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dirty="0">
                <a:solidFill>
                  <a:schemeClr val="dk1"/>
                </a:solidFill>
              </a:rPr>
              <a:t>Kolona B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438400" y="2971800"/>
            <a:ext cx="4724400" cy="8382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Konačno rešenje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6" grpId="2" animBg="1"/>
      <p:bldP spid="38" grpId="0" animBg="1"/>
      <p:bldP spid="38" grpId="1" animBg="1"/>
      <p:bldP spid="38" grpId="2" animBg="1"/>
      <p:bldP spid="37" grpId="0" animBg="1"/>
      <p:bldP spid="37" grpId="1" animBg="1"/>
      <p:bldP spid="37" grpId="2" animBg="1"/>
      <p:bldP spid="39" grpId="0" animBg="1"/>
      <p:bldP spid="39" grpId="1" animBg="1"/>
      <p:bldP spid="39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35" grpId="0" animBg="1"/>
      <p:bldP spid="35" grpId="1" animBg="1"/>
      <p:bldP spid="35" grpId="2" animBg="1"/>
      <p:bldP spid="34" grpId="0" animBg="1"/>
      <p:bldP spid="34" grpId="1" animBg="1"/>
      <p:bldP spid="34" grpId="2" animBg="1"/>
      <p:bldP spid="33" grpId="0" animBg="1"/>
      <p:bldP spid="33" grpId="1" animBg="1"/>
      <p:bldP spid="33" grpId="2" animBg="1"/>
      <p:bldP spid="8" grpId="0" animBg="1"/>
      <p:bldP spid="8" grpId="1" animBg="1"/>
      <p:bldP spid="8" grpId="2" animBg="1"/>
      <p:bldP spid="7" grpId="0" animBg="1"/>
      <p:bldP spid="7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2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63</Words>
  <Application>Microsoft Macintosh PowerPoint</Application>
  <PresentationFormat>On-screen Show (4:3)</PresentationFormat>
  <Paragraphs>49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Zoran</dc:creator>
  <cp:lastModifiedBy>Živadin Micić</cp:lastModifiedBy>
  <cp:revision>45</cp:revision>
  <dcterms:created xsi:type="dcterms:W3CDTF">2013-02-21T09:14:26Z</dcterms:created>
  <dcterms:modified xsi:type="dcterms:W3CDTF">2015-11-12T13:31:35Z</dcterms:modified>
</cp:coreProperties>
</file>