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4A5A-AEF0-4A9C-82CE-AEB5111A54B1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3D4EA-4267-46E1-84FA-96ABE9C2E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80999"/>
          </a:xfrm>
        </p:spPr>
        <p:txBody>
          <a:bodyPr>
            <a:noAutofit/>
          </a:bodyPr>
          <a:lstStyle/>
          <a:p>
            <a:r>
              <a:rPr lang="sr-Cyrl-CS" sz="2000" dirty="0" smtClean="0">
                <a:latin typeface="Comic Sans MS" pitchFamily="66" charset="0"/>
              </a:rPr>
              <a:t>Задаци </a:t>
            </a:r>
            <a:r>
              <a:rPr lang="sr-Cyrl-CS" sz="2000" smtClean="0">
                <a:latin typeface="Comic Sans MS" pitchFamily="66" charset="0"/>
              </a:rPr>
              <a:t>из </a:t>
            </a:r>
            <a:r>
              <a:rPr lang="sr-Cyrl-CS" sz="2000" smtClean="0">
                <a:latin typeface="Comic Sans MS" pitchFamily="66" charset="0"/>
              </a:rPr>
              <a:t>часописа </a:t>
            </a:r>
            <a:r>
              <a:rPr lang="sr-Cyrl-CS" sz="2000" smtClean="0">
                <a:latin typeface="Comic Sans MS" pitchFamily="66" charset="0"/>
              </a:rPr>
              <a:t>“Тангента”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295400"/>
            <a:ext cx="7543800" cy="48768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Наћи остатак при дељењу полинома </a:t>
            </a:r>
          </a:p>
          <a:p>
            <a:pPr marL="514350" indent="-514350" algn="l"/>
            <a:r>
              <a:rPr lang="sr-Cyrl-CS" dirty="0" smtClean="0">
                <a:solidFill>
                  <a:schemeClr val="tx1"/>
                </a:solidFill>
                <a:latin typeface="Comic Sans MS" pitchFamily="66" charset="0"/>
              </a:rPr>
              <a:t>    полиномом             .</a:t>
            </a:r>
          </a:p>
          <a:p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733800" y="1828800"/>
          <a:ext cx="4089400" cy="533400"/>
        </p:xfrm>
        <a:graphic>
          <a:graphicData uri="http://schemas.openxmlformats.org/presentationml/2006/ole">
            <p:oleObj spid="_x0000_s1027" name="Equation" r:id="rId3" imgW="1320480" imgH="19044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978275" y="2346325"/>
          <a:ext cx="957263" cy="528638"/>
        </p:xfrm>
        <a:graphic>
          <a:graphicData uri="http://schemas.openxmlformats.org/presentationml/2006/ole">
            <p:oleObj spid="_x0000_s1028" name="Equation" r:id="rId4" imgW="3682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77200" cy="609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059363"/>
          </a:xfrm>
        </p:spPr>
        <p:txBody>
          <a:bodyPr/>
          <a:lstStyle/>
          <a:p>
            <a:pPr marL="514350" indent="-514350">
              <a:buAutoNum type="arabicPeriod" startAt="2"/>
            </a:pPr>
            <a:endParaRPr lang="sr-Cyrl-CS" dirty="0" smtClean="0">
              <a:latin typeface="Comic Sans MS" pitchFamily="66" charset="0"/>
            </a:endParaRPr>
          </a:p>
          <a:p>
            <a:pPr marL="514350" indent="-514350">
              <a:buAutoNum type="arabicPeriod" startAt="2"/>
            </a:pPr>
            <a:r>
              <a:rPr lang="sr-Cyrl-CS" dirty="0" smtClean="0">
                <a:latin typeface="Comic Sans MS" pitchFamily="66" charset="0"/>
              </a:rPr>
              <a:t>Одредити све полиноме         за које важи                               .</a:t>
            </a:r>
          </a:p>
          <a:p>
            <a:pPr marL="514350" indent="-514350">
              <a:buNone/>
            </a:pPr>
            <a:endParaRPr 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019800" y="1752600"/>
          <a:ext cx="838200" cy="483577"/>
        </p:xfrm>
        <a:graphic>
          <a:graphicData uri="http://schemas.openxmlformats.org/presentationml/2006/ole">
            <p:oleObj spid="_x0000_s2051" name="Equation" r:id="rId3" imgW="330120" imgH="19044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133600" y="2209800"/>
          <a:ext cx="3610708" cy="533400"/>
        </p:xfrm>
        <a:graphic>
          <a:graphicData uri="http://schemas.openxmlformats.org/presentationml/2006/ole">
            <p:oleObj spid="_x0000_s2052" name="Equation" r:id="rId4" imgW="14223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53400" cy="5638800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3"/>
            </a:pPr>
            <a:r>
              <a:rPr lang="sr-Cyrl-CS" dirty="0" smtClean="0">
                <a:latin typeface="Comic Sans MS" pitchFamily="66" charset="0"/>
              </a:rPr>
              <a:t>Наћи услов за      тако да полином                </a:t>
            </a:r>
          </a:p>
          <a:p>
            <a:pPr marL="514350" indent="-514350">
              <a:buNone/>
            </a:pPr>
            <a:r>
              <a:rPr lang="sr-Cyrl-CS" dirty="0" smtClean="0"/>
              <a:t>                              </a:t>
            </a:r>
            <a:r>
              <a:rPr lang="sr-Cyrl-CS" dirty="0" smtClean="0">
                <a:latin typeface="Comic Sans MS" pitchFamily="66" charset="0"/>
              </a:rPr>
              <a:t>буде дељив полиномом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        ,           .</a:t>
            </a:r>
            <a:endParaRPr lang="sr-Cyrl-CS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038600" y="1524000"/>
          <a:ext cx="457200" cy="381000"/>
        </p:xfrm>
        <a:graphic>
          <a:graphicData uri="http://schemas.openxmlformats.org/presentationml/2006/ole">
            <p:oleObj spid="_x0000_s3075" name="Equation" r:id="rId3" imgW="152280" imgH="12672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762000" y="1981200"/>
          <a:ext cx="2286000" cy="571500"/>
        </p:xfrm>
        <a:graphic>
          <a:graphicData uri="http://schemas.openxmlformats.org/presentationml/2006/ole">
            <p:oleObj spid="_x0000_s3076" name="Equation" r:id="rId4" imgW="761760" imgH="19044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838200" y="2514600"/>
          <a:ext cx="2133600" cy="566738"/>
        </p:xfrm>
        <a:graphic>
          <a:graphicData uri="http://schemas.openxmlformats.org/presentationml/2006/ole">
            <p:oleObj spid="_x0000_s3077" name="Equation" r:id="rId5" imgW="609480" imgH="190440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3098800" y="2590800"/>
          <a:ext cx="1397000" cy="598714"/>
        </p:xfrm>
        <a:graphic>
          <a:graphicData uri="http://schemas.openxmlformats.org/presentationml/2006/ole">
            <p:oleObj spid="_x0000_s3078" name="Equation" r:id="rId6" imgW="5331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4"/>
            </a:pPr>
            <a:r>
              <a:rPr lang="sr-Cyrl-CS" dirty="0" smtClean="0">
                <a:latin typeface="Comic Sans MS" pitchFamily="66" charset="0"/>
              </a:rPr>
              <a:t> Одредити број     тако да је полином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</a:t>
            </a:r>
            <a:r>
              <a:rPr lang="en-US" dirty="0" smtClean="0">
                <a:latin typeface="Comic Sans MS" pitchFamily="66" charset="0"/>
              </a:rPr>
              <a:t>    </a:t>
            </a:r>
            <a:r>
              <a:rPr lang="sr-Cyrl-CS" dirty="0" smtClean="0">
                <a:latin typeface="Comic Sans MS" pitchFamily="66" charset="0"/>
              </a:rPr>
              <a:t>                                         дељив са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</a:t>
            </a:r>
            <a:r>
              <a:rPr lang="sr-Cyrl-CS" dirty="0" smtClean="0"/>
              <a:t>                .</a:t>
            </a:r>
            <a:endParaRPr lang="en-US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066800" y="2209800"/>
          <a:ext cx="3124200" cy="532534"/>
        </p:xfrm>
        <a:graphic>
          <a:graphicData uri="http://schemas.openxmlformats.org/presentationml/2006/ole">
            <p:oleObj spid="_x0000_s4101" name="Equation" r:id="rId3" imgW="1117440" imgH="19044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4343400" y="2286000"/>
          <a:ext cx="2169360" cy="535297"/>
        </p:xfrm>
        <a:graphic>
          <a:graphicData uri="http://schemas.openxmlformats.org/presentationml/2006/ole">
            <p:oleObj spid="_x0000_s4102" name="Equation" r:id="rId4" imgW="977760" imgH="241200" progId="Equation.3">
              <p:embed/>
            </p:oleObj>
          </a:graphicData>
        </a:graphic>
      </p:graphicFrame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1143000" y="2819400"/>
          <a:ext cx="1244598" cy="589546"/>
        </p:xfrm>
        <a:graphic>
          <a:graphicData uri="http://schemas.openxmlformats.org/presentationml/2006/ole">
            <p:oleObj spid="_x0000_s4103" name="Equation" r:id="rId5" imgW="482400" imgH="228600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4038600" y="1828800"/>
          <a:ext cx="381000" cy="381000"/>
        </p:xfrm>
        <a:graphic>
          <a:graphicData uri="http://schemas.openxmlformats.org/presentationml/2006/ole">
            <p:oleObj spid="_x0000_s4104" name="Equation" r:id="rId6" imgW="12672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0593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5"/>
            </a:pPr>
            <a:r>
              <a:rPr lang="sr-Cyrl-CS" dirty="0" smtClean="0">
                <a:latin typeface="Comic Sans MS" pitchFamily="66" charset="0"/>
              </a:rPr>
              <a:t> Одредити све природне бројеве     </a:t>
            </a:r>
          </a:p>
          <a:p>
            <a:pPr marL="514350" indent="-514350">
              <a:buNone/>
            </a:pPr>
            <a:r>
              <a:rPr lang="sr-Cyrl-CS" dirty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   тако да полином 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буде дељив полиномом 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                    .                     </a:t>
            </a:r>
            <a:endParaRPr lang="en-US" dirty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648200" y="2209800"/>
          <a:ext cx="4063999" cy="554182"/>
        </p:xfrm>
        <a:graphic>
          <a:graphicData uri="http://schemas.openxmlformats.org/presentationml/2006/ole">
            <p:oleObj spid="_x0000_s5124" name="Equation" r:id="rId3" imgW="1396800" imgH="19044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1066800" y="3352800"/>
          <a:ext cx="3347720" cy="545824"/>
        </p:xfrm>
        <a:graphic>
          <a:graphicData uri="http://schemas.openxmlformats.org/presentationml/2006/ole">
            <p:oleObj spid="_x0000_s5125" name="Equation" r:id="rId4" imgW="1168200" imgH="19044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7772400" y="1828800"/>
          <a:ext cx="368300" cy="368300"/>
        </p:xfrm>
        <a:graphic>
          <a:graphicData uri="http://schemas.openxmlformats.org/presentationml/2006/ole">
            <p:oleObj spid="_x0000_s5126" name="Equation" r:id="rId5" imgW="12672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9216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50593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AutoNum type="arabicPeriod" startAt="6"/>
            </a:pPr>
            <a:r>
              <a:rPr lang="sr-Cyrl-CS" dirty="0" smtClean="0">
                <a:latin typeface="Comic Sans MS" pitchFamily="66" charset="0"/>
              </a:rPr>
              <a:t>Доказати да полином      при дељењу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са                                   даје остатак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                              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                             .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</a:t>
            </a:r>
          </a:p>
          <a:p>
            <a:pPr marL="514350" indent="-514350">
              <a:buNone/>
            </a:pP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105400" y="1676400"/>
          <a:ext cx="800100" cy="533400"/>
        </p:xfrm>
        <a:graphic>
          <a:graphicData uri="http://schemas.openxmlformats.org/presentationml/2006/ole">
            <p:oleObj spid="_x0000_s6147" name="Equation" r:id="rId3" imgW="342720" imgH="228600" progId="Equation.3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752600" y="2286000"/>
          <a:ext cx="3365493" cy="555770"/>
        </p:xfrm>
        <a:graphic>
          <a:graphicData uri="http://schemas.openxmlformats.org/presentationml/2006/ole">
            <p:oleObj spid="_x0000_s6148" name="Equation" r:id="rId4" imgW="1384200" imgH="228600" progId="Equation.3">
              <p:embed/>
            </p:oleObj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609600" y="3048000"/>
          <a:ext cx="4529280" cy="1023742"/>
        </p:xfrm>
        <a:graphic>
          <a:graphicData uri="http://schemas.openxmlformats.org/presentationml/2006/ole">
            <p:oleObj spid="_x0000_s6149" name="Equation" r:id="rId5" imgW="18540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Cyrl-CS" dirty="0" smtClean="0"/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7. Наћи остатак при дељењу полинома 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                                 полиномом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.</a:t>
            </a:r>
          </a:p>
          <a:p>
            <a:pPr marL="514350" indent="-514350">
              <a:buNone/>
            </a:pPr>
            <a:r>
              <a:rPr lang="sr-Cyrl-CS" dirty="0" smtClean="0">
                <a:latin typeface="Comic Sans MS" pitchFamily="66" charset="0"/>
              </a:rPr>
              <a:t>                 </a:t>
            </a:r>
          </a:p>
          <a:p>
            <a:pPr marL="514350" indent="-514350">
              <a:buNone/>
            </a:pPr>
            <a:r>
              <a:rPr lang="sr-Cyrl-CS" dirty="0" smtClean="0"/>
              <a:t>   </a:t>
            </a:r>
            <a:endParaRPr lang="en-US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914400" y="2819400"/>
          <a:ext cx="4968240" cy="457200"/>
        </p:xfrm>
        <a:graphic>
          <a:graphicData uri="http://schemas.openxmlformats.org/presentationml/2006/ole">
            <p:oleObj spid="_x0000_s7172" name="Equation" r:id="rId3" imgW="2070000" imgH="190440" progId="Equation.3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990600" y="3371850"/>
          <a:ext cx="914400" cy="457200"/>
        </p:xfrm>
        <a:graphic>
          <a:graphicData uri="http://schemas.openxmlformats.org/presentationml/2006/ole">
            <p:oleObj spid="_x0000_s7173" name="Equation" r:id="rId4" imgW="3808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135563"/>
          </a:xfrm>
        </p:spPr>
        <p:txBody>
          <a:bodyPr/>
          <a:lstStyle/>
          <a:p>
            <a:pPr>
              <a:buNone/>
            </a:pPr>
            <a:endParaRPr lang="sr-Cyrl-CS" dirty="0" smtClean="0"/>
          </a:p>
          <a:p>
            <a:pPr>
              <a:buNone/>
            </a:pPr>
            <a:r>
              <a:rPr lang="sr-Cyrl-CS" dirty="0" smtClean="0"/>
              <a:t> 8. </a:t>
            </a:r>
            <a:r>
              <a:rPr lang="sr-Cyrl-CS" dirty="0" smtClean="0">
                <a:latin typeface="Comic Sans MS" pitchFamily="66" charset="0"/>
              </a:rPr>
              <a:t>Ако је    полином четвртог степена  такав да важи                           и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                       доказати да за све </a:t>
            </a:r>
          </a:p>
          <a:p>
            <a:pPr>
              <a:buNone/>
            </a:pPr>
            <a:r>
              <a:rPr lang="sr-Cyrl-CS" dirty="0" smtClean="0">
                <a:latin typeface="Comic Sans MS" pitchFamily="66" charset="0"/>
              </a:rPr>
              <a:t>  важи                        .        </a:t>
            </a:r>
          </a:p>
          <a:p>
            <a:pPr>
              <a:buNone/>
            </a:pPr>
            <a:r>
              <a:rPr lang="sr-Cyrl-CS" dirty="0">
                <a:latin typeface="Comic Sans MS" pitchFamily="66" charset="0"/>
              </a:rPr>
              <a:t> </a:t>
            </a:r>
            <a:r>
              <a:rPr lang="sr-Cyrl-CS" dirty="0" smtClean="0">
                <a:latin typeface="Comic Sans MS" pitchFamily="66" charset="0"/>
              </a:rPr>
              <a:t>  </a:t>
            </a:r>
            <a:endParaRPr lang="en-US" dirty="0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2209800" y="1676400"/>
          <a:ext cx="381000" cy="450273"/>
        </p:xfrm>
        <a:graphic>
          <a:graphicData uri="http://schemas.openxmlformats.org/presentationml/2006/ole">
            <p:oleObj spid="_x0000_s8196" name="Equation" r:id="rId3" imgW="139680" imgH="164880" progId="Equation.3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3860804" y="2133600"/>
          <a:ext cx="2311396" cy="533400"/>
        </p:xfrm>
        <a:graphic>
          <a:graphicData uri="http://schemas.openxmlformats.org/presentationml/2006/ole">
            <p:oleObj spid="_x0000_s8197" name="Equation" r:id="rId4" imgW="825480" imgH="190440" progId="Equation.3">
              <p:embed/>
            </p:oleObj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914400" y="2743200"/>
          <a:ext cx="2291076" cy="505384"/>
        </p:xfrm>
        <a:graphic>
          <a:graphicData uri="http://schemas.openxmlformats.org/presentationml/2006/ole">
            <p:oleObj spid="_x0000_s8198" name="Equation" r:id="rId5" imgW="863280" imgH="190440" progId="Equation.3">
              <p:embed/>
            </p:oleObj>
          </a:graphicData>
        </a:graphic>
      </p:graphicFrame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7391400" y="2743200"/>
          <a:ext cx="1143000" cy="457200"/>
        </p:xfrm>
        <a:graphic>
          <a:graphicData uri="http://schemas.openxmlformats.org/presentationml/2006/ole">
            <p:oleObj spid="_x0000_s8199" name="Equation" r:id="rId6" imgW="380880" imgH="152280" progId="Equation.3">
              <p:embed/>
            </p:oleObj>
          </a:graphicData>
        </a:graphic>
      </p:graphicFrame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2057400" y="3276600"/>
          <a:ext cx="2537460" cy="551622"/>
        </p:xfrm>
        <a:graphic>
          <a:graphicData uri="http://schemas.openxmlformats.org/presentationml/2006/ole">
            <p:oleObj spid="_x0000_s8200" name="Equation" r:id="rId7" imgW="87624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109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Equation</vt:lpstr>
      <vt:lpstr>Задаци из часописа “Тангента”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Kragujevac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Задаци из “Тангенте”</dc:title>
  <dc:creator>Jasmina Micic</dc:creator>
  <cp:lastModifiedBy>Jasmina Micic</cp:lastModifiedBy>
  <cp:revision>32</cp:revision>
  <dcterms:created xsi:type="dcterms:W3CDTF">2014-09-29T20:37:20Z</dcterms:created>
  <dcterms:modified xsi:type="dcterms:W3CDTF">2015-08-17T12:41:48Z</dcterms:modified>
</cp:coreProperties>
</file>