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sldIdLst>
    <p:sldId id="256" r:id="rId2"/>
    <p:sldId id="261" r:id="rId3"/>
    <p:sldId id="262" r:id="rId4"/>
    <p:sldId id="265" r:id="rId5"/>
    <p:sldId id="267" r:id="rId6"/>
    <p:sldId id="266" r:id="rId7"/>
    <p:sldId id="269" r:id="rId8"/>
    <p:sldId id="271" r:id="rId9"/>
    <p:sldId id="264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5757"/>
    <a:srgbClr val="B33345"/>
    <a:srgbClr val="934757"/>
    <a:srgbClr val="964859"/>
    <a:srgbClr val="AD5366"/>
    <a:srgbClr val="B66677"/>
    <a:srgbClr val="6F172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1D8F09F-065D-4F93-9099-19189DC88A87}" type="datetimeFigureOut">
              <a:rPr lang="en-US"/>
              <a:pPr>
                <a:defRPr/>
              </a:pPr>
              <a:t>5/2/2015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8211118-D49B-4317-A542-DB6679DD12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211118-D49B-4317-A542-DB6679DD129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F58C3E-B16D-4668-8E68-C01E5171F0DA}" type="datetimeFigureOut">
              <a:rPr lang="en-US" smtClean="0"/>
              <a:pPr>
                <a:defRPr/>
              </a:pPr>
              <a:t>5/2/2015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8676A67-DBC5-4E5E-ADDD-4134EDC1A5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BFD6F04-A316-4F07-8505-A4B6056CA27F}" type="datetimeFigureOut">
              <a:rPr lang="en-US" smtClean="0"/>
              <a:pPr>
                <a:defRPr/>
              </a:pPr>
              <a:t>5/2/2015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9AB2C93-E2EB-46A8-A73C-AE40263327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1FE2F91-DE99-4C69-8833-0892473F4F0C}" type="datetimeFigureOut">
              <a:rPr lang="en-US" smtClean="0"/>
              <a:pPr>
                <a:defRPr/>
              </a:pPr>
              <a:t>5/2/2015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EE19F29-9DC4-4CAD-A001-C6BAD45C40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EC18E46-16E7-487B-A30A-52FF0C33285B}" type="datetimeFigureOut">
              <a:rPr lang="en-US" smtClean="0"/>
              <a:pPr>
                <a:defRPr/>
              </a:pPr>
              <a:t>5/2/2015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3905A91-C6A2-4518-A00B-31D3174AE3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437C5DB-8A55-41FD-853F-6DC799249722}" type="datetimeFigureOut">
              <a:rPr lang="en-US" smtClean="0"/>
              <a:pPr>
                <a:defRPr/>
              </a:pPr>
              <a:t>5/2/2015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64AABE3-1EAC-4A47-9F42-18D8538E3C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60A6113-C840-4C08-B514-A0B9A96D68E7}" type="datetimeFigureOut">
              <a:rPr lang="en-US" smtClean="0"/>
              <a:pPr>
                <a:defRPr/>
              </a:pPr>
              <a:t>5/2/2015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3B51FC4-B4C2-4FB3-AD9F-D0159992AC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C390FE8-AF20-436D-A891-EEEDF5370762}" type="datetimeFigureOut">
              <a:rPr lang="en-US" smtClean="0"/>
              <a:pPr>
                <a:defRPr/>
              </a:pPr>
              <a:t>5/2/2015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72DDD36-8509-4DA0-AFB9-AA4F9766A9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8A0BD33F-402A-4327-B679-FAB23BF7A528}" type="datetimeFigureOut">
              <a:rPr lang="en-US" smtClean="0"/>
              <a:pPr>
                <a:defRPr/>
              </a:pPr>
              <a:t>5/2/2015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4D921D0-0001-47B6-A0E6-E0F9DEEBF9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8F30134-FBA2-4F2F-892E-9290955C1E1B}" type="datetimeFigureOut">
              <a:rPr lang="en-US" smtClean="0"/>
              <a:pPr>
                <a:defRPr/>
              </a:pPr>
              <a:t>5/2/2015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88E8342-24A0-4F45-8DDF-FAFE5679E0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035FF27-3039-4917-B3AD-1BA824C7D95A}" type="datetimeFigureOut">
              <a:rPr lang="en-US" smtClean="0"/>
              <a:pPr>
                <a:defRPr/>
              </a:pPr>
              <a:t>5/2/2015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57BAC55-9BD7-4089-A043-9B1E9BE0E4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0408F94-69F2-4BBB-873F-992D83F477BB}" type="datetimeFigureOut">
              <a:rPr lang="en-US" smtClean="0"/>
              <a:pPr>
                <a:defRPr/>
              </a:pPr>
              <a:t>5/2/2015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45312DD-4D9B-4A6A-9312-2E4E192A89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6B69AEC-F2F2-4F9F-8A63-79453727A8AC}" type="datetimeFigureOut">
              <a:rPr lang="en-US" smtClean="0"/>
              <a:pPr>
                <a:defRPr/>
              </a:pPr>
              <a:t>5/2/2015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DDBF203-C5B7-4C13-A869-1569A951AA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image" Target="../media/image13.png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3.png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25.png"/><Relationship Id="rId4" Type="http://schemas.openxmlformats.org/officeDocument/2006/relationships/image" Target="../media/image14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3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1524000"/>
            <a:ext cx="7394413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CS" sz="4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964859"/>
                </a:solidFill>
                <a:latin typeface="Tahoma" pitchFamily="34" charset="0"/>
                <a:cs typeface="Tahoma" pitchFamily="34" charset="0"/>
              </a:rPr>
              <a:t>КОНВЕКСНОСТ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CS" sz="4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964859"/>
                </a:solidFill>
                <a:latin typeface="Tahoma" pitchFamily="34" charset="0"/>
                <a:cs typeface="Tahoma" pitchFamily="34" charset="0"/>
              </a:rPr>
              <a:t> И    КОНКАВНОСТ ФУНКЦИЈЕ;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CS" sz="4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964859"/>
                </a:solidFill>
                <a:latin typeface="Tahoma" pitchFamily="34" charset="0"/>
                <a:cs typeface="Tahoma" pitchFamily="34" charset="0"/>
              </a:rPr>
              <a:t> ПРЕВОЈНЕ ТАЧКЕ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96485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24200" y="5105400"/>
            <a:ext cx="33528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C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934757"/>
                </a:solidFill>
                <a:latin typeface="Tahoma" pitchFamily="34" charset="0"/>
                <a:cs typeface="Tahoma" pitchFamily="34" charset="0"/>
              </a:rPr>
              <a:t>ПРИМЕРИ</a:t>
            </a:r>
            <a:endParaRPr lang="en-US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934757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Cyrl-CS" sz="2400" dirty="0" smtClean="0"/>
              <a:t>Теорема: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Cyrl-CS" dirty="0" smtClean="0"/>
              <a:t>Ако функција                 има у интервалу          позитиван други извод, тада је             конвексна дуж       осе, у том интервалу, а ако је други извод негативан, тада је функција конкавна дуж      осе.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r-Cyrl-C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r-Cyrl-CS" sz="2400" dirty="0" smtClean="0"/>
              <a:t>Дефиниција: </a:t>
            </a:r>
            <a:r>
              <a:rPr lang="sr-Cyrl-CS" dirty="0" smtClean="0"/>
              <a:t>Ако постоји околина тачке</a:t>
            </a:r>
            <a:endParaRPr lang="en-US" dirty="0" smtClean="0"/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dirty="0" smtClean="0"/>
              <a:t>       </a:t>
            </a:r>
            <a:r>
              <a:rPr lang="sr-Cyrl-CS" dirty="0" smtClean="0"/>
              <a:t>        </a:t>
            </a:r>
            <a:r>
              <a:rPr lang="en-US" dirty="0" smtClean="0"/>
              <a:t>,</a:t>
            </a:r>
            <a:r>
              <a:rPr lang="sr-Cyrl-CS" dirty="0" smtClean="0"/>
              <a:t>                      тако да функција у интервалима                </a:t>
            </a:r>
            <a:r>
              <a:rPr lang="en-US" dirty="0" smtClean="0"/>
              <a:t> </a:t>
            </a:r>
            <a:r>
              <a:rPr lang="sr-Cyrl-CS" dirty="0" smtClean="0"/>
              <a:t>и                               има различиту конвексност, тада  је тачка</a:t>
            </a:r>
            <a:endParaRPr lang="en-US" dirty="0" smtClean="0"/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dirty="0" smtClean="0"/>
              <a:t>      </a:t>
            </a:r>
            <a:r>
              <a:rPr lang="sr-Cyrl-CS" dirty="0" smtClean="0"/>
              <a:t>            </a:t>
            </a:r>
            <a:r>
              <a:rPr lang="en-US" dirty="0" smtClean="0"/>
              <a:t> </a:t>
            </a:r>
            <a:r>
              <a:rPr lang="sr-Cyrl-CS" dirty="0" smtClean="0"/>
              <a:t>превојна тачка графика функције</a:t>
            </a:r>
            <a:endParaRPr lang="en-US" dirty="0" smtClean="0"/>
          </a:p>
          <a:p>
            <a:pPr fontAlgn="auto">
              <a:spcAft>
                <a:spcPts val="0"/>
              </a:spcAft>
              <a:buNone/>
              <a:defRPr/>
            </a:pPr>
            <a:r>
              <a:rPr lang="sr-Cyrl-CS" dirty="0" smtClean="0"/>
              <a:t>              </a:t>
            </a:r>
            <a:r>
              <a:rPr lang="en-US" dirty="0" smtClean="0"/>
              <a:t> </a:t>
            </a:r>
            <a:r>
              <a:rPr lang="sr-Cyrl-CS" dirty="0" smtClean="0"/>
              <a:t>. </a:t>
            </a:r>
            <a:endParaRPr lang="en-US" dirty="0"/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/>
        </p:nvGraphicFramePr>
        <p:xfrm>
          <a:off x="3505200" y="685800"/>
          <a:ext cx="1295400" cy="449792"/>
        </p:xfrm>
        <a:graphic>
          <a:graphicData uri="http://schemas.openxmlformats.org/presentationml/2006/ole">
            <p:oleObj spid="_x0000_s1026" name="Equation" r:id="rId3" imgW="571320" imgH="215640" progId="Equation.3">
              <p:embed/>
            </p:oleObj>
          </a:graphicData>
        </a:graphic>
      </p:graphicFrame>
      <p:graphicFrame>
        <p:nvGraphicFramePr>
          <p:cNvPr id="1027" name="Object 11"/>
          <p:cNvGraphicFramePr>
            <a:graphicFrameLocks noChangeAspect="1"/>
          </p:cNvGraphicFramePr>
          <p:nvPr/>
        </p:nvGraphicFramePr>
        <p:xfrm>
          <a:off x="6553200" y="1066800"/>
          <a:ext cx="1371600" cy="457200"/>
        </p:xfrm>
        <a:graphic>
          <a:graphicData uri="http://schemas.openxmlformats.org/presentationml/2006/ole">
            <p:oleObj spid="_x0000_s1027" name="Equation" r:id="rId4" imgW="571320" imgH="215640" progId="Equation.3">
              <p:embed/>
            </p:oleObj>
          </a:graphicData>
        </a:graphic>
      </p:graphicFrame>
      <p:graphicFrame>
        <p:nvGraphicFramePr>
          <p:cNvPr id="1028" name="Object 13"/>
          <p:cNvGraphicFramePr>
            <a:graphicFrameLocks noChangeAspect="1"/>
          </p:cNvGraphicFramePr>
          <p:nvPr/>
        </p:nvGraphicFramePr>
        <p:xfrm>
          <a:off x="3581400" y="1426528"/>
          <a:ext cx="457200" cy="584836"/>
        </p:xfrm>
        <a:graphic>
          <a:graphicData uri="http://schemas.openxmlformats.org/presentationml/2006/ole">
            <p:oleObj spid="_x0000_s1028" name="Equation" r:id="rId5" imgW="203040" imgH="228600" progId="Equation.3">
              <p:embed/>
            </p:oleObj>
          </a:graphicData>
        </a:graphic>
      </p:graphicFrame>
      <p:graphicFrame>
        <p:nvGraphicFramePr>
          <p:cNvPr id="1029" name="Object 14"/>
          <p:cNvGraphicFramePr>
            <a:graphicFrameLocks noChangeAspect="1"/>
          </p:cNvGraphicFramePr>
          <p:nvPr/>
        </p:nvGraphicFramePr>
        <p:xfrm>
          <a:off x="5029200" y="2209800"/>
          <a:ext cx="533400" cy="600075"/>
        </p:xfrm>
        <a:graphic>
          <a:graphicData uri="http://schemas.openxmlformats.org/presentationml/2006/ole">
            <p:oleObj spid="_x0000_s1029" name="Equation" r:id="rId6" imgW="203040" imgH="228600" progId="Equation.3">
              <p:embed/>
            </p:oleObj>
          </a:graphicData>
        </a:graphic>
      </p:graphicFrame>
      <p:graphicFrame>
        <p:nvGraphicFramePr>
          <p:cNvPr id="1030" name="Object 16"/>
          <p:cNvGraphicFramePr>
            <a:graphicFrameLocks noChangeAspect="1"/>
          </p:cNvGraphicFramePr>
          <p:nvPr/>
        </p:nvGraphicFramePr>
        <p:xfrm>
          <a:off x="914400" y="3676650"/>
          <a:ext cx="1371600" cy="514350"/>
        </p:xfrm>
        <a:graphic>
          <a:graphicData uri="http://schemas.openxmlformats.org/presentationml/2006/ole">
            <p:oleObj spid="_x0000_s1030" name="Equation" r:id="rId7" imgW="571320" imgH="228600" progId="Equation.3">
              <p:embed/>
            </p:oleObj>
          </a:graphicData>
        </a:graphic>
      </p:graphicFrame>
      <p:graphicFrame>
        <p:nvGraphicFramePr>
          <p:cNvPr id="1031" name="Object 19"/>
          <p:cNvGraphicFramePr>
            <a:graphicFrameLocks noChangeAspect="1"/>
          </p:cNvGraphicFramePr>
          <p:nvPr/>
        </p:nvGraphicFramePr>
        <p:xfrm>
          <a:off x="2514600" y="3657600"/>
          <a:ext cx="2057400" cy="561109"/>
        </p:xfrm>
        <a:graphic>
          <a:graphicData uri="http://schemas.openxmlformats.org/presentationml/2006/ole">
            <p:oleObj spid="_x0000_s1031" name="Equation" r:id="rId8" imgW="914400" imgH="228600" progId="Equation.3">
              <p:embed/>
            </p:oleObj>
          </a:graphicData>
        </a:graphic>
      </p:graphicFrame>
      <p:graphicFrame>
        <p:nvGraphicFramePr>
          <p:cNvPr id="1032" name="Object 20"/>
          <p:cNvGraphicFramePr>
            <a:graphicFrameLocks noChangeAspect="1"/>
          </p:cNvGraphicFramePr>
          <p:nvPr/>
        </p:nvGraphicFramePr>
        <p:xfrm>
          <a:off x="3276600" y="4038600"/>
          <a:ext cx="1600200" cy="552701"/>
        </p:xfrm>
        <a:graphic>
          <a:graphicData uri="http://schemas.openxmlformats.org/presentationml/2006/ole">
            <p:oleObj spid="_x0000_s1032" name="Equation" r:id="rId9" imgW="698400" imgH="241200" progId="Equation.3">
              <p:embed/>
            </p:oleObj>
          </a:graphicData>
        </a:graphic>
      </p:graphicFrame>
      <p:graphicFrame>
        <p:nvGraphicFramePr>
          <p:cNvPr id="1033" name="Object 21"/>
          <p:cNvGraphicFramePr>
            <a:graphicFrameLocks noChangeAspect="1"/>
          </p:cNvGraphicFramePr>
          <p:nvPr/>
        </p:nvGraphicFramePr>
        <p:xfrm>
          <a:off x="5334000" y="4038600"/>
          <a:ext cx="1828800" cy="571500"/>
        </p:xfrm>
        <a:graphic>
          <a:graphicData uri="http://schemas.openxmlformats.org/presentationml/2006/ole">
            <p:oleObj spid="_x0000_s1033" name="Equation" r:id="rId10" imgW="698400" imgH="241200" progId="Equation.3">
              <p:embed/>
            </p:oleObj>
          </a:graphicData>
        </a:graphic>
      </p:graphicFrame>
      <p:graphicFrame>
        <p:nvGraphicFramePr>
          <p:cNvPr id="1034" name="Object 22"/>
          <p:cNvGraphicFramePr>
            <a:graphicFrameLocks noChangeAspect="1"/>
          </p:cNvGraphicFramePr>
          <p:nvPr/>
        </p:nvGraphicFramePr>
        <p:xfrm>
          <a:off x="914400" y="4927600"/>
          <a:ext cx="1752600" cy="584200"/>
        </p:xfrm>
        <a:graphic>
          <a:graphicData uri="http://schemas.openxmlformats.org/presentationml/2006/ole">
            <p:oleObj spid="_x0000_s1034" name="Equation" r:id="rId11" imgW="799920" imgH="266400" progId="Equation.3">
              <p:embed/>
            </p:oleObj>
          </a:graphicData>
        </a:graphic>
      </p:graphicFrame>
      <p:graphicFrame>
        <p:nvGraphicFramePr>
          <p:cNvPr id="1035" name="Object 23"/>
          <p:cNvGraphicFramePr>
            <a:graphicFrameLocks noChangeAspect="1"/>
          </p:cNvGraphicFramePr>
          <p:nvPr/>
        </p:nvGraphicFramePr>
        <p:xfrm>
          <a:off x="990600" y="5410200"/>
          <a:ext cx="1295399" cy="506980"/>
        </p:xfrm>
        <a:graphic>
          <a:graphicData uri="http://schemas.openxmlformats.org/presentationml/2006/ole">
            <p:oleObj spid="_x0000_s1035" name="Equation" r:id="rId12" imgW="58392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Miroljub\Desktop\trinax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19200" y="0"/>
            <a:ext cx="2133600" cy="1600200"/>
          </a:xfrm>
          <a:solidFill>
            <a:srgbClr val="FCD5B5">
              <a:alpha val="30196"/>
            </a:srgbClr>
          </a:solidFill>
        </p:spPr>
      </p:pic>
      <p:pic>
        <p:nvPicPr>
          <p:cNvPr id="7" name="Picture 2" descr="C:\Documents and Settings\Miroljub\Desktop\trecinanax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0"/>
            <a:ext cx="2133600" cy="1600200"/>
          </a:xfrm>
          <a:prstGeom prst="rect">
            <a:avLst/>
          </a:prstGeom>
          <a:solidFill>
            <a:schemeClr val="accent6">
              <a:lumMod val="40000"/>
              <a:lumOff val="60000"/>
              <a:alpha val="30000"/>
            </a:schemeClr>
          </a:solidFill>
        </p:spPr>
      </p:pic>
      <p:cxnSp>
        <p:nvCxnSpPr>
          <p:cNvPr id="12" name="Straight Connector 11"/>
          <p:cNvCxnSpPr/>
          <p:nvPr/>
        </p:nvCxnSpPr>
        <p:spPr>
          <a:xfrm>
            <a:off x="0" y="16002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6" name="Content Placeholder 8"/>
          <p:cNvSpPr txBox="1">
            <a:spLocks/>
          </p:cNvSpPr>
          <p:nvPr/>
        </p:nvSpPr>
        <p:spPr bwMode="auto">
          <a:xfrm>
            <a:off x="457200" y="18288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r-Cyrl-CS" sz="2400" dirty="0">
                <a:latin typeface="Arial Narrow" pitchFamily="34" charset="0"/>
              </a:rPr>
              <a:t>1</a:t>
            </a:r>
            <a:r>
              <a:rPr lang="sr-Cyrl-CS" sz="3200" dirty="0">
                <a:latin typeface="Calibri" pitchFamily="34" charset="0"/>
              </a:rPr>
              <a:t>. </a:t>
            </a:r>
            <a:endParaRPr lang="en-US" sz="3200" dirty="0">
              <a:latin typeface="Calibri" pitchFamily="34" charset="0"/>
            </a:endParaRP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1066800" y="1828800"/>
          <a:ext cx="2103438" cy="533400"/>
        </p:xfrm>
        <a:graphic>
          <a:graphicData uri="http://schemas.openxmlformats.org/presentationml/2006/ole">
            <p:oleObj spid="_x0000_s2050" name="Equation" r:id="rId5" imgW="901440" imgH="228600" progId="Equation.3">
              <p:embed/>
            </p:oleObj>
          </a:graphicData>
        </a:graphic>
      </p:graphicFrame>
      <p:graphicFrame>
        <p:nvGraphicFramePr>
          <p:cNvPr id="2051" name="Object 7"/>
          <p:cNvGraphicFramePr>
            <a:graphicFrameLocks noChangeAspect="1"/>
          </p:cNvGraphicFramePr>
          <p:nvPr/>
        </p:nvGraphicFramePr>
        <p:xfrm>
          <a:off x="2590800" y="762000"/>
          <a:ext cx="685800" cy="342900"/>
        </p:xfrm>
        <a:graphic>
          <a:graphicData uri="http://schemas.openxmlformats.org/presentationml/2006/ole">
            <p:oleObj spid="_x0000_s2051" name="Equation" r:id="rId6" imgW="419040" imgH="228600" progId="Equation.3">
              <p:embed/>
            </p:oleObj>
          </a:graphicData>
        </a:graphic>
      </p:graphicFrame>
      <p:graphicFrame>
        <p:nvGraphicFramePr>
          <p:cNvPr id="2052" name="Object 8"/>
          <p:cNvGraphicFramePr>
            <a:graphicFrameLocks noChangeAspect="1"/>
          </p:cNvGraphicFramePr>
          <p:nvPr/>
        </p:nvGraphicFramePr>
        <p:xfrm>
          <a:off x="6273800" y="762000"/>
          <a:ext cx="698500" cy="381000"/>
        </p:xfrm>
        <a:graphic>
          <a:graphicData uri="http://schemas.openxmlformats.org/presentationml/2006/ole">
            <p:oleObj spid="_x0000_s2052" name="Equation" r:id="rId7" imgW="419040" imgH="228600" progId="Equation.3">
              <p:embed/>
            </p:oleObj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00600" y="4419600"/>
            <a:ext cx="4190999" cy="2264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Miroljub\Desktop\trinax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19200" y="0"/>
            <a:ext cx="2133600" cy="1600200"/>
          </a:xfrm>
          <a:solidFill>
            <a:srgbClr val="FCD5B5">
              <a:alpha val="30196"/>
            </a:srgbClr>
          </a:solidFill>
        </p:spPr>
      </p:pic>
      <p:pic>
        <p:nvPicPr>
          <p:cNvPr id="7" name="Picture 2" descr="C:\Documents and Settings\Miroljub\Desktop\trecinanax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0"/>
            <a:ext cx="2133600" cy="1600200"/>
          </a:xfrm>
          <a:prstGeom prst="rect">
            <a:avLst/>
          </a:prstGeom>
          <a:solidFill>
            <a:schemeClr val="accent6">
              <a:lumMod val="40000"/>
              <a:lumOff val="60000"/>
              <a:alpha val="30000"/>
            </a:schemeClr>
          </a:solidFill>
        </p:spPr>
      </p:pic>
      <p:cxnSp>
        <p:nvCxnSpPr>
          <p:cNvPr id="12" name="Straight Connector 11"/>
          <p:cNvCxnSpPr/>
          <p:nvPr/>
        </p:nvCxnSpPr>
        <p:spPr>
          <a:xfrm>
            <a:off x="0" y="16002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0" name="Content Placeholder 8"/>
          <p:cNvSpPr txBox="1">
            <a:spLocks/>
          </p:cNvSpPr>
          <p:nvPr/>
        </p:nvSpPr>
        <p:spPr bwMode="auto">
          <a:xfrm>
            <a:off x="457200" y="18288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r-Cyrl-CS" sz="3200">
                <a:latin typeface="Calibri" pitchFamily="34" charset="0"/>
              </a:rPr>
              <a:t> </a:t>
            </a:r>
            <a:endParaRPr lang="en-US" sz="3200">
              <a:latin typeface="Calibri" pitchFamily="34" charset="0"/>
            </a:endParaRP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2590800" y="762000"/>
          <a:ext cx="685800" cy="342900"/>
        </p:xfrm>
        <a:graphic>
          <a:graphicData uri="http://schemas.openxmlformats.org/presentationml/2006/ole">
            <p:oleObj spid="_x0000_s3074" name="Equation" r:id="rId5" imgW="419040" imgH="228600" progId="Equation.3">
              <p:embed/>
            </p:oleObj>
          </a:graphicData>
        </a:graphic>
      </p:graphicFrame>
      <p:graphicFrame>
        <p:nvGraphicFramePr>
          <p:cNvPr id="3075" name="Object 4"/>
          <p:cNvGraphicFramePr>
            <a:graphicFrameLocks noChangeAspect="1"/>
          </p:cNvGraphicFramePr>
          <p:nvPr/>
        </p:nvGraphicFramePr>
        <p:xfrm>
          <a:off x="6273800" y="762000"/>
          <a:ext cx="698500" cy="381000"/>
        </p:xfrm>
        <a:graphic>
          <a:graphicData uri="http://schemas.openxmlformats.org/presentationml/2006/ole">
            <p:oleObj spid="_x0000_s3075" name="Equation" r:id="rId6" imgW="419040" imgH="228600" progId="Equation.3">
              <p:embed/>
            </p:oleObj>
          </a:graphicData>
        </a:graphic>
      </p:graphicFrame>
      <p:graphicFrame>
        <p:nvGraphicFramePr>
          <p:cNvPr id="3076" name="Object 5"/>
          <p:cNvGraphicFramePr>
            <a:graphicFrameLocks noChangeAspect="1"/>
          </p:cNvGraphicFramePr>
          <p:nvPr/>
        </p:nvGraphicFramePr>
        <p:xfrm>
          <a:off x="304800" y="1905000"/>
          <a:ext cx="2209800" cy="431800"/>
        </p:xfrm>
        <a:graphic>
          <a:graphicData uri="http://schemas.openxmlformats.org/presentationml/2006/ole">
            <p:oleObj spid="_x0000_s3076" name="Equation" r:id="rId7" imgW="93960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Miroljub\Desktop\trinax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19200" y="0"/>
            <a:ext cx="2133600" cy="1600200"/>
          </a:xfrm>
          <a:solidFill>
            <a:srgbClr val="FCD5B5">
              <a:alpha val="30196"/>
            </a:srgbClr>
          </a:solidFill>
        </p:spPr>
      </p:pic>
      <p:pic>
        <p:nvPicPr>
          <p:cNvPr id="7" name="Picture 2" descr="C:\Documents and Settings\Miroljub\Desktop\trecinanax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0"/>
            <a:ext cx="2133600" cy="1600200"/>
          </a:xfrm>
          <a:prstGeom prst="rect">
            <a:avLst/>
          </a:prstGeom>
          <a:solidFill>
            <a:schemeClr val="accent6">
              <a:lumMod val="40000"/>
              <a:lumOff val="60000"/>
              <a:alpha val="30000"/>
            </a:schemeClr>
          </a:solidFill>
        </p:spPr>
      </p:pic>
      <p:cxnSp>
        <p:nvCxnSpPr>
          <p:cNvPr id="12" name="Straight Connector 11"/>
          <p:cNvCxnSpPr/>
          <p:nvPr/>
        </p:nvCxnSpPr>
        <p:spPr>
          <a:xfrm>
            <a:off x="0" y="16002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5" name="Content Placeholder 8"/>
          <p:cNvSpPr txBox="1">
            <a:spLocks/>
          </p:cNvSpPr>
          <p:nvPr/>
        </p:nvSpPr>
        <p:spPr bwMode="auto">
          <a:xfrm>
            <a:off x="457200" y="18288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r-Cyrl-CS" sz="3200">
                <a:latin typeface="Calibri" pitchFamily="34" charset="0"/>
              </a:rPr>
              <a:t> </a:t>
            </a:r>
            <a:endParaRPr lang="en-US" sz="3200">
              <a:latin typeface="Calibri" pitchFamily="34" charset="0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590800" y="762000"/>
          <a:ext cx="685800" cy="342900"/>
        </p:xfrm>
        <a:graphic>
          <a:graphicData uri="http://schemas.openxmlformats.org/presentationml/2006/ole">
            <p:oleObj spid="_x0000_s4098" name="Equation" r:id="rId5" imgW="419040" imgH="22860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6273800" y="762000"/>
          <a:ext cx="698500" cy="381000"/>
        </p:xfrm>
        <a:graphic>
          <a:graphicData uri="http://schemas.openxmlformats.org/presentationml/2006/ole">
            <p:oleObj spid="_x0000_s4099" name="Equation" r:id="rId6" imgW="419040" imgH="228600" progId="Equation.3">
              <p:embed/>
            </p:oleObj>
          </a:graphicData>
        </a:graphic>
      </p:graphicFrame>
      <p:graphicFrame>
        <p:nvGraphicFramePr>
          <p:cNvPr id="4100" name="Object 5"/>
          <p:cNvGraphicFramePr>
            <a:graphicFrameLocks noChangeAspect="1"/>
          </p:cNvGraphicFramePr>
          <p:nvPr/>
        </p:nvGraphicFramePr>
        <p:xfrm>
          <a:off x="381000" y="1828800"/>
          <a:ext cx="2133600" cy="903288"/>
        </p:xfrm>
        <a:graphic>
          <a:graphicData uri="http://schemas.openxmlformats.org/presentationml/2006/ole">
            <p:oleObj spid="_x0000_s4100" name="Equation" r:id="rId7" imgW="1079280" imgH="457200" progId="Equation.3">
              <p:embed/>
            </p:oleObj>
          </a:graphicData>
        </a:graphic>
      </p:graphicFrame>
      <p:graphicFrame>
        <p:nvGraphicFramePr>
          <p:cNvPr id="4101" name="Object 7"/>
          <p:cNvGraphicFramePr>
            <a:graphicFrameLocks noChangeAspect="1"/>
          </p:cNvGraphicFramePr>
          <p:nvPr/>
        </p:nvGraphicFramePr>
        <p:xfrm>
          <a:off x="3657600" y="1905000"/>
          <a:ext cx="1752600" cy="779463"/>
        </p:xfrm>
        <a:graphic>
          <a:graphicData uri="http://schemas.openxmlformats.org/presentationml/2006/ole">
            <p:oleObj spid="_x0000_s4101" name="Equation" r:id="rId8" imgW="102852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Miroljub\Desktop\trinax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19200" y="0"/>
            <a:ext cx="2133600" cy="1600200"/>
          </a:xfrm>
          <a:solidFill>
            <a:srgbClr val="FCD5B5">
              <a:alpha val="30196"/>
            </a:srgbClr>
          </a:solidFill>
        </p:spPr>
      </p:pic>
      <p:pic>
        <p:nvPicPr>
          <p:cNvPr id="7" name="Picture 2" descr="C:\Documents and Settings\Miroljub\Desktop\trecinanax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0"/>
            <a:ext cx="2133600" cy="1600200"/>
          </a:xfrm>
          <a:prstGeom prst="rect">
            <a:avLst/>
          </a:prstGeom>
          <a:solidFill>
            <a:schemeClr val="accent6">
              <a:lumMod val="40000"/>
              <a:lumOff val="60000"/>
              <a:alpha val="30000"/>
            </a:schemeClr>
          </a:solidFill>
        </p:spPr>
      </p:pic>
      <p:cxnSp>
        <p:nvCxnSpPr>
          <p:cNvPr id="12" name="Straight Connector 11"/>
          <p:cNvCxnSpPr/>
          <p:nvPr/>
        </p:nvCxnSpPr>
        <p:spPr>
          <a:xfrm>
            <a:off x="0" y="16002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8" name="Content Placeholder 8"/>
          <p:cNvSpPr txBox="1">
            <a:spLocks/>
          </p:cNvSpPr>
          <p:nvPr/>
        </p:nvSpPr>
        <p:spPr bwMode="auto">
          <a:xfrm>
            <a:off x="457200" y="18288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r-Cyrl-CS" sz="3200">
                <a:latin typeface="Calibri" pitchFamily="34" charset="0"/>
              </a:rPr>
              <a:t> </a:t>
            </a:r>
            <a:endParaRPr lang="en-US" sz="3200">
              <a:latin typeface="Calibri" pitchFamily="34" charset="0"/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2590800" y="762000"/>
          <a:ext cx="685800" cy="342900"/>
        </p:xfrm>
        <a:graphic>
          <a:graphicData uri="http://schemas.openxmlformats.org/presentationml/2006/ole">
            <p:oleObj spid="_x0000_s5122" name="Equation" r:id="rId5" imgW="419040" imgH="22860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6273800" y="762000"/>
          <a:ext cx="698500" cy="381000"/>
        </p:xfrm>
        <a:graphic>
          <a:graphicData uri="http://schemas.openxmlformats.org/presentationml/2006/ole">
            <p:oleObj spid="_x0000_s5123" name="Equation" r:id="rId6" imgW="419040" imgH="228600" progId="Equation.3">
              <p:embed/>
            </p:oleObj>
          </a:graphicData>
        </a:graphic>
      </p:graphicFrame>
      <p:graphicFrame>
        <p:nvGraphicFramePr>
          <p:cNvPr id="5124" name="Object 5"/>
          <p:cNvGraphicFramePr>
            <a:graphicFrameLocks noChangeAspect="1"/>
          </p:cNvGraphicFramePr>
          <p:nvPr/>
        </p:nvGraphicFramePr>
        <p:xfrm>
          <a:off x="457200" y="1828800"/>
          <a:ext cx="4572000" cy="533400"/>
        </p:xfrm>
        <a:graphic>
          <a:graphicData uri="http://schemas.openxmlformats.org/presentationml/2006/ole">
            <p:oleObj spid="_x0000_s5124" name="Equation" r:id="rId7" imgW="2819160" imgH="279360" progId="Equation.3">
              <p:embed/>
            </p:oleObj>
          </a:graphicData>
        </a:graphic>
      </p:graphicFrame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76800" y="4648200"/>
            <a:ext cx="4191000" cy="2031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Miroljub\Desktop\trinax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19200" y="0"/>
            <a:ext cx="2133600" cy="1600200"/>
          </a:xfrm>
          <a:solidFill>
            <a:srgbClr val="FCD5B5">
              <a:alpha val="30196"/>
            </a:srgbClr>
          </a:solidFill>
        </p:spPr>
      </p:pic>
      <p:pic>
        <p:nvPicPr>
          <p:cNvPr id="7" name="Picture 2" descr="C:\Documents and Settings\Miroljub\Desktop\trecinanax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0"/>
            <a:ext cx="2133600" cy="1600200"/>
          </a:xfrm>
          <a:prstGeom prst="rect">
            <a:avLst/>
          </a:prstGeom>
          <a:solidFill>
            <a:schemeClr val="accent6">
              <a:lumMod val="40000"/>
              <a:lumOff val="60000"/>
              <a:alpha val="30000"/>
            </a:schemeClr>
          </a:solidFill>
        </p:spPr>
      </p:pic>
      <p:cxnSp>
        <p:nvCxnSpPr>
          <p:cNvPr id="12" name="Straight Connector 11"/>
          <p:cNvCxnSpPr/>
          <p:nvPr/>
        </p:nvCxnSpPr>
        <p:spPr>
          <a:xfrm>
            <a:off x="0" y="16002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2" name="Content Placeholder 8"/>
          <p:cNvSpPr txBox="1">
            <a:spLocks/>
          </p:cNvSpPr>
          <p:nvPr/>
        </p:nvSpPr>
        <p:spPr bwMode="auto">
          <a:xfrm>
            <a:off x="457200" y="18288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r-Cyrl-CS" sz="3200">
                <a:latin typeface="Calibri" pitchFamily="34" charset="0"/>
              </a:rPr>
              <a:t> </a:t>
            </a:r>
            <a:endParaRPr lang="en-US" sz="3200">
              <a:latin typeface="Calibri" pitchFamily="34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590800" y="762000"/>
          <a:ext cx="685800" cy="342900"/>
        </p:xfrm>
        <a:graphic>
          <a:graphicData uri="http://schemas.openxmlformats.org/presentationml/2006/ole">
            <p:oleObj spid="_x0000_s6146" name="Equation" r:id="rId5" imgW="419040" imgH="228600" progId="Equation.3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6273800" y="762000"/>
          <a:ext cx="698500" cy="381000"/>
        </p:xfrm>
        <a:graphic>
          <a:graphicData uri="http://schemas.openxmlformats.org/presentationml/2006/ole">
            <p:oleObj spid="_x0000_s6147" name="Equation" r:id="rId6" imgW="419040" imgH="228600" progId="Equation.3">
              <p:embed/>
            </p:oleObj>
          </a:graphicData>
        </a:graphic>
      </p:graphicFrame>
      <p:graphicFrame>
        <p:nvGraphicFramePr>
          <p:cNvPr id="6148" name="Object 5"/>
          <p:cNvGraphicFramePr>
            <a:graphicFrameLocks noChangeAspect="1"/>
          </p:cNvGraphicFramePr>
          <p:nvPr/>
        </p:nvGraphicFramePr>
        <p:xfrm>
          <a:off x="381000" y="1905000"/>
          <a:ext cx="5308600" cy="457200"/>
        </p:xfrm>
        <a:graphic>
          <a:graphicData uri="http://schemas.openxmlformats.org/presentationml/2006/ole">
            <p:oleObj spid="_x0000_s6148" name="Equation" r:id="rId7" imgW="26542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Miroljub\Desktop\trinax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19200" y="0"/>
            <a:ext cx="2133600" cy="1600200"/>
          </a:xfrm>
          <a:solidFill>
            <a:srgbClr val="FCD5B5">
              <a:alpha val="30196"/>
            </a:srgbClr>
          </a:solidFill>
        </p:spPr>
      </p:pic>
      <p:pic>
        <p:nvPicPr>
          <p:cNvPr id="7" name="Picture 2" descr="C:\Documents and Settings\Miroljub\Desktop\trecinanax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0"/>
            <a:ext cx="2133600" cy="1600200"/>
          </a:xfrm>
          <a:prstGeom prst="rect">
            <a:avLst/>
          </a:prstGeom>
          <a:solidFill>
            <a:schemeClr val="accent6">
              <a:lumMod val="40000"/>
              <a:lumOff val="60000"/>
              <a:alpha val="30000"/>
            </a:schemeClr>
          </a:solidFill>
        </p:spPr>
      </p:pic>
      <p:cxnSp>
        <p:nvCxnSpPr>
          <p:cNvPr id="12" name="Straight Connector 11"/>
          <p:cNvCxnSpPr/>
          <p:nvPr/>
        </p:nvCxnSpPr>
        <p:spPr>
          <a:xfrm>
            <a:off x="0" y="16002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6" name="Content Placeholder 8"/>
          <p:cNvSpPr txBox="1">
            <a:spLocks/>
          </p:cNvSpPr>
          <p:nvPr/>
        </p:nvSpPr>
        <p:spPr bwMode="auto">
          <a:xfrm>
            <a:off x="457200" y="18288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r-Cyrl-CS" sz="3200">
                <a:latin typeface="Calibri" pitchFamily="34" charset="0"/>
              </a:rPr>
              <a:t> </a:t>
            </a:r>
            <a:endParaRPr lang="en-US" sz="3200">
              <a:latin typeface="Calibri" pitchFamily="34" charset="0"/>
            </a:endParaRP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2590800" y="762000"/>
          <a:ext cx="685800" cy="342900"/>
        </p:xfrm>
        <a:graphic>
          <a:graphicData uri="http://schemas.openxmlformats.org/presentationml/2006/ole">
            <p:oleObj spid="_x0000_s7170" name="Equation" r:id="rId5" imgW="419040" imgH="228600" progId="Equation.3">
              <p:embed/>
            </p:oleObj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6273800" y="762000"/>
          <a:ext cx="698500" cy="381000"/>
        </p:xfrm>
        <a:graphic>
          <a:graphicData uri="http://schemas.openxmlformats.org/presentationml/2006/ole">
            <p:oleObj spid="_x0000_s7171" name="Equation" r:id="rId6" imgW="419040" imgH="228600" progId="Equation.3">
              <p:embed/>
            </p:oleObj>
          </a:graphicData>
        </a:graphic>
      </p:graphicFrame>
      <p:graphicFrame>
        <p:nvGraphicFramePr>
          <p:cNvPr id="7172" name="Object 5"/>
          <p:cNvGraphicFramePr>
            <a:graphicFrameLocks noChangeAspect="1"/>
          </p:cNvGraphicFramePr>
          <p:nvPr/>
        </p:nvGraphicFramePr>
        <p:xfrm>
          <a:off x="304800" y="1676401"/>
          <a:ext cx="5867400" cy="955496"/>
        </p:xfrm>
        <a:graphic>
          <a:graphicData uri="http://schemas.openxmlformats.org/presentationml/2006/ole">
            <p:oleObj spid="_x0000_s7172" name="Equation" r:id="rId7" imgW="2743200" imgH="520560" progId="Equation.3">
              <p:embed/>
            </p:oleObj>
          </a:graphicData>
        </a:graphic>
      </p:graphicFrame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81600" y="4114800"/>
            <a:ext cx="3028950" cy="1564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81600" y="5181600"/>
            <a:ext cx="3013668" cy="743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81600" y="5943600"/>
            <a:ext cx="2990849" cy="509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sz="3600" dirty="0" smtClean="0">
                <a:solidFill>
                  <a:srgbClr val="DB5757"/>
                </a:solidFill>
              </a:rPr>
              <a:t>Домаћи задатак</a:t>
            </a:r>
            <a:endParaRPr lang="en-US" sz="3600" dirty="0" smtClean="0">
              <a:solidFill>
                <a:srgbClr val="DB5757"/>
              </a:solidFill>
            </a:endParaRPr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685800" y="1600200"/>
          <a:ext cx="3886200" cy="925513"/>
        </p:xfrm>
        <a:graphic>
          <a:graphicData uri="http://schemas.openxmlformats.org/presentationml/2006/ole">
            <p:oleObj spid="_x0000_s8194" name="Equation" r:id="rId3" imgW="1143000" imgH="393480" progId="Equation.3">
              <p:embed/>
            </p:oleObj>
          </a:graphicData>
        </a:graphic>
      </p:graphicFrame>
      <p:graphicFrame>
        <p:nvGraphicFramePr>
          <p:cNvPr id="8195" name="Object 7"/>
          <p:cNvGraphicFramePr>
            <a:graphicFrameLocks noChangeAspect="1"/>
          </p:cNvGraphicFramePr>
          <p:nvPr/>
        </p:nvGraphicFramePr>
        <p:xfrm>
          <a:off x="782638" y="3062288"/>
          <a:ext cx="3692525" cy="1036637"/>
        </p:xfrm>
        <a:graphic>
          <a:graphicData uri="http://schemas.openxmlformats.org/presentationml/2006/ole">
            <p:oleObj spid="_x0000_s8195" name="Equation" r:id="rId4" imgW="114300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</TotalTime>
  <Words>83</Words>
  <Application>Microsoft Office PowerPoint</Application>
  <PresentationFormat>On-screen Show (4:3)</PresentationFormat>
  <Paragraphs>19</Paragraphs>
  <Slides>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Concourse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Домаћи задатак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Miroljub Micic</dc:creator>
  <cp:lastModifiedBy>Jasmina Micic</cp:lastModifiedBy>
  <cp:revision>57</cp:revision>
  <dcterms:created xsi:type="dcterms:W3CDTF">2012-11-22T00:13:18Z</dcterms:created>
  <dcterms:modified xsi:type="dcterms:W3CDTF">2015-05-02T21:37:49Z</dcterms:modified>
</cp:coreProperties>
</file>