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BA547-08D6-4BC4-80BF-1034D4D89DF8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142999"/>
          </a:xfrm>
        </p:spPr>
        <p:txBody>
          <a:bodyPr>
            <a:normAutofit/>
          </a:bodyPr>
          <a:lstStyle/>
          <a:p>
            <a:r>
              <a:rPr lang="sr-Cyrl-CS" sz="3200" dirty="0" smtClean="0">
                <a:latin typeface="Comic Sans MS" pitchFamily="66" charset="0"/>
              </a:rPr>
              <a:t> Задаци за вежбу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981200"/>
            <a:ext cx="6934200" cy="2133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sr-Latn-CS" dirty="0" smtClean="0">
                <a:solidFill>
                  <a:schemeClr val="tx1"/>
                </a:solidFill>
                <a:latin typeface="Comic Sans MS" pitchFamily="66" charset="0"/>
              </a:rPr>
              <a:t>   1)</a:t>
            </a:r>
            <a:r>
              <a:rPr lang="sr-Cyrl-CS" sz="3500" dirty="0" smtClean="0">
                <a:solidFill>
                  <a:schemeClr val="tx1"/>
                </a:solidFill>
                <a:latin typeface="Comic Sans MS" pitchFamily="66" charset="0"/>
              </a:rPr>
              <a:t>Дужина  дијагонале  праве четворостране призме је 35</a:t>
            </a:r>
            <a:r>
              <a:rPr lang="sr-Latn-CS" sz="3500" dirty="0" smtClean="0">
                <a:latin typeface="Comic Sans MS" pitchFamily="66" charset="0"/>
              </a:rPr>
              <a:t> </a:t>
            </a:r>
            <a:r>
              <a:rPr lang="sr-Latn-CS" sz="3500" dirty="0" smtClean="0">
                <a:solidFill>
                  <a:schemeClr val="tx1"/>
                </a:solidFill>
                <a:latin typeface="Comic Sans MS" pitchFamily="66" charset="0"/>
              </a:rPr>
              <a:t>cm</a:t>
            </a:r>
            <a:r>
              <a:rPr lang="sr-Cyrl-CS" sz="3500" dirty="0" smtClean="0">
                <a:solidFill>
                  <a:schemeClr val="tx1"/>
                </a:solidFill>
                <a:latin typeface="Comic Sans MS" pitchFamily="66" charset="0"/>
              </a:rPr>
              <a:t>. Дужине ивица се односе као 2:3:6. Израчунати запремину призме </a:t>
            </a: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6385" name="Picture 1" descr="E:\edmodo zapisi\cetvorostran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9568" y="4876800"/>
            <a:ext cx="2250607" cy="1752600"/>
          </a:xfrm>
          <a:prstGeom prst="rect">
            <a:avLst/>
          </a:prstGeom>
          <a:noFill/>
        </p:spPr>
      </p:pic>
      <p:pic>
        <p:nvPicPr>
          <p:cNvPr id="16386" name="Picture 2" descr="E:\edmodo zapisi\kvadar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953000"/>
            <a:ext cx="2762250" cy="1657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153400" cy="3124200"/>
          </a:xfrm>
        </p:spPr>
        <p:txBody>
          <a:bodyPr>
            <a:normAutofit fontScale="92500" lnSpcReduction="20000"/>
          </a:bodyPr>
          <a:lstStyle/>
          <a:p>
            <a:endParaRPr lang="sr-Cyrl-C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2</a:t>
            </a:r>
            <a:r>
              <a:rPr lang="sr-Latn-CS" dirty="0" smtClean="0">
                <a:solidFill>
                  <a:schemeClr val="tx1"/>
                </a:solidFill>
                <a:latin typeface="Comic Sans MS" pitchFamily="66" charset="0"/>
              </a:rPr>
              <a:t>)   </a:t>
            </a:r>
            <a:r>
              <a:rPr lang="sr-Cyrl-CS" sz="3500" dirty="0" smtClean="0">
                <a:latin typeface="Comic Sans MS" pitchFamily="66" charset="0"/>
              </a:rPr>
              <a:t>Површина највећег дијагоналног пресека правилне шестостране призме је 30</a:t>
            </a:r>
            <a:r>
              <a:rPr lang="sr-Latn-CS" sz="3500" dirty="0" smtClean="0">
                <a:latin typeface="Comic Sans MS" pitchFamily="66" charset="0"/>
              </a:rPr>
              <a:t>cm</a:t>
            </a:r>
            <a:r>
              <a:rPr lang="sr-Cyrl-CS" sz="3500" dirty="0" smtClean="0">
                <a:latin typeface="Comic Sans MS" pitchFamily="66" charset="0"/>
              </a:rPr>
              <a:t>², а растојање између двеју наспрамних бочних страна је 6</a:t>
            </a:r>
            <a:r>
              <a:rPr lang="sr-Latn-CS" sz="3500" dirty="0" smtClean="0">
                <a:latin typeface="Comic Sans MS" pitchFamily="66" charset="0"/>
              </a:rPr>
              <a:t>cm</a:t>
            </a:r>
            <a:r>
              <a:rPr lang="sr-Cyrl-CS" sz="3500" dirty="0" smtClean="0">
                <a:latin typeface="Comic Sans MS" pitchFamily="66" charset="0"/>
              </a:rPr>
              <a:t>  . Израчунати запремину дате призме</a:t>
            </a:r>
            <a:r>
              <a:rPr lang="sr-Cyrl-CS" dirty="0" smtClean="0">
                <a:latin typeface="Comic Sans MS" pitchFamily="66" charset="0"/>
              </a:rPr>
              <a:t>.</a:t>
            </a:r>
            <a:endParaRPr lang="sr-Cyrl-CS" dirty="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5361" name="Picture 1" descr="E:\edmodo zapisi\sestostran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33771" y="4267200"/>
            <a:ext cx="2157779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7924800" cy="289559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3</a:t>
            </a:r>
            <a:r>
              <a:rPr lang="sr-Latn-CS" dirty="0" smtClean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sr-Cyrl-CS" sz="3500" dirty="0" smtClean="0">
                <a:solidFill>
                  <a:schemeClr val="tx1"/>
                </a:solidFill>
                <a:latin typeface="Comic Sans MS" pitchFamily="66" charset="0"/>
              </a:rPr>
              <a:t>Израчунати бочну ивицу правилне шестостране пирамиде, чија је страница основе, а=1</a:t>
            </a:r>
            <a:r>
              <a:rPr lang="sr-Latn-CS" sz="3500" dirty="0" smtClean="0">
                <a:latin typeface="Comic Sans MS" pitchFamily="66" charset="0"/>
              </a:rPr>
              <a:t>cm</a:t>
            </a:r>
            <a:r>
              <a:rPr lang="sr-Cyrl-CS" sz="3500" dirty="0" smtClean="0">
                <a:latin typeface="Comic Sans MS" pitchFamily="66" charset="0"/>
              </a:rPr>
              <a:t> и запремина, </a:t>
            </a:r>
          </a:p>
          <a:p>
            <a:pPr>
              <a:buNone/>
            </a:pPr>
            <a:r>
              <a:rPr lang="sr-Cyrl-CS" sz="3500" dirty="0" smtClean="0">
                <a:latin typeface="Comic Sans MS" pitchFamily="66" charset="0"/>
              </a:rPr>
              <a:t>   </a:t>
            </a:r>
            <a:r>
              <a:rPr lang="sr-Latn-CS" sz="3500" dirty="0" smtClean="0">
                <a:latin typeface="Comic Sans MS" pitchFamily="66" charset="0"/>
              </a:rPr>
              <a:t>V</a:t>
            </a:r>
            <a:r>
              <a:rPr lang="sr-Cyrl-CS" sz="3500" dirty="0" smtClean="0">
                <a:latin typeface="Comic Sans MS" pitchFamily="66" charset="0"/>
              </a:rPr>
              <a:t>=        .</a:t>
            </a:r>
            <a:endParaRPr lang="en-US" sz="3500" dirty="0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371600" y="2362200"/>
          <a:ext cx="753037" cy="533401"/>
        </p:xfrm>
        <a:graphic>
          <a:graphicData uri="http://schemas.openxmlformats.org/presentationml/2006/ole">
            <p:oleObj spid="_x0000_s14338" name="Equation" r:id="rId3" imgW="304560" imgH="215640" progId="Equation.3">
              <p:embed/>
            </p:oleObj>
          </a:graphicData>
        </a:graphic>
      </p:graphicFrame>
      <p:pic>
        <p:nvPicPr>
          <p:cNvPr id="14339" name="Picture 3" descr="E:\edmodo zapisi\piram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4267200"/>
            <a:ext cx="2152650" cy="2124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7772400" cy="2514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</a:t>
            </a:r>
            <a:r>
              <a:rPr lang="sr-Latn-C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    </a:t>
            </a:r>
          </a:p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 </a:t>
            </a:r>
            <a:r>
              <a:rPr lang="sr-Cyrl-CS" dirty="0" smtClean="0">
                <a:latin typeface="Comic Sans MS" pitchFamily="66" charset="0"/>
              </a:rPr>
              <a:t>4</a:t>
            </a:r>
            <a:r>
              <a:rPr lang="sr-Latn-CS" dirty="0" smtClean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sr-Cyrl-CS" dirty="0" smtClean="0">
                <a:latin typeface="Comic Sans MS" pitchFamily="66" charset="0"/>
              </a:rPr>
              <a:t> Израчунати површину правилне четворостране пирамиде, чија је висина бочне стране 17</a:t>
            </a:r>
            <a:r>
              <a:rPr lang="sr-Latn-CS" dirty="0" smtClean="0">
                <a:latin typeface="Comic Sans MS" pitchFamily="66" charset="0"/>
              </a:rPr>
              <a:t>cm</a:t>
            </a:r>
            <a:r>
              <a:rPr lang="sr-Cyrl-CS" dirty="0" smtClean="0">
                <a:latin typeface="Comic Sans MS" pitchFamily="66" charset="0"/>
              </a:rPr>
              <a:t>, а </a:t>
            </a:r>
            <a:r>
              <a:rPr lang="sr-Latn-C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површина омотача,  544</a:t>
            </a:r>
            <a:r>
              <a:rPr lang="sr-Latn-CS" dirty="0" smtClean="0">
                <a:latin typeface="Comic Sans MS" pitchFamily="66" charset="0"/>
              </a:rPr>
              <a:t> cm²</a:t>
            </a:r>
            <a:r>
              <a:rPr lang="sr-Cyrl-CS" dirty="0" smtClean="0">
                <a:latin typeface="Comic Sans MS" pitchFamily="66" charset="0"/>
              </a:rPr>
              <a:t>.</a:t>
            </a:r>
            <a:endParaRPr lang="en-US" dirty="0"/>
          </a:p>
        </p:txBody>
      </p:sp>
      <p:pic>
        <p:nvPicPr>
          <p:cNvPr id="18434" name="Picture 2" descr="E:\edmodo zapisi\kutijice ya nakit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5029200"/>
            <a:ext cx="2695575" cy="1695450"/>
          </a:xfrm>
          <a:prstGeom prst="rect">
            <a:avLst/>
          </a:prstGeom>
          <a:noFill/>
        </p:spPr>
      </p:pic>
      <p:pic>
        <p:nvPicPr>
          <p:cNvPr id="18435" name="Picture 3" descr="E:\edmodo zapisi\piramlight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5029200"/>
            <a:ext cx="1685925" cy="167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066800"/>
            <a:ext cx="7772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3200" dirty="0" smtClean="0"/>
              <a:t>5)  </a:t>
            </a:r>
            <a:r>
              <a:rPr lang="sr-Cyrl-CS" sz="3200" dirty="0" smtClean="0">
                <a:latin typeface="Comic Sans MS" pitchFamily="66" charset="0"/>
              </a:rPr>
              <a:t>Дужине основних ивица правилне четворостране зарубљене пирамиде су 12</a:t>
            </a:r>
            <a:r>
              <a:rPr lang="sr-Latn-CS" sz="3200" dirty="0" smtClean="0">
                <a:latin typeface="Comic Sans MS" pitchFamily="66" charset="0"/>
              </a:rPr>
              <a:t>cm</a:t>
            </a:r>
            <a:r>
              <a:rPr lang="sr-Cyrl-CS" sz="3200" dirty="0" smtClean="0">
                <a:latin typeface="Comic Sans MS" pitchFamily="66" charset="0"/>
              </a:rPr>
              <a:t> и 8</a:t>
            </a:r>
            <a:r>
              <a:rPr lang="sr-Latn-CS" sz="3200" dirty="0" smtClean="0">
                <a:latin typeface="Comic Sans MS" pitchFamily="66" charset="0"/>
              </a:rPr>
              <a:t>cm</a:t>
            </a:r>
            <a:r>
              <a:rPr lang="sr-Cyrl-CS" sz="3200" dirty="0" smtClean="0">
                <a:latin typeface="Comic Sans MS" pitchFamily="66" charset="0"/>
              </a:rPr>
              <a:t>, а дужина бочне ивице је 14</a:t>
            </a:r>
            <a:r>
              <a:rPr lang="sr-Latn-CS" sz="3200" dirty="0" smtClean="0">
                <a:latin typeface="Comic Sans MS" pitchFamily="66" charset="0"/>
              </a:rPr>
              <a:t>cm</a:t>
            </a:r>
            <a:r>
              <a:rPr lang="sr-Cyrl-CS" sz="3200" dirty="0" smtClean="0">
                <a:latin typeface="Comic Sans MS" pitchFamily="66" charset="0"/>
              </a:rPr>
              <a:t>. Одредити њену површину и запремину. </a:t>
            </a:r>
            <a:endParaRPr lang="en-US" sz="3200" dirty="0"/>
          </a:p>
        </p:txBody>
      </p:sp>
      <p:pic>
        <p:nvPicPr>
          <p:cNvPr id="19458" name="Picture 2" descr="E:\edmodo zapisi\zarub.pira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5334000"/>
            <a:ext cx="2198950" cy="1323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sr-Cyrl-CS" dirty="0" smtClean="0"/>
              <a:t>     </a:t>
            </a:r>
          </a:p>
          <a:p>
            <a:pPr>
              <a:buNone/>
            </a:pPr>
            <a:r>
              <a:rPr lang="sr-Cyrl-CS" dirty="0" smtClean="0"/>
              <a:t>         </a:t>
            </a:r>
            <a:r>
              <a:rPr lang="sr-Latn-CS" dirty="0"/>
              <a:t>6</a:t>
            </a:r>
            <a:r>
              <a:rPr lang="en-US" dirty="0" smtClean="0"/>
              <a:t>) </a:t>
            </a:r>
            <a:r>
              <a:rPr lang="sr-Cyrl-CS" dirty="0" smtClean="0">
                <a:latin typeface="Comic Sans MS" pitchFamily="66" charset="0"/>
              </a:rPr>
              <a:t>  Одредити дужину изводнице праве зарубљене купе са висином </a:t>
            </a:r>
            <a:r>
              <a:rPr lang="sr-Latn-CS" dirty="0" smtClean="0">
                <a:latin typeface="Comic Sans MS" pitchFamily="66" charset="0"/>
              </a:rPr>
              <a:t>H=</a:t>
            </a:r>
            <a:r>
              <a:rPr lang="sr-Cyrl-CS" dirty="0" smtClean="0">
                <a:latin typeface="Comic Sans MS" pitchFamily="66" charset="0"/>
              </a:rPr>
              <a:t>15</a:t>
            </a:r>
            <a:r>
              <a:rPr lang="sr-Latn-CS" dirty="0" smtClean="0">
                <a:latin typeface="Comic Sans MS" pitchFamily="66" charset="0"/>
              </a:rPr>
              <a:t>cm</a:t>
            </a:r>
            <a:r>
              <a:rPr lang="sr-Cyrl-CS" dirty="0" smtClean="0">
                <a:latin typeface="Comic Sans MS" pitchFamily="66" charset="0"/>
              </a:rPr>
              <a:t> и полупречницима основа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r>
              <a:rPr lang="sr-Latn-CS" dirty="0" smtClean="0">
                <a:latin typeface="Comic Sans MS" pitchFamily="66" charset="0"/>
              </a:rPr>
              <a:t>R=</a:t>
            </a:r>
            <a:r>
              <a:rPr lang="sr-Cyrl-CS" dirty="0" smtClean="0">
                <a:latin typeface="Comic Sans MS" pitchFamily="66" charset="0"/>
              </a:rPr>
              <a:t>13</a:t>
            </a:r>
            <a:r>
              <a:rPr lang="sr-Latn-CS" dirty="0" smtClean="0">
                <a:latin typeface="Comic Sans MS" pitchFamily="66" charset="0"/>
              </a:rPr>
              <a:t>cm</a:t>
            </a:r>
            <a:r>
              <a:rPr lang="sr-Cyrl-CS" dirty="0" smtClean="0">
                <a:latin typeface="Comic Sans MS" pitchFamily="66" charset="0"/>
              </a:rPr>
              <a:t> и </a:t>
            </a:r>
            <a:r>
              <a:rPr lang="sr-Latn-CS" dirty="0" smtClean="0">
                <a:latin typeface="Comic Sans MS" pitchFamily="66" charset="0"/>
              </a:rPr>
              <a:t>r=</a:t>
            </a:r>
            <a:r>
              <a:rPr lang="sr-Cyrl-CS" dirty="0" smtClean="0">
                <a:latin typeface="Comic Sans MS" pitchFamily="66" charset="0"/>
              </a:rPr>
              <a:t>5</a:t>
            </a:r>
            <a:r>
              <a:rPr lang="sr-Latn-CS" dirty="0" smtClean="0">
                <a:latin typeface="Comic Sans MS" pitchFamily="66" charset="0"/>
              </a:rPr>
              <a:t>cm.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4" descr="E:\edmodo zapisi\zar.kup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5334000"/>
            <a:ext cx="3657600" cy="1247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sr-Cyrl-CS" dirty="0" smtClean="0"/>
          </a:p>
          <a:p>
            <a:pPr>
              <a:buNone/>
            </a:pPr>
            <a:r>
              <a:rPr lang="sr-Cyrl-CS" dirty="0" smtClean="0"/>
              <a:t>    </a:t>
            </a:r>
            <a:r>
              <a:rPr lang="sr-Latn-CS" dirty="0" smtClean="0"/>
              <a:t>7)</a:t>
            </a:r>
            <a:r>
              <a:rPr lang="sr-Cyrl-CS" dirty="0" smtClean="0">
                <a:latin typeface="Comic Sans MS" pitchFamily="66" charset="0"/>
              </a:rPr>
              <a:t>  Прав ваљак и права купа имају једнаке имају подударне основе полупречника </a:t>
            </a:r>
            <a:r>
              <a:rPr lang="en-US" dirty="0" smtClean="0">
                <a:latin typeface="Comic Sans MS" pitchFamily="66" charset="0"/>
              </a:rPr>
              <a:t>r </a:t>
            </a:r>
            <a:r>
              <a:rPr lang="sr-Cyrl-CS" dirty="0" smtClean="0">
                <a:latin typeface="Comic Sans MS" pitchFamily="66" charset="0"/>
              </a:rPr>
              <a:t>и једнаке висине </a:t>
            </a:r>
            <a:r>
              <a:rPr lang="sr-Latn-CS" dirty="0" smtClean="0">
                <a:latin typeface="Comic Sans MS" pitchFamily="66" charset="0"/>
              </a:rPr>
              <a:t>H. </a:t>
            </a:r>
            <a:r>
              <a:rPr lang="sr-Cyrl-CS" dirty="0" smtClean="0">
                <a:latin typeface="Comic Sans MS" pitchFamily="66" charset="0"/>
              </a:rPr>
              <a:t>Наћи однос површина омотача ових тела.</a:t>
            </a:r>
            <a:r>
              <a:rPr lang="en-US" dirty="0" smtClean="0">
                <a:latin typeface="Comic Sans MS" pitchFamily="66" charset="0"/>
              </a:rPr>
              <a:t> </a:t>
            </a:r>
            <a:endParaRPr lang="en-US" dirty="0"/>
          </a:p>
        </p:txBody>
      </p:sp>
      <p:pic>
        <p:nvPicPr>
          <p:cNvPr id="21506" name="Picture 2" descr="E:\edmodo zapisi\kup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4495800"/>
            <a:ext cx="1619250" cy="19960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endParaRPr lang="sr-Cyrl-CS" dirty="0" smtClean="0"/>
          </a:p>
          <a:p>
            <a:pPr>
              <a:buNone/>
            </a:pPr>
            <a:r>
              <a:rPr lang="sr-Cyrl-CS" dirty="0" smtClean="0"/>
              <a:t>    </a:t>
            </a:r>
            <a:r>
              <a:rPr lang="sr-Latn-CS" dirty="0" smtClean="0"/>
              <a:t>   8</a:t>
            </a:r>
            <a:r>
              <a:rPr lang="sr-Cyrl-CS" dirty="0" smtClean="0"/>
              <a:t>) </a:t>
            </a:r>
            <a:r>
              <a:rPr lang="sr-Cyrl-CS" dirty="0" smtClean="0">
                <a:latin typeface="Comic Sans MS" pitchFamily="66" charset="0"/>
              </a:rPr>
              <a:t>Израчунати запремину праве зарубљене купе, ако је њена површина 71</a:t>
            </a:r>
            <a:r>
              <a:rPr lang="el-GR" dirty="0" smtClean="0">
                <a:latin typeface="Comic Sans MS" pitchFamily="66" charset="0"/>
              </a:rPr>
              <a:t>π</a:t>
            </a:r>
            <a:r>
              <a:rPr lang="sr-Latn-CS" dirty="0" smtClean="0">
                <a:latin typeface="Comic Sans MS" pitchFamily="66" charset="0"/>
              </a:rPr>
              <a:t> cm²</a:t>
            </a:r>
            <a:r>
              <a:rPr lang="sr-Cyrl-CS" dirty="0" smtClean="0">
                <a:latin typeface="Comic Sans MS" pitchFamily="66" charset="0"/>
              </a:rPr>
              <a:t>, а изводница, дужине 6</a:t>
            </a:r>
            <a:r>
              <a:rPr lang="sr-Latn-CS" dirty="0" smtClean="0">
                <a:latin typeface="Comic Sans MS" pitchFamily="66" charset="0"/>
              </a:rPr>
              <a:t>cm</a:t>
            </a:r>
            <a:r>
              <a:rPr lang="sr-Cyrl-CS" dirty="0" smtClean="0">
                <a:latin typeface="Comic Sans MS" pitchFamily="66" charset="0"/>
              </a:rPr>
              <a:t>, образује са равни основе угао од 60°.</a:t>
            </a:r>
            <a:endParaRPr lang="en-US" dirty="0"/>
          </a:p>
        </p:txBody>
      </p:sp>
      <p:pic>
        <p:nvPicPr>
          <p:cNvPr id="16387" name="Picture 3" descr="E:\edmodo zapisi\zarubljena kup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953000"/>
            <a:ext cx="1600200" cy="1600200"/>
          </a:xfrm>
          <a:prstGeom prst="rect">
            <a:avLst/>
          </a:prstGeom>
          <a:noFill/>
        </p:spPr>
      </p:pic>
      <p:pic>
        <p:nvPicPr>
          <p:cNvPr id="16388" name="Picture 4" descr="E:\edmodo zapisi\zar.kupa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5410200"/>
            <a:ext cx="3657600" cy="1247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592763"/>
          </a:xfrm>
        </p:spPr>
        <p:txBody>
          <a:bodyPr/>
          <a:lstStyle/>
          <a:p>
            <a:pPr>
              <a:buNone/>
            </a:pPr>
            <a:endParaRPr lang="sr-Cyrl-CS" dirty="0" smtClean="0"/>
          </a:p>
          <a:p>
            <a:pPr>
              <a:buNone/>
            </a:pPr>
            <a:r>
              <a:rPr lang="sr-Cyrl-CS" dirty="0" smtClean="0"/>
              <a:t>   </a:t>
            </a:r>
            <a:r>
              <a:rPr lang="sr-Latn-CS" dirty="0" smtClean="0"/>
              <a:t> 8</a:t>
            </a:r>
            <a:r>
              <a:rPr lang="sr-Cyrl-CS" dirty="0" smtClean="0"/>
              <a:t>) </a:t>
            </a:r>
            <a:r>
              <a:rPr lang="sr-Cyrl-CS" dirty="0" smtClean="0">
                <a:latin typeface="Comic Sans MS" pitchFamily="66" charset="0"/>
              </a:rPr>
              <a:t> Одредити површину и запремину лопте која је: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а) уписана у коцку;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б) описана око коцке,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чија је површина 96</a:t>
            </a:r>
            <a:r>
              <a:rPr lang="sr-Latn-CS" dirty="0" smtClean="0">
                <a:latin typeface="Comic Sans MS" pitchFamily="66" charset="0"/>
              </a:rPr>
              <a:t> cm²</a:t>
            </a:r>
            <a:r>
              <a:rPr lang="sr-Cyrl-CS" dirty="0" smtClean="0">
                <a:latin typeface="Comic Sans MS" pitchFamily="66" charset="0"/>
              </a:rPr>
              <a:t>.</a:t>
            </a:r>
            <a:endParaRPr lang="en-US" dirty="0"/>
          </a:p>
        </p:txBody>
      </p:sp>
      <p:pic>
        <p:nvPicPr>
          <p:cNvPr id="20482" name="Picture 2" descr="E:\edmodo zapisi\kock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5114925"/>
            <a:ext cx="1962150" cy="1743075"/>
          </a:xfrm>
          <a:prstGeom prst="rect">
            <a:avLst/>
          </a:prstGeom>
          <a:noFill/>
        </p:spPr>
      </p:pic>
      <p:pic>
        <p:nvPicPr>
          <p:cNvPr id="29699" name="Picture 3" descr="E:\edmodo zapisi\fudbal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5105400"/>
            <a:ext cx="2313214" cy="1295400"/>
          </a:xfrm>
          <a:prstGeom prst="rect">
            <a:avLst/>
          </a:prstGeom>
          <a:noFill/>
        </p:spPr>
      </p:pic>
      <p:pic>
        <p:nvPicPr>
          <p:cNvPr id="29700" name="Picture 4" descr="E:\edmodo zapisi\three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5105400"/>
            <a:ext cx="2449286" cy="137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>
              <a:buNone/>
            </a:pPr>
            <a:r>
              <a:rPr lang="sr-Cyrl-CS" dirty="0" smtClean="0"/>
              <a:t>     </a:t>
            </a: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10</a:t>
            </a:r>
            <a:r>
              <a:rPr lang="sr-Latn-CS" dirty="0" smtClean="0">
                <a:latin typeface="Comic Sans MS" pitchFamily="66" charset="0"/>
              </a:rPr>
              <a:t>)    </a:t>
            </a:r>
            <a:r>
              <a:rPr lang="sr-Cyrl-CS" dirty="0" smtClean="0">
                <a:latin typeface="Comic Sans MS" pitchFamily="66" charset="0"/>
              </a:rPr>
              <a:t>Дата је четворострана пирамида чија је основа квадрат, странице 6</a:t>
            </a:r>
            <a:r>
              <a:rPr lang="sr-Latn-CS" dirty="0" smtClean="0">
                <a:latin typeface="Comic Sans MS" pitchFamily="66" charset="0"/>
              </a:rPr>
              <a:t>cm</a:t>
            </a:r>
            <a:r>
              <a:rPr lang="sr-Cyrl-CS" dirty="0" smtClean="0">
                <a:latin typeface="Comic Sans MS" pitchFamily="66" charset="0"/>
              </a:rPr>
              <a:t> и висине 8</a:t>
            </a:r>
            <a:r>
              <a:rPr lang="sr-Latn-CS" dirty="0" smtClean="0">
                <a:latin typeface="Comic Sans MS" pitchFamily="66" charset="0"/>
              </a:rPr>
              <a:t>cm</a:t>
            </a:r>
            <a:r>
              <a:rPr lang="sr-Cyrl-CS" dirty="0" smtClean="0">
                <a:latin typeface="Comic Sans MS" pitchFamily="66" charset="0"/>
              </a:rPr>
              <a:t>. На ком растојању од основе треба поставити нову раван  тако да запремина пирамиде буде преполовљена?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7410" name="Picture 2" descr="E:\edmodo zapisi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6600" y="4953000"/>
            <a:ext cx="1905000" cy="1819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294</Words>
  <Application>Microsoft Office PowerPoint</Application>
  <PresentationFormat>On-screen Show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Equation</vt:lpstr>
      <vt:lpstr> Задаци за вежбу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Jasmina Micic</dc:creator>
  <cp:lastModifiedBy>Jasmina Micic</cp:lastModifiedBy>
  <cp:revision>63</cp:revision>
  <dcterms:created xsi:type="dcterms:W3CDTF">2014-09-16T18:13:38Z</dcterms:created>
  <dcterms:modified xsi:type="dcterms:W3CDTF">2015-01-29T08:41:24Z</dcterms:modified>
</cp:coreProperties>
</file>