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E00ABC0-A1F0-4DA4-A7AA-4E853D9EEFD2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BD2878-5B1F-4E91-98CA-EDE437D39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intmath.com/plane-analytic-geometry/conic-sections-summary-interactive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hyperlink" Target="http://flipquiz.me/quiz/1908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838199"/>
          </a:xfrm>
        </p:spPr>
        <p:txBody>
          <a:bodyPr>
            <a:normAutofit/>
          </a:bodyPr>
          <a:lstStyle/>
          <a:p>
            <a:r>
              <a:rPr lang="sr-Cyrl-CS" sz="3200" dirty="0" smtClean="0"/>
              <a:t>Угледни час -  Једначина хиперболе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990600"/>
            <a:ext cx="6781800" cy="2438400"/>
          </a:xfrm>
        </p:spPr>
        <p:txBody>
          <a:bodyPr>
            <a:normAutofit/>
          </a:bodyPr>
          <a:lstStyle/>
          <a:p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Тема часа је – </a:t>
            </a:r>
            <a:r>
              <a:rPr lang="sr-Cyrl-C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Х</a:t>
            </a:r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ипербола као конусни пресек.</a:t>
            </a:r>
          </a:p>
          <a:p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Бавићемо се делом аналитичке геометрије која се односи на криве другог реда.</a:t>
            </a:r>
            <a:r>
              <a:rPr lang="hr-H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r-H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r-Cyrl-C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 следећој интернет страници</a:t>
            </a:r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су сликовито, интерактивно, илустровани сви конусни</a:t>
            </a:r>
            <a:r>
              <a:rPr lang="hr-H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пресеци</a:t>
            </a:r>
            <a:r>
              <a:rPr lang="sr-Cyrl-C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r-Cyrl-C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dirty="0"/>
          </a:p>
        </p:txBody>
      </p:sp>
      <p:pic>
        <p:nvPicPr>
          <p:cNvPr id="4" name="Picture 3" descr="C:\Documents and Settings\Jasmina\Desktop\konusni preseci.jpe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962400"/>
            <a:ext cx="2438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077200" cy="792162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  Једначина хиперболе</a:t>
            </a:r>
            <a:endParaRPr lang="en-US" sz="28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066800"/>
            <a:ext cx="7113884" cy="566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590800" y="6019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2438400" y="5941016"/>
          <a:ext cx="1752600" cy="445576"/>
        </p:xfrm>
        <a:graphic>
          <a:graphicData uri="http://schemas.openxmlformats.org/presentationml/2006/ole">
            <p:oleObj spid="_x0000_s3073" name="Equation" r:id="rId4" imgW="74916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848600" cy="715962"/>
          </a:xfrm>
        </p:spPr>
        <p:txBody>
          <a:bodyPr>
            <a:normAutofit/>
          </a:bodyPr>
          <a:lstStyle/>
          <a:p>
            <a:r>
              <a:rPr lang="hr-HR" sz="2800" dirty="0" smtClean="0"/>
              <a:t>K</a:t>
            </a:r>
            <a:r>
              <a:rPr lang="sr-Cyrl-CS" sz="2800" dirty="0" smtClean="0"/>
              <a:t>ако нацртати хиперболу</a:t>
            </a:r>
            <a:r>
              <a:rPr lang="hr-HR" sz="2800" dirty="0" smtClean="0"/>
              <a:t>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b="1" dirty="0"/>
              <a:t> </a:t>
            </a:r>
            <a:r>
              <a:rPr lang="hr-HR" sz="3600" dirty="0" smtClean="0"/>
              <a:t>   </a:t>
            </a:r>
            <a:r>
              <a:rPr lang="sr-Cyrl-CS" sz="2400" dirty="0" smtClean="0"/>
              <a:t>Нпр.  </a:t>
            </a:r>
            <a:r>
              <a:rPr lang="hr-HR" sz="2400" dirty="0" smtClean="0"/>
              <a:t>   </a:t>
            </a:r>
            <a:r>
              <a:rPr lang="hr-HR" dirty="0"/>
              <a:t> </a:t>
            </a:r>
            <a:endParaRPr lang="en-US" dirty="0"/>
          </a:p>
          <a:p>
            <a:pPr>
              <a:buNone/>
            </a:pPr>
            <a:endParaRPr lang="sr-Cyrl-CS" dirty="0" smtClean="0"/>
          </a:p>
          <a:p>
            <a:pPr>
              <a:buNone/>
            </a:pPr>
            <a:endParaRPr lang="sr-Cyrl-CS" dirty="0" smtClean="0"/>
          </a:p>
          <a:p>
            <a:pPr>
              <a:buNone/>
            </a:pPr>
            <a:endParaRPr lang="sr-Cyrl-CS" dirty="0" smtClean="0"/>
          </a:p>
          <a:p>
            <a:pPr>
              <a:buNone/>
            </a:pPr>
            <a:endParaRPr lang="sr-Cyrl-C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sr-Cyrl-CS" sz="2400" dirty="0" smtClean="0"/>
              <a:t>Пре свега, </a:t>
            </a:r>
          </a:p>
          <a:p>
            <a:pPr>
              <a:buNone/>
            </a:pPr>
            <a:r>
              <a:rPr lang="sr-Cyrl-CS" sz="2400" dirty="0" smtClean="0"/>
              <a:t>правоугаоник </a:t>
            </a:r>
            <a:r>
              <a:rPr lang="en-US" sz="2400" dirty="0" smtClean="0"/>
              <a:t>ABCD</a:t>
            </a:r>
            <a:r>
              <a:rPr lang="sr-Cyrl-CS" sz="2400" dirty="0" smtClean="0"/>
              <a:t>!</a:t>
            </a:r>
            <a:endParaRPr lang="en-US" sz="24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676400" y="1981200"/>
          <a:ext cx="1756064" cy="982205"/>
        </p:xfrm>
        <a:graphic>
          <a:graphicData uri="http://schemas.openxmlformats.org/presentationml/2006/ole">
            <p:oleObj spid="_x0000_s2050" name="Equation" r:id="rId3" imgW="749160" imgH="41904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85800" y="3147847"/>
          <a:ext cx="2514600" cy="520263"/>
        </p:xfrm>
        <a:graphic>
          <a:graphicData uri="http://schemas.openxmlformats.org/presentationml/2006/ole">
            <p:oleObj spid="_x0000_s2051" name="Equation" r:id="rId4" imgW="1104840" imgH="22860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914400" y="3989362"/>
          <a:ext cx="2057400" cy="506437"/>
        </p:xfrm>
        <a:graphic>
          <a:graphicData uri="http://schemas.openxmlformats.org/presentationml/2006/ole">
            <p:oleObj spid="_x0000_s2052" name="Equation" r:id="rId5" imgW="825480" imgH="203040" progId="Equation.3">
              <p:embed/>
            </p:oleObj>
          </a:graphicData>
        </a:graphic>
      </p:graphicFrame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0" y="1143000"/>
            <a:ext cx="5060174" cy="4318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hr-HR" sz="2800" dirty="0" smtClean="0"/>
              <a:t>K</a:t>
            </a:r>
            <a:r>
              <a:rPr lang="sr-Cyrl-CS" sz="2800" dirty="0" smtClean="0"/>
              <a:t>ако нацртати хиперболу                      </a:t>
            </a:r>
            <a:r>
              <a:rPr lang="hr-HR" sz="2800" dirty="0" smtClean="0"/>
              <a:t>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2819400" cy="429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sz="2400" dirty="0" smtClean="0"/>
              <a:t>     Асимптоте хиперболе </a:t>
            </a:r>
          </a:p>
          <a:p>
            <a:pPr>
              <a:buNone/>
            </a:pPr>
            <a:r>
              <a:rPr lang="sr-Cyrl-CS" sz="2400" dirty="0" smtClean="0"/>
              <a:t>     су праве </a:t>
            </a:r>
          </a:p>
          <a:p>
            <a:pPr>
              <a:buNone/>
            </a:pPr>
            <a:r>
              <a:rPr lang="en-US" sz="2400" dirty="0" smtClean="0"/>
              <a:t>                                </a:t>
            </a:r>
            <a:r>
              <a:rPr lang="sr-Cyrl-CS" sz="2400" dirty="0" smtClean="0"/>
              <a:t>  </a:t>
            </a:r>
            <a:r>
              <a:rPr lang="en-US" sz="2400" dirty="0" smtClean="0"/>
              <a:t>  </a:t>
            </a:r>
            <a:r>
              <a:rPr lang="sr-Cyrl-CS" sz="2400" dirty="0" smtClean="0"/>
              <a:t>                                 </a:t>
            </a:r>
            <a:endParaRPr lang="en-US" sz="2400" dirty="0" smtClean="0"/>
          </a:p>
          <a:p>
            <a:pPr>
              <a:buNone/>
            </a:pPr>
            <a:r>
              <a:rPr lang="sr-Cyrl-CS" sz="2400" dirty="0" smtClean="0"/>
              <a:t>                                 .                                     Дијагонале правоугаоника </a:t>
            </a:r>
          </a:p>
          <a:p>
            <a:pPr>
              <a:buNone/>
            </a:pPr>
            <a:r>
              <a:rPr lang="sr-Cyrl-CS" sz="2400" dirty="0" smtClean="0"/>
              <a:t>     </a:t>
            </a:r>
            <a:r>
              <a:rPr lang="en-US" sz="2400" dirty="0" smtClean="0"/>
              <a:t>ABCD</a:t>
            </a:r>
            <a:r>
              <a:rPr lang="sr-Cyrl-CS" sz="2400" dirty="0" smtClean="0"/>
              <a:t> припадају асимптотама хиперболе.</a:t>
            </a:r>
            <a:endParaRPr lang="en-US" sz="2400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5334000" y="228600"/>
          <a:ext cx="1447800" cy="810296"/>
        </p:xfrm>
        <a:graphic>
          <a:graphicData uri="http://schemas.openxmlformats.org/presentationml/2006/ole">
            <p:oleObj spid="_x0000_s17410" name="Equation" r:id="rId3" imgW="749160" imgH="41904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533400" y="3276600"/>
          <a:ext cx="2239296" cy="723106"/>
        </p:xfrm>
        <a:graphic>
          <a:graphicData uri="http://schemas.openxmlformats.org/presentationml/2006/ole">
            <p:oleObj spid="_x0000_s17411" name="Equation" r:id="rId4" imgW="1218960" imgH="393480" progId="Equation.3">
              <p:embed/>
            </p:oleObj>
          </a:graphicData>
        </a:graphic>
      </p:graphicFrame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1371600"/>
            <a:ext cx="5067298" cy="490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934200" cy="762000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Хипербола                      </a:t>
            </a:r>
            <a:endParaRPr lang="en-US" sz="2800" dirty="0"/>
          </a:p>
        </p:txBody>
      </p:sp>
      <p:pic>
        <p:nvPicPr>
          <p:cNvPr id="1843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5800" y="914400"/>
            <a:ext cx="7730650" cy="567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3048000" y="0"/>
          <a:ext cx="1447800" cy="809625"/>
        </p:xfrm>
        <a:graphic>
          <a:graphicData uri="http://schemas.openxmlformats.org/presentationml/2006/ole">
            <p:oleObj spid="_x0000_s18434" name="Equation" r:id="rId4" imgW="74916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639762"/>
          </a:xfrm>
        </p:spPr>
        <p:txBody>
          <a:bodyPr>
            <a:normAutofit/>
          </a:bodyPr>
          <a:lstStyle/>
          <a:p>
            <a:r>
              <a:rPr lang="sr-Cyrl-CS" sz="2800" dirty="0" smtClean="0"/>
              <a:t>Једначина хиперболе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Cyrl-CS" dirty="0" smtClean="0"/>
              <a:t>    Изабрани задатак се ради индивидуално, методом учења по станицама.</a:t>
            </a:r>
            <a:r>
              <a:rPr lang="hr-HR" dirty="0" smtClean="0"/>
              <a:t> </a:t>
            </a:r>
            <a:r>
              <a:rPr lang="sr-Cyrl-CS" dirty="0" smtClean="0"/>
              <a:t>На свакој од четири станице</a:t>
            </a:r>
            <a:r>
              <a:rPr lang="hr-HR" dirty="0" smtClean="0"/>
              <a:t> , </a:t>
            </a:r>
            <a:r>
              <a:rPr lang="sr-Cyrl-CS" dirty="0" smtClean="0"/>
              <a:t>могу се користити скице хипербола и формуле њених основних параметара</a:t>
            </a:r>
            <a:r>
              <a:rPr lang="hr-HR" dirty="0" smtClean="0"/>
              <a:t>.</a:t>
            </a:r>
            <a:r>
              <a:rPr lang="sr-Cyrl-CS" dirty="0" smtClean="0"/>
              <a:t> После решеног задатка ученик наставља рад на оној станици која има слободно место. За проверу решења, </a:t>
            </a:r>
            <a:r>
              <a:rPr lang="hr-HR" dirty="0" smtClean="0"/>
              <a:t> </a:t>
            </a:r>
            <a:r>
              <a:rPr lang="sr-Cyrl-CS" dirty="0" smtClean="0"/>
              <a:t>ту је  </a:t>
            </a:r>
            <a:r>
              <a:rPr lang="hr-HR" dirty="0" smtClean="0"/>
              <a:t>Smartboard</a:t>
            </a:r>
            <a:r>
              <a:rPr lang="sr-Cyrl-CS" dirty="0" smtClean="0"/>
              <a:t> и</a:t>
            </a:r>
            <a:r>
              <a:rPr lang="hr-HR" dirty="0" smtClean="0"/>
              <a:t> Flipquiz. </a:t>
            </a:r>
            <a:r>
              <a:rPr lang="sr-Cyrl-CS" dirty="0" smtClean="0"/>
              <a:t>У завршном делу часа,</a:t>
            </a:r>
            <a:r>
              <a:rPr lang="hr-HR" dirty="0" smtClean="0"/>
              <a:t> </a:t>
            </a:r>
            <a:r>
              <a:rPr lang="sr-Cyrl-CS" dirty="0" smtClean="0"/>
              <a:t>ученици који освоје више од</a:t>
            </a:r>
            <a:r>
              <a:rPr lang="hr-HR" dirty="0" smtClean="0"/>
              <a:t> 100 </a:t>
            </a:r>
            <a:r>
              <a:rPr lang="sr-Cyrl-CS" dirty="0" smtClean="0"/>
              <a:t>поена</a:t>
            </a:r>
            <a:r>
              <a:rPr lang="hr-HR" dirty="0" smtClean="0"/>
              <a:t>, </a:t>
            </a:r>
            <a:r>
              <a:rPr lang="sr-Cyrl-CS" dirty="0" smtClean="0"/>
              <a:t>према</a:t>
            </a:r>
            <a:r>
              <a:rPr lang="hr-HR" dirty="0" smtClean="0"/>
              <a:t> </a:t>
            </a:r>
            <a:r>
              <a:rPr lang="sr-Cyrl-CS" dirty="0" smtClean="0"/>
              <a:t>најављеној бодовној скали, добиће оцене.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639762"/>
          </a:xfrm>
        </p:spPr>
        <p:txBody>
          <a:bodyPr>
            <a:normAutofit/>
          </a:bodyPr>
          <a:lstStyle/>
          <a:p>
            <a:r>
              <a:rPr lang="sr-Cyrl-CS" sz="2400" dirty="0" smtClean="0"/>
              <a:t>Предлог оцена у односу на број бодова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sz="1600" dirty="0" smtClean="0"/>
              <a:t>Потрудите се!</a:t>
            </a:r>
            <a:endParaRPr lang="en-US" sz="1600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905000" y="1371600"/>
          <a:ext cx="7239000" cy="5242402"/>
        </p:xfrm>
        <a:graphic>
          <a:graphicData uri="http://schemas.openxmlformats.org/presentationml/2006/ole">
            <p:oleObj spid="_x0000_s19458" name="Document" r:id="rId3" imgW="8610755" imgH="6235577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563562"/>
          </a:xfrm>
        </p:spPr>
        <p:txBody>
          <a:bodyPr>
            <a:noAutofit/>
          </a:bodyPr>
          <a:lstStyle/>
          <a:p>
            <a:r>
              <a:rPr lang="sr-Cyrl-CS" sz="2800" dirty="0" smtClean="0"/>
              <a:t>Једначина хиперболе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3810000" cy="579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200" dirty="0" smtClean="0"/>
              <a:t>V</a:t>
            </a:r>
            <a:endParaRPr lang="en-US" sz="1200" dirty="0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0" y="1017320"/>
          <a:ext cx="4216241" cy="5840680"/>
        </p:xfrm>
        <a:graphic>
          <a:graphicData uri="http://schemas.openxmlformats.org/presentationml/2006/ole">
            <p:oleObj spid="_x0000_s20483" name="Document" r:id="rId3" imgW="6388007" imgH="8846834" progId="Word.Document.12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105400" y="32766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hlinkClick r:id="rId4"/>
              </a:rPr>
              <a:t>Задаци за рад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195</TotalTime>
  <Words>150</Words>
  <Application>Microsoft Office PowerPoint</Application>
  <PresentationFormat>On-screen Show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Trek</vt:lpstr>
      <vt:lpstr>Equation</vt:lpstr>
      <vt:lpstr>Document</vt:lpstr>
      <vt:lpstr>Microsoft Equation 3.0</vt:lpstr>
      <vt:lpstr>Угледни час -  Једначина хиперболе</vt:lpstr>
      <vt:lpstr>  Једначина хиперболе</vt:lpstr>
      <vt:lpstr>Kако нацртати хиперболу?</vt:lpstr>
      <vt:lpstr>Kако нацртати хиперболу                      ?</vt:lpstr>
      <vt:lpstr>Хипербола                      </vt:lpstr>
      <vt:lpstr>Једначина хиперболе</vt:lpstr>
      <vt:lpstr>Предлог оцена у односу на број бодова</vt:lpstr>
      <vt:lpstr>Једначина хиперболе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Угледни час -  Једначина хиперболе</dc:title>
  <dc:creator>Jasmina Micic</dc:creator>
  <cp:lastModifiedBy>Jasmina Micic</cp:lastModifiedBy>
  <cp:revision>44</cp:revision>
  <dcterms:created xsi:type="dcterms:W3CDTF">2015-04-15T18:54:44Z</dcterms:created>
  <dcterms:modified xsi:type="dcterms:W3CDTF">2015-04-15T22:23:29Z</dcterms:modified>
</cp:coreProperties>
</file>