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9" r:id="rId5"/>
    <p:sldId id="257" r:id="rId6"/>
    <p:sldId id="258" r:id="rId7"/>
    <p:sldId id="263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BA547-08D6-4BC4-80BF-1034D4D89DF8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sr-Cyrl-CS" sz="2700" dirty="0" smtClean="0">
                <a:latin typeface="Comic Sans MS" pitchFamily="66" charset="0"/>
              </a:rPr>
              <a:t>Колико је растојање </a:t>
            </a:r>
            <a:r>
              <a:rPr lang="sr-Cyrl-CS" sz="2700" dirty="0" smtClean="0">
                <a:latin typeface="Comic Sans MS" pitchFamily="66" charset="0"/>
              </a:rPr>
              <a:t>центра </a:t>
            </a:r>
            <a:r>
              <a:rPr lang="sr-Cyrl-CS" sz="2700" dirty="0" smtClean="0">
                <a:latin typeface="Comic Sans MS" pitchFamily="66" charset="0"/>
              </a:rPr>
              <a:t>лопте од </a:t>
            </a:r>
            <a:r>
              <a:rPr lang="sr-Cyrl-CS" sz="2700" dirty="0" smtClean="0">
                <a:latin typeface="Comic Sans MS" pitchFamily="66" charset="0"/>
              </a:rPr>
              <a:t>тангент</a:t>
            </a:r>
            <a:r>
              <a:rPr lang="en-US" sz="2700" dirty="0" smtClean="0">
                <a:latin typeface="Comic Sans MS" pitchFamily="66" charset="0"/>
              </a:rPr>
              <a:t>e </a:t>
            </a:r>
            <a:r>
              <a:rPr lang="sr-Cyrl-CS" sz="2700" dirty="0" smtClean="0">
                <a:latin typeface="Comic Sans MS" pitchFamily="66" charset="0"/>
              </a:rPr>
              <a:t>њеног великог круга? </a:t>
            </a:r>
            <a:r>
              <a:rPr lang="sr-Cyrl-CS" sz="2700" dirty="0" smtClean="0">
                <a:latin typeface="Comic Sans MS" pitchFamily="66" charset="0"/>
              </a:rPr>
              <a:t/>
            </a:r>
            <a:br>
              <a:rPr lang="sr-Cyrl-CS" sz="2700" dirty="0" smtClean="0">
                <a:latin typeface="Comic Sans MS" pitchFamily="66" charset="0"/>
              </a:rPr>
            </a:br>
            <a:r>
              <a:rPr lang="sr-Cyrl-CS" sz="2700" b="1" dirty="0" smtClean="0">
                <a:latin typeface="Comic Sans MS" pitchFamily="66" charset="0"/>
              </a:rPr>
              <a:t>Растојање тачке од праве- задаци за вежбу </a:t>
            </a:r>
            <a:endParaRPr lang="en-US" sz="2700" b="1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153400" cy="5334000"/>
          </a:xfrm>
        </p:spPr>
        <p:txBody>
          <a:bodyPr>
            <a:normAutofit/>
          </a:bodyPr>
          <a:lstStyle/>
          <a:p>
            <a:pPr algn="l"/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Latn-C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1027" name="Picture 3" descr="E:\edmodo zapisi\rast-tac-od-prave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138237"/>
            <a:ext cx="5719763" cy="5719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sr-Cyrl-CS" sz="2700" dirty="0" smtClean="0">
                <a:latin typeface="Comic Sans MS" pitchFamily="66" charset="0"/>
              </a:rPr>
              <a:t/>
            </a:r>
            <a:br>
              <a:rPr lang="sr-Cyrl-CS" sz="2700" dirty="0" smtClean="0">
                <a:latin typeface="Comic Sans MS" pitchFamily="66" charset="0"/>
              </a:rPr>
            </a:br>
            <a:r>
              <a:rPr lang="sr-Cyrl-CS" sz="2700" b="1" dirty="0" smtClean="0">
                <a:latin typeface="Comic Sans MS" pitchFamily="66" charset="0"/>
              </a:rPr>
              <a:t>Растојање тачке од праве </a:t>
            </a:r>
            <a:endParaRPr lang="en-US" sz="2700" b="1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153400" cy="5334000"/>
          </a:xfrm>
        </p:spPr>
        <p:txBody>
          <a:bodyPr>
            <a:normAutofit/>
          </a:bodyPr>
          <a:lstStyle/>
          <a:p>
            <a:pPr algn="l"/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Latn-C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6146" name="Picture 2" descr="E:\edmodo zapisi\modern art 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305800" cy="685800"/>
          </a:xfrm>
        </p:spPr>
        <p:txBody>
          <a:bodyPr>
            <a:normAutofit fontScale="90000"/>
          </a:bodyPr>
          <a:lstStyle/>
          <a:p>
            <a:r>
              <a:rPr lang="sr-Cyrl-CS" sz="2700" dirty="0" smtClean="0">
                <a:latin typeface="Comic Sans MS" pitchFamily="66" charset="0"/>
              </a:rPr>
              <a:t/>
            </a:r>
            <a:br>
              <a:rPr lang="sr-Cyrl-CS" sz="2700" dirty="0" smtClean="0">
                <a:latin typeface="Comic Sans MS" pitchFamily="66" charset="0"/>
              </a:rPr>
            </a:br>
            <a:r>
              <a:rPr lang="sr-Cyrl-CS" sz="2700" b="1" dirty="0" smtClean="0">
                <a:latin typeface="Comic Sans MS" pitchFamily="66" charset="0"/>
              </a:rPr>
              <a:t>Растојање тачке од праве </a:t>
            </a:r>
            <a:endParaRPr lang="en-US" sz="2700" b="1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153400" cy="5334000"/>
          </a:xfrm>
        </p:spPr>
        <p:txBody>
          <a:bodyPr>
            <a:normAutofit/>
          </a:bodyPr>
          <a:lstStyle/>
          <a:p>
            <a:pPr algn="l"/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Latn-C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4098" name="Picture 2" descr="E:\edmodo zapisi\rast-tac-od-prave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447800"/>
            <a:ext cx="4196533" cy="2819400"/>
          </a:xfrm>
          <a:prstGeom prst="rect">
            <a:avLst/>
          </a:prstGeom>
          <a:noFill/>
        </p:spPr>
      </p:pic>
      <p:pic>
        <p:nvPicPr>
          <p:cNvPr id="4099" name="Picture 3" descr="E:\edmodo zapisi\rast-tac-od-prave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447800"/>
            <a:ext cx="4144963" cy="2785256"/>
          </a:xfrm>
          <a:prstGeom prst="rect">
            <a:avLst/>
          </a:prstGeom>
          <a:noFill/>
        </p:spPr>
      </p:pic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4114800" y="4876800"/>
          <a:ext cx="3378200" cy="1066800"/>
        </p:xfrm>
        <a:graphic>
          <a:graphicData uri="http://schemas.openxmlformats.org/presentationml/2006/ole">
            <p:oleObj spid="_x0000_s3073" name="Equation" r:id="rId5" imgW="1447560" imgH="457200" progId="Equation.3">
              <p:embed/>
            </p:oleObj>
          </a:graphicData>
        </a:graphic>
      </p:graphicFrame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09600" y="5181601"/>
          <a:ext cx="2819400" cy="487974"/>
        </p:xfrm>
        <a:graphic>
          <a:graphicData uri="http://schemas.openxmlformats.org/presentationml/2006/ole">
            <p:oleObj spid="_x0000_s3074" name="Equation" r:id="rId6" imgW="1320480" imgH="228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38600" y="4648200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dirty="0" smtClean="0"/>
          </a:p>
          <a:p>
            <a:endParaRPr lang="sr-Latn-CS" dirty="0" smtClean="0"/>
          </a:p>
          <a:p>
            <a:endParaRPr lang="sr-Latn-CS" dirty="0" smtClean="0"/>
          </a:p>
          <a:p>
            <a:endParaRPr lang="sr-Latn-C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153400" cy="1752600"/>
          </a:xfrm>
        </p:spPr>
        <p:txBody>
          <a:bodyPr>
            <a:normAutofit/>
          </a:bodyPr>
          <a:lstStyle/>
          <a:p>
            <a:pPr algn="l"/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Latn-C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Latn-CS" sz="2800" dirty="0" smtClean="0">
                <a:solidFill>
                  <a:schemeClr val="tx1"/>
                </a:solidFill>
                <a:latin typeface="Comic Sans MS" pitchFamily="66" charset="0"/>
              </a:rPr>
              <a:t>1)</a:t>
            </a:r>
            <a:r>
              <a:rPr lang="sr-Cyrl-CS" sz="2800" dirty="0" smtClean="0">
                <a:latin typeface="Comic Sans MS" pitchFamily="66" charset="0"/>
              </a:rPr>
              <a:t> 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Одредити координате тачке која припада правој 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-3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+13=0, а чије је растојање од праве  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+2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+3=0, једнако      .</a:t>
            </a:r>
            <a:endParaRPr lang="sr-Cyrl-CS" sz="33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2050" name="Picture 2" descr="E:\edmodo zapisi\rast-tac-od-prave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495800"/>
            <a:ext cx="3513334" cy="2209800"/>
          </a:xfrm>
          <a:prstGeom prst="rect">
            <a:avLst/>
          </a:prstGeom>
          <a:noFill/>
        </p:spPr>
      </p:pic>
      <p:pic>
        <p:nvPicPr>
          <p:cNvPr id="6" name="Picture 2" descr="E:\edmodo zapisi\rast-tac-od-prave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51" y="4300200"/>
            <a:ext cx="2972949" cy="2329200"/>
          </a:xfrm>
          <a:prstGeom prst="rect">
            <a:avLst/>
          </a:prstGeom>
          <a:noFill/>
        </p:spPr>
      </p:pic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410200" y="2286000"/>
          <a:ext cx="495300" cy="467783"/>
        </p:xfrm>
        <a:graphic>
          <a:graphicData uri="http://schemas.openxmlformats.org/presentationml/2006/ole">
            <p:oleObj spid="_x0000_s2051" name="Equation" r:id="rId5" imgW="228600" imgH="2156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24200" y="6248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А₁(-4,3) </a:t>
            </a:r>
            <a:r>
              <a:rPr lang="sr-Latn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</a:t>
            </a:r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/>
              </a:rPr>
              <a:t>₂</a:t>
            </a:r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(-</a:t>
            </a:r>
            <a:r>
              <a:rPr lang="sr-Latn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10</a:t>
            </a:r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r>
              <a:rPr lang="sr-Latn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</a:t>
            </a:r>
            <a:r>
              <a:rPr lang="sr-Cyrl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r>
              <a:rPr lang="sr-Latn-C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 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153400" cy="3124200"/>
          </a:xfrm>
        </p:spPr>
        <p:txBody>
          <a:bodyPr>
            <a:normAutofit/>
          </a:bodyPr>
          <a:lstStyle/>
          <a:p>
            <a:endParaRPr lang="sr-Cyrl-C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Cyrl-CS" sz="2800" dirty="0" smtClean="0">
                <a:solidFill>
                  <a:schemeClr val="tx1"/>
                </a:solidFill>
                <a:latin typeface="Comic Sans MS" pitchFamily="66" charset="0"/>
              </a:rPr>
              <a:t> 2</a:t>
            </a:r>
            <a:r>
              <a:rPr lang="sr-Latn-CS" sz="2800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400" b="1" dirty="0" smtClean="0">
                <a:latin typeface="Comic Sans MS" pitchFamily="66" charset="0"/>
              </a:rPr>
              <a:t>Одредити растојање тачке А од праве </a:t>
            </a:r>
            <a:r>
              <a:rPr lang="sr-Latn-CS" sz="2400" b="1" dirty="0" smtClean="0">
                <a:latin typeface="Comic Sans MS" pitchFamily="66" charset="0"/>
              </a:rPr>
              <a:t>p:</a:t>
            </a:r>
            <a:r>
              <a:rPr lang="sr-Cyrl-CS" sz="2400" b="1" dirty="0" smtClean="0"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sz="2400" b="1" dirty="0" smtClean="0">
                <a:latin typeface="Comic Sans MS" pitchFamily="66" charset="0"/>
              </a:rPr>
              <a:t>А) </a:t>
            </a:r>
            <a:r>
              <a:rPr lang="sr-Latn-CS" sz="2400" b="1" dirty="0" smtClean="0">
                <a:latin typeface="Comic Sans MS" pitchFamily="66" charset="0"/>
              </a:rPr>
              <a:t>A</a:t>
            </a:r>
            <a:r>
              <a:rPr lang="sr-Cyrl-CS" sz="2400" b="1" dirty="0" smtClean="0">
                <a:latin typeface="Comic Sans MS" pitchFamily="66" charset="0"/>
              </a:rPr>
              <a:t>(4,-</a:t>
            </a:r>
            <a:r>
              <a:rPr lang="sr-Latn-CS" sz="2400" b="1" dirty="0" smtClean="0">
                <a:latin typeface="Comic Sans MS" pitchFamily="66" charset="0"/>
              </a:rPr>
              <a:t>1</a:t>
            </a:r>
            <a:r>
              <a:rPr lang="sr-Cyrl-CS" sz="2400" b="1" dirty="0" smtClean="0">
                <a:latin typeface="Comic Sans MS" pitchFamily="66" charset="0"/>
              </a:rPr>
              <a:t>);</a:t>
            </a:r>
            <a:r>
              <a:rPr lang="sr-Latn-CS" sz="2400" b="1" dirty="0" smtClean="0">
                <a:latin typeface="Comic Sans MS" pitchFamily="66" charset="0"/>
              </a:rPr>
              <a:t>    p: 1</a:t>
            </a:r>
            <a:r>
              <a:rPr lang="sr-Cyrl-CS" sz="2400" b="1" dirty="0" smtClean="0">
                <a:latin typeface="Comic Sans MS" pitchFamily="66" charset="0"/>
              </a:rPr>
              <a:t>2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-</a:t>
            </a:r>
            <a:r>
              <a:rPr lang="sr-Latn-CS" sz="2400" b="1" dirty="0" smtClean="0">
                <a:latin typeface="Comic Sans MS" pitchFamily="66" charset="0"/>
              </a:rPr>
              <a:t>5y-27</a:t>
            </a:r>
            <a:r>
              <a:rPr lang="sr-Cyrl-CS" sz="2400" b="1" dirty="0" smtClean="0">
                <a:latin typeface="Comic Sans MS" pitchFamily="66" charset="0"/>
              </a:rPr>
              <a:t>=0 </a:t>
            </a:r>
            <a:r>
              <a:rPr lang="sr-Latn-CS" sz="2400" b="1" dirty="0" smtClean="0">
                <a:latin typeface="Comic Sans MS" pitchFamily="66" charset="0"/>
              </a:rPr>
              <a:t>;</a:t>
            </a:r>
            <a:endParaRPr lang="sr-Cyrl-CS" sz="2400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b="1" dirty="0" smtClean="0">
                <a:latin typeface="Comic Sans MS" pitchFamily="66" charset="0"/>
              </a:rPr>
              <a:t>Б)</a:t>
            </a:r>
            <a:r>
              <a:rPr lang="sr-Latn-CS" sz="2400" b="1" dirty="0" smtClean="0">
                <a:latin typeface="Comic Sans MS" pitchFamily="66" charset="0"/>
              </a:rPr>
              <a:t> A</a:t>
            </a:r>
            <a:r>
              <a:rPr lang="sr-Cyrl-CS" sz="2400" b="1" dirty="0" smtClean="0">
                <a:latin typeface="Comic Sans MS" pitchFamily="66" charset="0"/>
              </a:rPr>
              <a:t>(</a:t>
            </a:r>
            <a:r>
              <a:rPr lang="sr-Latn-CS" sz="2400" b="1" dirty="0" smtClean="0">
                <a:latin typeface="Comic Sans MS" pitchFamily="66" charset="0"/>
              </a:rPr>
              <a:t>2</a:t>
            </a:r>
            <a:r>
              <a:rPr lang="sr-Cyrl-CS" sz="2400" b="1" dirty="0" smtClean="0">
                <a:latin typeface="Comic Sans MS" pitchFamily="66" charset="0"/>
              </a:rPr>
              <a:t>,-</a:t>
            </a:r>
            <a:r>
              <a:rPr lang="sr-Latn-CS" sz="2400" b="1" dirty="0" smtClean="0">
                <a:latin typeface="Comic Sans MS" pitchFamily="66" charset="0"/>
              </a:rPr>
              <a:t>1</a:t>
            </a:r>
            <a:r>
              <a:rPr lang="sr-Cyrl-CS" sz="2400" b="1" dirty="0" smtClean="0">
                <a:latin typeface="Comic Sans MS" pitchFamily="66" charset="0"/>
              </a:rPr>
              <a:t>);</a:t>
            </a:r>
            <a:r>
              <a:rPr lang="sr-Latn-CS" sz="2400" b="1" dirty="0" smtClean="0">
                <a:latin typeface="Comic Sans MS" pitchFamily="66" charset="0"/>
              </a:rPr>
              <a:t>    p: 7x</a:t>
            </a:r>
            <a:r>
              <a:rPr lang="sr-Cyrl-CS" sz="2400" b="1" dirty="0" smtClean="0">
                <a:latin typeface="Comic Sans MS" pitchFamily="66" charset="0"/>
              </a:rPr>
              <a:t>-</a:t>
            </a:r>
            <a:r>
              <a:rPr lang="sr-Latn-CS" sz="2400" b="1" dirty="0" smtClean="0">
                <a:latin typeface="Comic Sans MS" pitchFamily="66" charset="0"/>
              </a:rPr>
              <a:t>2y+4</a:t>
            </a:r>
            <a:r>
              <a:rPr lang="sr-Cyrl-CS" sz="2400" b="1" dirty="0" smtClean="0">
                <a:latin typeface="Comic Sans MS" pitchFamily="66" charset="0"/>
              </a:rPr>
              <a:t>=0 </a:t>
            </a:r>
            <a:r>
              <a:rPr lang="sr-Latn-CS" sz="2400" b="1" dirty="0" smtClean="0">
                <a:latin typeface="Comic Sans MS" pitchFamily="66" charset="0"/>
              </a:rPr>
              <a:t>;</a:t>
            </a:r>
            <a:endParaRPr lang="sr-Cyrl-CS" sz="24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075" name="Picture 3" descr="E:\edmodo zapisi\Wassily Kandinsk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505200"/>
            <a:ext cx="2900908" cy="29149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5943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/>
              <a:t>A)2; </a:t>
            </a:r>
            <a:r>
              <a:rPr lang="sr-Cyrl-CS" sz="1200" dirty="0" smtClean="0"/>
              <a:t>Б</a:t>
            </a:r>
            <a:r>
              <a:rPr lang="sr-Cyrl-CS" dirty="0" smtClean="0"/>
              <a:t>)</a:t>
            </a:r>
            <a:r>
              <a:rPr lang="sr-Latn-CS" dirty="0" smtClean="0"/>
              <a:t>  </a:t>
            </a:r>
            <a:endParaRPr lang="en-US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572000" y="5943600"/>
          <a:ext cx="448236" cy="401053"/>
        </p:xfrm>
        <a:graphic>
          <a:graphicData uri="http://schemas.openxmlformats.org/presentationml/2006/ole">
            <p:oleObj spid="_x0000_s18434" name="Equation" r:id="rId4" imgW="482400" imgH="43164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19800" y="64770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</a:t>
            </a:r>
            <a:r>
              <a:rPr lang="sr-Latn-CS" sz="1200" dirty="0" smtClean="0"/>
              <a:t>assily</a:t>
            </a:r>
            <a:r>
              <a:rPr lang="en-US" sz="1200" dirty="0" smtClean="0"/>
              <a:t> Kandinsky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895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sz="2800" dirty="0" smtClean="0">
                <a:latin typeface="Comic Sans MS" pitchFamily="66" charset="0"/>
              </a:rPr>
              <a:t>   </a:t>
            </a:r>
            <a:r>
              <a:rPr lang="sr-Cyrl-CS" sz="2400" dirty="0" smtClean="0">
                <a:solidFill>
                  <a:schemeClr val="tx1"/>
                </a:solidFill>
                <a:latin typeface="Comic Sans MS" pitchFamily="66" charset="0"/>
              </a:rPr>
              <a:t>3</a:t>
            </a:r>
            <a:r>
              <a:rPr lang="sr-Latn-CS" sz="2400" b="1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  <a:r>
              <a:rPr lang="sr-Cyrl-CS" sz="2800" b="1" dirty="0" smtClean="0">
                <a:latin typeface="Comic Sans MS" pitchFamily="66" charset="0"/>
              </a:rPr>
              <a:t> </a:t>
            </a:r>
            <a:r>
              <a:rPr lang="sr-Cyrl-CS" sz="2400" b="1" dirty="0" smtClean="0">
                <a:latin typeface="Comic Sans MS" pitchFamily="66" charset="0"/>
              </a:rPr>
              <a:t>Одредити</a:t>
            </a:r>
            <a:r>
              <a:rPr lang="sr-Latn-CS" sz="2400" b="1" dirty="0" smtClean="0">
                <a:latin typeface="Comic Sans MS" pitchFamily="66" charset="0"/>
              </a:rPr>
              <a:t> </a:t>
            </a:r>
            <a:r>
              <a:rPr lang="sr-Cyrl-CS" sz="2400" b="1" dirty="0" smtClean="0">
                <a:latin typeface="Comic Sans MS" pitchFamily="66" charset="0"/>
              </a:rPr>
              <a:t>растојање између правих </a:t>
            </a:r>
          </a:p>
          <a:p>
            <a:pPr>
              <a:buNone/>
            </a:pPr>
            <a:r>
              <a:rPr lang="sr-Cyrl-CS" sz="2400" b="1" dirty="0" smtClean="0">
                <a:latin typeface="Comic Sans MS" pitchFamily="66" charset="0"/>
              </a:rPr>
              <a:t>А) 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+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   </a:t>
            </a:r>
            <a:r>
              <a:rPr lang="sr-Latn-CS" sz="2400" b="1" dirty="0" smtClean="0">
                <a:latin typeface="Comic Sans MS" pitchFamily="66" charset="0"/>
              </a:rPr>
              <a:t>-</a:t>
            </a:r>
            <a:r>
              <a:rPr lang="sr-Cyrl-CS" sz="2400" b="1" dirty="0" smtClean="0">
                <a:latin typeface="Comic Sans MS" pitchFamily="66" charset="0"/>
              </a:rPr>
              <a:t>8=0  и 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+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   </a:t>
            </a:r>
            <a:r>
              <a:rPr lang="sr-Latn-CS" sz="2400" b="1" dirty="0" smtClean="0">
                <a:latin typeface="Comic Sans MS" pitchFamily="66" charset="0"/>
              </a:rPr>
              <a:t>-</a:t>
            </a:r>
            <a:r>
              <a:rPr lang="sr-Cyrl-CS" sz="2400" b="1" dirty="0" smtClean="0">
                <a:latin typeface="Comic Sans MS" pitchFamily="66" charset="0"/>
              </a:rPr>
              <a:t>12=0.</a:t>
            </a:r>
          </a:p>
          <a:p>
            <a:pPr>
              <a:buNone/>
            </a:pPr>
            <a:endParaRPr lang="sr-Cyrl-CS" sz="2400" b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b="1" dirty="0" smtClean="0">
                <a:latin typeface="Comic Sans MS" pitchFamily="66" charset="0"/>
              </a:rPr>
              <a:t> </a:t>
            </a:r>
            <a:endParaRPr lang="en-US" sz="2800" b="1" dirty="0"/>
          </a:p>
        </p:txBody>
      </p:sp>
      <p:pic>
        <p:nvPicPr>
          <p:cNvPr id="5123" name="Picture 3" descr="E:\edmodo zapisi\Karl Biel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10000"/>
            <a:ext cx="3655095" cy="2463725"/>
          </a:xfrm>
          <a:prstGeom prst="rect">
            <a:avLst/>
          </a:prstGeom>
          <a:noFill/>
        </p:spPr>
      </p:pic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447800" y="1295400"/>
          <a:ext cx="495300" cy="467783"/>
        </p:xfrm>
        <a:graphic>
          <a:graphicData uri="http://schemas.openxmlformats.org/presentationml/2006/ole">
            <p:oleObj spid="_x0000_s5124" name="Equation" r:id="rId4" imgW="228600" imgH="21564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3810000" y="1295400"/>
          <a:ext cx="495300" cy="467783"/>
        </p:xfrm>
        <a:graphic>
          <a:graphicData uri="http://schemas.openxmlformats.org/presentationml/2006/ole">
            <p:oleObj spid="_x0000_s5125" name="Equation" r:id="rId5" imgW="228600" imgH="2156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67400" y="63246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Karl </a:t>
            </a:r>
            <a:r>
              <a:rPr lang="sr-Latn-CS" sz="1200" dirty="0" smtClean="0"/>
              <a:t>Bielik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60960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</a:t>
            </a:r>
            <a:r>
              <a:rPr lang="sr-Latn-C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=2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209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sz="2800" dirty="0" smtClean="0">
                <a:latin typeface="Comic Sans MS" pitchFamily="66" charset="0"/>
              </a:rPr>
              <a:t>   </a:t>
            </a:r>
            <a:r>
              <a:rPr lang="sr-Cyrl-CS" sz="2400" dirty="0" smtClean="0">
                <a:latin typeface="Comic Sans MS" pitchFamily="66" charset="0"/>
              </a:rPr>
              <a:t>4</a:t>
            </a:r>
            <a:r>
              <a:rPr lang="sr-Latn-CS" sz="2400" b="1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400" b="1" dirty="0" smtClean="0">
                <a:solidFill>
                  <a:schemeClr val="tx1"/>
                </a:solidFill>
                <a:latin typeface="Comic Sans MS" pitchFamily="66" charset="0"/>
              </a:rPr>
              <a:t> Од свих правих паралелних</a:t>
            </a:r>
            <a:r>
              <a:rPr lang="sr-Cyrl-CS" sz="2400" dirty="0" smtClean="0">
                <a:latin typeface="Comic Sans MS" pitchFamily="66" charset="0"/>
              </a:rPr>
              <a:t> </a:t>
            </a:r>
            <a:r>
              <a:rPr lang="sr-Cyrl-CS" sz="2400" b="1" dirty="0" smtClean="0">
                <a:latin typeface="Comic Sans MS" pitchFamily="66" charset="0"/>
              </a:rPr>
              <a:t>правој </a:t>
            </a:r>
          </a:p>
          <a:p>
            <a:pPr>
              <a:buNone/>
            </a:pPr>
            <a:r>
              <a:rPr lang="sr-Cyrl-CS" sz="2400" b="1" dirty="0" smtClean="0">
                <a:latin typeface="Comic Sans MS" pitchFamily="66" charset="0"/>
              </a:rPr>
              <a:t>   4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-3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-12=0, наћи ону која се налази на растојању 5 од тачке А(2,3).</a:t>
            </a:r>
            <a:endParaRPr lang="en-US" sz="2800" b="1" dirty="0"/>
          </a:p>
        </p:txBody>
      </p:sp>
      <p:pic>
        <p:nvPicPr>
          <p:cNvPr id="8194" name="Picture 2" descr="E:\edmodo zapisi\rast-tac-od-prave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038600"/>
            <a:ext cx="2170557" cy="2057400"/>
          </a:xfrm>
          <a:prstGeom prst="rect">
            <a:avLst/>
          </a:prstGeom>
          <a:noFill/>
        </p:spPr>
      </p:pic>
      <p:pic>
        <p:nvPicPr>
          <p:cNvPr id="20482" name="Picture 2" descr="C:\Documents and Settings\Jasmina\Desktop\Pit Mondrijan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3886200"/>
            <a:ext cx="2362200" cy="2362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00800" y="63246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/>
              <a:t>Pit Mondrijan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6019801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4x-3y+26=0; 4x-3y-24=0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285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sz="2800" dirty="0" smtClean="0">
                <a:latin typeface="Comic Sans MS" pitchFamily="66" charset="0"/>
              </a:rPr>
              <a:t>   </a:t>
            </a:r>
            <a:r>
              <a:rPr lang="sr-Cyrl-CS" sz="2400" dirty="0" smtClean="0">
                <a:latin typeface="Comic Sans MS" pitchFamily="66" charset="0"/>
              </a:rPr>
              <a:t>5</a:t>
            </a:r>
            <a:r>
              <a:rPr lang="sr-Latn-CS" sz="2400" b="1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400" b="1" dirty="0" smtClean="0">
                <a:solidFill>
                  <a:schemeClr val="tx1"/>
                </a:solidFill>
                <a:latin typeface="Comic Sans MS" pitchFamily="66" charset="0"/>
              </a:rPr>
              <a:t>  Дате су две тачке А(2,-3) и В(5,-1).</a:t>
            </a:r>
            <a:r>
              <a:rPr lang="sr-Cyrl-CS" sz="2800" b="1" dirty="0" smtClean="0">
                <a:latin typeface="Comic Sans MS" pitchFamily="66" charset="0"/>
              </a:rPr>
              <a:t> </a:t>
            </a:r>
            <a:r>
              <a:rPr lang="sr-Cyrl-CS" sz="2400" b="1" dirty="0" smtClean="0">
                <a:latin typeface="Comic Sans MS" pitchFamily="66" charset="0"/>
              </a:rPr>
              <a:t>Одредити једначину праве тако да у односу на ту праву, тачка А буде </a:t>
            </a:r>
            <a:r>
              <a:rPr lang="sr-Cyrl-CS" sz="2400" b="1" smtClean="0">
                <a:latin typeface="Comic Sans MS" pitchFamily="66" charset="0"/>
              </a:rPr>
              <a:t>на растојању 6</a:t>
            </a:r>
            <a:r>
              <a:rPr lang="sr-Cyrl-CS" sz="2400" b="1" dirty="0" smtClean="0">
                <a:latin typeface="Comic Sans MS" pitchFamily="66" charset="0"/>
              </a:rPr>
              <a:t>, а тачка В, на растојању 4.</a:t>
            </a:r>
            <a:endParaRPr lang="en-US" sz="2800" b="1" dirty="0"/>
          </a:p>
        </p:txBody>
      </p:sp>
      <p:pic>
        <p:nvPicPr>
          <p:cNvPr id="7170" name="Picture 2" descr="E:\edmodo zapisi\Ken Greenlea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276600"/>
            <a:ext cx="3044825" cy="30019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248400" y="640080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/>
              <a:t>Ken Greenleaf</a:t>
            </a:r>
            <a:endParaRPr lang="en-US" sz="1200" dirty="0"/>
          </a:p>
        </p:txBody>
      </p:sp>
      <p:pic>
        <p:nvPicPr>
          <p:cNvPr id="21507" name="Picture 3" descr="C:\Documents and Settings\Jasmina\Desktop\Kazimir Maljev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429000"/>
            <a:ext cx="2743200" cy="2743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0" y="6400800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100" dirty="0" smtClean="0"/>
              <a:t>Kazimir Maljevič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6040398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>
                <a:solidFill>
                  <a:schemeClr val="accent1">
                    <a:lumMod val="75000"/>
                  </a:schemeClr>
                </a:solidFill>
              </a:rPr>
              <a:t>Y-3=0;  12x-5y-117=0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214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Equation</vt:lpstr>
      <vt:lpstr>Microsoft Equation 3.0</vt:lpstr>
      <vt:lpstr>Колико је растојање центра лопте од тангентe њеног великог круга?  Растојање тачке од праве- задаци за вежбу </vt:lpstr>
      <vt:lpstr> Растојање тачке од праве </vt:lpstr>
      <vt:lpstr> Растојање тачке од праве </vt:lpstr>
      <vt:lpstr>Slide 4</vt:lpstr>
      <vt:lpstr>Slide 5</vt:lpstr>
      <vt:lpstr>Slide 6</vt:lpstr>
      <vt:lpstr>Slide 7</vt:lpstr>
      <vt:lpstr>Slide 8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 Micic</dc:creator>
  <cp:lastModifiedBy>Jasmina Micic</cp:lastModifiedBy>
  <cp:revision>150</cp:revision>
  <dcterms:created xsi:type="dcterms:W3CDTF">2014-09-16T18:13:38Z</dcterms:created>
  <dcterms:modified xsi:type="dcterms:W3CDTF">2015-02-11T23:33:35Z</dcterms:modified>
</cp:coreProperties>
</file>