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Relationship Id="rId9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Relationship Id="rId9" Type="http://schemas.openxmlformats.org/officeDocument/2006/relationships/image" Target="../media/image2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70B3-6601-4DE8-8F53-1D8C7676BAFB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1731-EB96-4525-8638-5DD3F5162D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70B3-6601-4DE8-8F53-1D8C7676BAFB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1731-EB96-4525-8638-5DD3F5162D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70B3-6601-4DE8-8F53-1D8C7676BAFB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1731-EB96-4525-8638-5DD3F5162D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70B3-6601-4DE8-8F53-1D8C7676BAFB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1731-EB96-4525-8638-5DD3F5162D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70B3-6601-4DE8-8F53-1D8C7676BAFB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1731-EB96-4525-8638-5DD3F5162D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70B3-6601-4DE8-8F53-1D8C7676BAFB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1731-EB96-4525-8638-5DD3F5162D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70B3-6601-4DE8-8F53-1D8C7676BAFB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1731-EB96-4525-8638-5DD3F5162D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70B3-6601-4DE8-8F53-1D8C7676BAFB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1731-EB96-4525-8638-5DD3F5162D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70B3-6601-4DE8-8F53-1D8C7676BAFB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1731-EB96-4525-8638-5DD3F5162D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70B3-6601-4DE8-8F53-1D8C7676BAFB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1731-EB96-4525-8638-5DD3F5162D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70B3-6601-4DE8-8F53-1D8C7676BAFB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81731-EB96-4525-8638-5DD3F5162D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770B3-6601-4DE8-8F53-1D8C7676BAFB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81731-EB96-4525-8638-5DD3F5162D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10.bin"/><Relationship Id="rId3" Type="http://schemas.openxmlformats.org/officeDocument/2006/relationships/image" Target="../media/image10.jpeg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Relationship Id="rId14" Type="http://schemas.openxmlformats.org/officeDocument/2006/relationships/oleObject" Target="../embeddings/oleObject1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10.jpeg"/><Relationship Id="rId7" Type="http://schemas.openxmlformats.org/officeDocument/2006/relationships/oleObject" Target="../embeddings/oleObject15.bin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4.bin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3.bin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image" Target="../media/image10.jpeg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3.bin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2.bin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1.bin"/><Relationship Id="rId9" Type="http://schemas.openxmlformats.org/officeDocument/2006/relationships/oleObject" Target="../embeddings/oleObject2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8077200" cy="1524000"/>
          </a:xfrm>
        </p:spPr>
        <p:txBody>
          <a:bodyPr>
            <a:normAutofit fontScale="90000"/>
          </a:bodyPr>
          <a:lstStyle/>
          <a:p>
            <a:pPr algn="l"/>
            <a:r>
              <a:rPr lang="sr-Cyrl-CS" sz="4000" dirty="0" smtClean="0"/>
              <a:t>      </a:t>
            </a:r>
            <a:br>
              <a:rPr lang="sr-Cyrl-CS" sz="4000" dirty="0" smtClean="0"/>
            </a:br>
            <a:r>
              <a:rPr lang="sr-Cyrl-CS" sz="4000" dirty="0"/>
              <a:t> </a:t>
            </a:r>
            <a:r>
              <a:rPr lang="sr-Cyrl-CS" sz="4000" dirty="0" smtClean="0"/>
              <a:t>           </a:t>
            </a:r>
            <a:r>
              <a:rPr lang="sr-Cyrl-CS" sz="4000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stral" pitchFamily="66" charset="0"/>
              </a:rPr>
              <a:t>Несвојствени интеграл</a:t>
            </a:r>
            <a:r>
              <a:rPr lang="sr-Cyrl-CS" sz="40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sr-Cyrl-CS" dirty="0" smtClean="0"/>
              <a:t/>
            </a:r>
            <a:br>
              <a:rPr lang="sr-Cyrl-C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524000"/>
            <a:ext cx="8763000" cy="5105400"/>
          </a:xfrm>
        </p:spPr>
        <p:txBody>
          <a:bodyPr>
            <a:noAutofit/>
          </a:bodyPr>
          <a:lstStyle/>
          <a:p>
            <a:r>
              <a:rPr lang="sr-Cyrl-C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Ако је функција                     неограничена за</a:t>
            </a:r>
          </a:p>
          <a:p>
            <a:r>
              <a:rPr lang="sr-Cyrl-C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, или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r-Cyrl-C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је                  , или               , тада  интеграл             </a:t>
            </a:r>
          </a:p>
          <a:p>
            <a:pPr algn="l"/>
            <a:r>
              <a:rPr lang="sr-Cyrl-C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</a:t>
            </a:r>
          </a:p>
          <a:p>
            <a:pPr algn="l"/>
            <a:r>
              <a:rPr lang="sr-Cyrl-C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има сингуларитет.  Реч је о н</a:t>
            </a:r>
            <a:r>
              <a:rPr lang="sr-Cyrl-CS" sz="2400" dirty="0" smtClean="0">
                <a:solidFill>
                  <a:schemeClr val="tx1"/>
                </a:solidFill>
              </a:rPr>
              <a:t>есвојственом интегралу. </a:t>
            </a:r>
            <a:endParaRPr lang="sr-Cyrl-CS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r-Cyrl-C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</a:t>
            </a:r>
          </a:p>
          <a:p>
            <a:r>
              <a:rPr lang="sr-Cyrl-C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                                      </a:t>
            </a:r>
          </a:p>
          <a:p>
            <a:r>
              <a:rPr lang="sr-Cyrl-C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                                         </a:t>
            </a:r>
            <a:r>
              <a:rPr lang="sr-Cyrl-CS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интеграбилна на</a:t>
            </a:r>
            <a:r>
              <a:rPr lang="sr-Cyrl-C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.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</a:t>
            </a:r>
            <a:endParaRPr lang="sr-Cyrl-CS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sr-Cyrl-CS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r-Cyrl-C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                                                     </a:t>
            </a:r>
          </a:p>
          <a:p>
            <a:r>
              <a:rPr lang="sr-Cyrl-C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                                                          </a:t>
            </a:r>
            <a:endParaRPr lang="en-US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r-Cyrl-C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                          </a:t>
            </a:r>
            <a:endParaRPr lang="sr-Cyrl-CS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r-Cyrl-C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          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26" name="Picture 2" descr="E:\majka\ seminar 2013\7g77p4sk-13868934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228601"/>
            <a:ext cx="1884363" cy="1412905"/>
          </a:xfrm>
          <a:prstGeom prst="rect">
            <a:avLst/>
          </a:prstGeom>
          <a:noFill/>
        </p:spPr>
      </p:pic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04800" y="2590800"/>
          <a:ext cx="1295400" cy="1070113"/>
        </p:xfrm>
        <a:graphic>
          <a:graphicData uri="http://schemas.openxmlformats.org/presentationml/2006/ole">
            <p:oleObj spid="_x0000_s1027" name="Equation" r:id="rId4" imgW="583920" imgH="48240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4038600" y="1524000"/>
          <a:ext cx="1143000" cy="431650"/>
        </p:xfrm>
        <a:graphic>
          <a:graphicData uri="http://schemas.openxmlformats.org/presentationml/2006/ole">
            <p:oleObj spid="_x0000_s1028" name="Equation" r:id="rId5" imgW="571320" imgH="215640" progId="Equation.3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457200" y="1981200"/>
          <a:ext cx="2057400" cy="451624"/>
        </p:xfrm>
        <a:graphic>
          <a:graphicData uri="http://schemas.openxmlformats.org/presentationml/2006/ole">
            <p:oleObj spid="_x0000_s1029" name="Equation" r:id="rId6" imgW="1041120" imgH="228600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3733800" y="2133600"/>
          <a:ext cx="1018540" cy="268036"/>
        </p:xfrm>
        <a:graphic>
          <a:graphicData uri="http://schemas.openxmlformats.org/presentationml/2006/ole">
            <p:oleObj spid="_x0000_s1030" name="Equation" r:id="rId7" imgW="482400" imgH="126720" progId="Equation.3">
              <p:embed/>
            </p:oleObj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5486400" y="2057400"/>
          <a:ext cx="931984" cy="327454"/>
        </p:xfrm>
        <a:graphic>
          <a:graphicData uri="http://schemas.openxmlformats.org/presentationml/2006/ole">
            <p:oleObj spid="_x0000_s1032" name="Equation" r:id="rId8" imgW="469800" imgH="164880" progId="Equation.3">
              <p:embed/>
            </p:oleObj>
          </a:graphicData>
        </a:graphic>
      </p:graphicFrame>
      <p:graphicFrame>
        <p:nvGraphicFramePr>
          <p:cNvPr id="1034" name="Object 10"/>
          <p:cNvGraphicFramePr>
            <a:graphicFrameLocks noChangeAspect="1"/>
          </p:cNvGraphicFramePr>
          <p:nvPr/>
        </p:nvGraphicFramePr>
        <p:xfrm>
          <a:off x="304800" y="3657600"/>
          <a:ext cx="3886200" cy="1200614"/>
        </p:xfrm>
        <a:graphic>
          <a:graphicData uri="http://schemas.openxmlformats.org/presentationml/2006/ole">
            <p:oleObj spid="_x0000_s1034" name="Equation" r:id="rId9" imgW="1562040" imgH="482400" progId="Equation.3">
              <p:embed/>
            </p:oleObj>
          </a:graphicData>
        </a:graphic>
      </p:graphicFrame>
      <p:graphicFrame>
        <p:nvGraphicFramePr>
          <p:cNvPr id="1035" name="Object 11"/>
          <p:cNvGraphicFramePr>
            <a:graphicFrameLocks noChangeAspect="1"/>
          </p:cNvGraphicFramePr>
          <p:nvPr/>
        </p:nvGraphicFramePr>
        <p:xfrm>
          <a:off x="6096000" y="3962400"/>
          <a:ext cx="939800" cy="367747"/>
        </p:xfrm>
        <a:graphic>
          <a:graphicData uri="http://schemas.openxmlformats.org/presentationml/2006/ole">
            <p:oleObj spid="_x0000_s1035" name="Equation" r:id="rId10" imgW="583920" imgH="228600" progId="Equation.3">
              <p:embed/>
            </p:oleObj>
          </a:graphicData>
        </a:graphic>
      </p:graphicFrame>
      <p:graphicFrame>
        <p:nvGraphicFramePr>
          <p:cNvPr id="1036" name="Object 12"/>
          <p:cNvGraphicFramePr>
            <a:graphicFrameLocks noChangeAspect="1"/>
          </p:cNvGraphicFramePr>
          <p:nvPr/>
        </p:nvGraphicFramePr>
        <p:xfrm>
          <a:off x="7848600" y="4267200"/>
          <a:ext cx="762000" cy="381000"/>
        </p:xfrm>
        <a:graphic>
          <a:graphicData uri="http://schemas.openxmlformats.org/presentationml/2006/ole">
            <p:oleObj spid="_x0000_s1036" name="Equation" r:id="rId11" imgW="457200" imgH="228600" progId="Equation.3">
              <p:embed/>
            </p:oleObj>
          </a:graphicData>
        </a:graphic>
      </p:graphicFrame>
      <p:graphicFrame>
        <p:nvGraphicFramePr>
          <p:cNvPr id="1037" name="Object 13"/>
          <p:cNvGraphicFramePr>
            <a:graphicFrameLocks noChangeAspect="1"/>
          </p:cNvGraphicFramePr>
          <p:nvPr/>
        </p:nvGraphicFramePr>
        <p:xfrm>
          <a:off x="304800" y="4876800"/>
          <a:ext cx="6400800" cy="1280160"/>
        </p:xfrm>
        <a:graphic>
          <a:graphicData uri="http://schemas.openxmlformats.org/presentationml/2006/ole">
            <p:oleObj spid="_x0000_s1037" name="Equation" r:id="rId12" imgW="2539800" imgH="507960" progId="Equation.3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705600" y="502920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ако   је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</a:t>
            </a:r>
            <a:r>
              <a:rPr lang="sr-Cyrl-C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неограничена 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r-Cyrl-C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                                 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r-Cyrl-C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</a:t>
            </a:r>
            <a:endParaRPr lang="sr-Cyrl-C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1041" name="Object 17"/>
          <p:cNvGraphicFramePr>
            <a:graphicFrameLocks noChangeAspect="1"/>
          </p:cNvGraphicFramePr>
          <p:nvPr/>
        </p:nvGraphicFramePr>
        <p:xfrm>
          <a:off x="7086600" y="5562600"/>
          <a:ext cx="1735138" cy="381000"/>
        </p:xfrm>
        <a:graphic>
          <a:graphicData uri="http://schemas.openxmlformats.org/presentationml/2006/ole">
            <p:oleObj spid="_x0000_s1041" name="Equation" r:id="rId13" imgW="1041120" imgH="228600" progId="Equation.3">
              <p:embed/>
            </p:oleObj>
          </a:graphicData>
        </a:graphic>
      </p:graphicFrame>
      <p:graphicFrame>
        <p:nvGraphicFramePr>
          <p:cNvPr id="1042" name="Object 18"/>
          <p:cNvGraphicFramePr>
            <a:graphicFrameLocks noChangeAspect="1"/>
          </p:cNvGraphicFramePr>
          <p:nvPr/>
        </p:nvGraphicFramePr>
        <p:xfrm>
          <a:off x="7543800" y="5029200"/>
          <a:ext cx="939800" cy="368300"/>
        </p:xfrm>
        <a:graphic>
          <a:graphicData uri="http://schemas.openxmlformats.org/presentationml/2006/ole">
            <p:oleObj spid="_x0000_s1042" name="Equation" r:id="rId14" imgW="58392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 fontScale="90000"/>
          </a:bodyPr>
          <a:lstStyle/>
          <a:p>
            <a:pPr algn="l"/>
            <a:r>
              <a:rPr lang="sr-Cyrl-CS" dirty="0" smtClean="0"/>
              <a:t> </a:t>
            </a:r>
            <a:br>
              <a:rPr lang="sr-Cyrl-CS" dirty="0" smtClean="0"/>
            </a:br>
            <a:r>
              <a:rPr lang="sr-Cyrl-CS" dirty="0"/>
              <a:t> </a:t>
            </a:r>
            <a:r>
              <a:rPr lang="sr-Cyrl-CS" dirty="0" smtClean="0"/>
              <a:t>          </a:t>
            </a:r>
            <a:r>
              <a:rPr lang="sr-Cyrl-CS" sz="4000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stral" pitchFamily="66" charset="0"/>
              </a:rPr>
              <a:t>Несвојствени интеграл</a:t>
            </a:r>
            <a:r>
              <a:rPr lang="sr-Cyrl-CS" sz="40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sr-Cyrl-CS" dirty="0" smtClean="0">
                <a:solidFill>
                  <a:srgbClr val="7030A0"/>
                </a:solidFill>
              </a:rPr>
              <a:t/>
            </a:r>
            <a:br>
              <a:rPr lang="sr-Cyrl-CS" dirty="0" smtClean="0">
                <a:solidFill>
                  <a:srgbClr val="7030A0"/>
                </a:solidFill>
              </a:rPr>
            </a:b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endParaRPr lang="sr-Cyrl-CS" dirty="0" smtClean="0"/>
          </a:p>
          <a:p>
            <a:pPr>
              <a:buNone/>
            </a:pPr>
            <a:r>
              <a:rPr lang="sr-Cyrl-CS" sz="2400" dirty="0"/>
              <a:t> </a:t>
            </a:r>
            <a:r>
              <a:rPr lang="sr-Cyrl-CS" sz="2400" dirty="0" smtClean="0"/>
              <a:t>    </a:t>
            </a:r>
          </a:p>
          <a:p>
            <a:pPr>
              <a:buNone/>
            </a:pPr>
            <a:r>
              <a:rPr lang="sr-Cyrl-CS" sz="2400" dirty="0" smtClean="0"/>
              <a:t>      </a:t>
            </a:r>
            <a:r>
              <a:rPr lang="sr-Cyrl-C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Ако поменуте граничне вредности </a:t>
            </a:r>
          </a:p>
          <a:p>
            <a:pPr>
              <a:buNone/>
            </a:pPr>
            <a:r>
              <a:rPr lang="sr-Cyrl-C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постоје, одговарајући несвојствени </a:t>
            </a:r>
          </a:p>
          <a:p>
            <a:pPr>
              <a:buNone/>
            </a:pPr>
            <a:r>
              <a:rPr lang="sr-Cyrl-C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интеграл конвергира, иначе дивергира. </a:t>
            </a:r>
          </a:p>
          <a:p>
            <a:pPr>
              <a:buNone/>
            </a:pPr>
            <a:r>
              <a:rPr lang="sr-Cyrl-C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</a:t>
            </a:r>
            <a:endParaRPr lang="en-US" sz="2400" dirty="0"/>
          </a:p>
        </p:txBody>
      </p:sp>
      <p:pic>
        <p:nvPicPr>
          <p:cNvPr id="4" name="Picture 2" descr="E:\majka\ seminar 2013\7g77p4sk-13868934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6664" y="228600"/>
            <a:ext cx="1930899" cy="1447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47800"/>
          </a:xfrm>
        </p:spPr>
        <p:txBody>
          <a:bodyPr>
            <a:normAutofit fontScale="90000"/>
          </a:bodyPr>
          <a:lstStyle/>
          <a:p>
            <a:pPr algn="l"/>
            <a:r>
              <a:rPr lang="sr-Cyrl-CS" dirty="0">
                <a:solidFill>
                  <a:srgbClr val="7030A0"/>
                </a:solidFill>
                <a:latin typeface="Mistral" pitchFamily="66" charset="0"/>
              </a:rPr>
              <a:t/>
            </a:r>
            <a:br>
              <a:rPr lang="sr-Cyrl-CS" dirty="0">
                <a:solidFill>
                  <a:srgbClr val="7030A0"/>
                </a:solidFill>
                <a:latin typeface="Mistral" pitchFamily="66" charset="0"/>
              </a:rPr>
            </a:br>
            <a:r>
              <a:rPr lang="sr-Cyrl-CS" dirty="0" smtClean="0">
                <a:solidFill>
                  <a:srgbClr val="7030A0"/>
                </a:solidFill>
                <a:latin typeface="Mistral" pitchFamily="66" charset="0"/>
              </a:rPr>
              <a:t>          </a:t>
            </a:r>
            <a:r>
              <a:rPr lang="sr-Cyrl-CS" sz="4000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stral" pitchFamily="66" charset="0"/>
              </a:rPr>
              <a:t>Несвојствени интеграл</a:t>
            </a:r>
            <a:r>
              <a:rPr lang="sr-Cyrl-CS" sz="40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sr-Cyrl-CS" dirty="0" smtClean="0"/>
              <a:t/>
            </a:r>
            <a:br>
              <a:rPr lang="sr-Cyrl-C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CS" sz="2400" dirty="0" smtClean="0"/>
              <a:t>         Примери за вежбу:</a:t>
            </a:r>
          </a:p>
          <a:p>
            <a:endParaRPr lang="sr-Cyrl-CS" sz="2400" dirty="0" smtClean="0"/>
          </a:p>
          <a:p>
            <a:pPr>
              <a:buNone/>
            </a:pPr>
            <a:r>
              <a:rPr lang="sr-Cyrl-CS" sz="2400" dirty="0" smtClean="0"/>
              <a:t>          1.                              2.                          3.                               </a:t>
            </a:r>
          </a:p>
          <a:p>
            <a:endParaRPr lang="sr-Cyrl-CS" dirty="0" smtClean="0"/>
          </a:p>
          <a:p>
            <a:pPr>
              <a:buNone/>
            </a:pPr>
            <a:r>
              <a:rPr lang="sr-Cyrl-CS" dirty="0" smtClean="0"/>
              <a:t>       </a:t>
            </a:r>
            <a:r>
              <a:rPr lang="sr-Cyrl-CS" sz="2400" dirty="0" smtClean="0"/>
              <a:t>4.                                      5.                                 6.                           </a:t>
            </a:r>
          </a:p>
          <a:p>
            <a:pPr>
              <a:buNone/>
            </a:pPr>
            <a:endParaRPr lang="sr-Cyrl-CS" sz="2400" dirty="0"/>
          </a:p>
          <a:p>
            <a:pPr>
              <a:buNone/>
            </a:pPr>
            <a:r>
              <a:rPr lang="sr-Cyrl-CS" sz="2400" dirty="0" smtClean="0"/>
              <a:t>          </a:t>
            </a:r>
          </a:p>
          <a:p>
            <a:pPr>
              <a:buNone/>
            </a:pPr>
            <a:r>
              <a:rPr lang="sr-Cyrl-CS" sz="2400" dirty="0"/>
              <a:t> </a:t>
            </a:r>
            <a:r>
              <a:rPr lang="sr-Cyrl-CS" sz="2400" dirty="0" smtClean="0"/>
              <a:t>         7.                                8.                          9.    </a:t>
            </a:r>
            <a:endParaRPr lang="sr-Cyrl-CS" dirty="0" smtClean="0"/>
          </a:p>
        </p:txBody>
      </p:sp>
      <p:pic>
        <p:nvPicPr>
          <p:cNvPr id="4" name="Picture 2" descr="E:\majka\ seminar 2013\7g77p4sk-13868934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52400"/>
            <a:ext cx="1884363" cy="1412905"/>
          </a:xfrm>
          <a:prstGeom prst="rect">
            <a:avLst/>
          </a:prstGeom>
          <a:noFill/>
        </p:spPr>
      </p:pic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3810000" y="2133600"/>
          <a:ext cx="1219200" cy="1187938"/>
        </p:xfrm>
        <a:graphic>
          <a:graphicData uri="http://schemas.openxmlformats.org/presentationml/2006/ole">
            <p:oleObj spid="_x0000_s2053" name="Equation" r:id="rId4" imgW="495000" imgH="482400" progId="Equation.3">
              <p:embed/>
            </p:oleObj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1447800" y="2133600"/>
          <a:ext cx="1524000" cy="1143000"/>
        </p:xfrm>
        <a:graphic>
          <a:graphicData uri="http://schemas.openxmlformats.org/presentationml/2006/ole">
            <p:oleObj spid="_x0000_s2054" name="Equation" r:id="rId5" imgW="660240" imgH="495000" progId="Equation.3">
              <p:embed/>
            </p:oleObj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5737058" y="2162908"/>
          <a:ext cx="2035342" cy="1189892"/>
        </p:xfrm>
        <a:graphic>
          <a:graphicData uri="http://schemas.openxmlformats.org/presentationml/2006/ole">
            <p:oleObj spid="_x0000_s2055" name="Equation" r:id="rId6" imgW="825480" imgH="482400" progId="Equation.3">
              <p:embed/>
            </p:oleObj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1447800" y="3276600"/>
          <a:ext cx="2217822" cy="1066800"/>
        </p:xfrm>
        <a:graphic>
          <a:graphicData uri="http://schemas.openxmlformats.org/presentationml/2006/ole">
            <p:oleObj spid="_x0000_s2056" name="Equation" r:id="rId7" imgW="1002960" imgH="482400" progId="Equation.3">
              <p:embed/>
            </p:oleObj>
          </a:graphicData>
        </a:graphic>
      </p:graphicFrame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4190999" y="3276600"/>
          <a:ext cx="2181727" cy="1219200"/>
        </p:xfrm>
        <a:graphic>
          <a:graphicData uri="http://schemas.openxmlformats.org/presentationml/2006/ole">
            <p:oleObj spid="_x0000_s2057" name="Equation" r:id="rId8" imgW="863280" imgH="482400" progId="Equation.3">
              <p:embed/>
            </p:oleObj>
          </a:graphicData>
        </a:graphic>
      </p:graphicFrame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6685642" y="3276600"/>
          <a:ext cx="1770744" cy="1219200"/>
        </p:xfrm>
        <a:graphic>
          <a:graphicData uri="http://schemas.openxmlformats.org/presentationml/2006/ole">
            <p:oleObj spid="_x0000_s2058" name="Equation" r:id="rId9" imgW="774360" imgH="533160" progId="Equation.3">
              <p:embed/>
            </p:oleObj>
          </a:graphicData>
        </a:graphic>
      </p:graphicFrame>
      <p:graphicFrame>
        <p:nvGraphicFramePr>
          <p:cNvPr id="2059" name="Object 11"/>
          <p:cNvGraphicFramePr>
            <a:graphicFrameLocks noChangeAspect="1"/>
          </p:cNvGraphicFramePr>
          <p:nvPr/>
        </p:nvGraphicFramePr>
        <p:xfrm>
          <a:off x="1524000" y="4343400"/>
          <a:ext cx="1601822" cy="1447800"/>
        </p:xfrm>
        <a:graphic>
          <a:graphicData uri="http://schemas.openxmlformats.org/presentationml/2006/ole">
            <p:oleObj spid="_x0000_s2059" name="Equation" r:id="rId10" imgW="660240" imgH="596880" progId="Equation.3">
              <p:embed/>
            </p:oleObj>
          </a:graphicData>
        </a:graphic>
      </p:graphicFrame>
      <p:graphicFrame>
        <p:nvGraphicFramePr>
          <p:cNvPr id="2060" name="Object 12"/>
          <p:cNvGraphicFramePr>
            <a:graphicFrameLocks noChangeAspect="1"/>
          </p:cNvGraphicFramePr>
          <p:nvPr/>
        </p:nvGraphicFramePr>
        <p:xfrm>
          <a:off x="3886200" y="4648199"/>
          <a:ext cx="1447800" cy="1222587"/>
        </p:xfrm>
        <a:graphic>
          <a:graphicData uri="http://schemas.openxmlformats.org/presentationml/2006/ole">
            <p:oleObj spid="_x0000_s2060" name="Equation" r:id="rId11" imgW="571320" imgH="482400" progId="Equation.3">
              <p:embed/>
            </p:oleObj>
          </a:graphicData>
        </a:graphic>
      </p:graphicFrame>
      <p:graphicFrame>
        <p:nvGraphicFramePr>
          <p:cNvPr id="2061" name="Object 13"/>
          <p:cNvGraphicFramePr>
            <a:graphicFrameLocks noChangeAspect="1"/>
          </p:cNvGraphicFramePr>
          <p:nvPr/>
        </p:nvGraphicFramePr>
        <p:xfrm>
          <a:off x="5821280" y="4648200"/>
          <a:ext cx="1834815" cy="1143001"/>
        </p:xfrm>
        <a:graphic>
          <a:graphicData uri="http://schemas.openxmlformats.org/presentationml/2006/ole">
            <p:oleObj spid="_x0000_s2061" name="Equation" r:id="rId12" imgW="774360" imgH="482400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47800"/>
          </a:xfrm>
        </p:spPr>
        <p:txBody>
          <a:bodyPr>
            <a:normAutofit fontScale="90000"/>
          </a:bodyPr>
          <a:lstStyle/>
          <a:p>
            <a:pPr algn="l"/>
            <a:r>
              <a:rPr lang="sr-Cyrl-CS" dirty="0">
                <a:solidFill>
                  <a:srgbClr val="7030A0"/>
                </a:solidFill>
                <a:latin typeface="Mistral" pitchFamily="66" charset="0"/>
              </a:rPr>
              <a:t/>
            </a:r>
            <a:br>
              <a:rPr lang="sr-Cyrl-CS" dirty="0">
                <a:solidFill>
                  <a:srgbClr val="7030A0"/>
                </a:solidFill>
                <a:latin typeface="Mistral" pitchFamily="66" charset="0"/>
              </a:rPr>
            </a:br>
            <a:r>
              <a:rPr lang="sr-Cyrl-CS" dirty="0" smtClean="0">
                <a:solidFill>
                  <a:srgbClr val="7030A0"/>
                </a:solidFill>
                <a:latin typeface="Mistral" pitchFamily="66" charset="0"/>
              </a:rPr>
              <a:t>          </a:t>
            </a:r>
            <a:r>
              <a:rPr lang="sr-Cyrl-CS" sz="4000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stral" pitchFamily="66" charset="0"/>
              </a:rPr>
              <a:t>Несвојствени интеграл</a:t>
            </a:r>
            <a:r>
              <a:rPr lang="sr-Cyrl-CS" sz="40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sr-Cyrl-CS" dirty="0" smtClean="0"/>
              <a:t/>
            </a:r>
            <a:br>
              <a:rPr lang="sr-Cyrl-C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CS" sz="2400" dirty="0" smtClean="0"/>
              <a:t>         Решења:</a:t>
            </a:r>
          </a:p>
          <a:p>
            <a:endParaRPr lang="sr-Cyrl-CS" sz="2400" dirty="0" smtClean="0"/>
          </a:p>
          <a:p>
            <a:pPr>
              <a:buNone/>
            </a:pPr>
            <a:r>
              <a:rPr lang="sr-Cyrl-CS" sz="2400" dirty="0" smtClean="0"/>
              <a:t>          1.           ;      </a:t>
            </a:r>
            <a:r>
              <a:rPr lang="en-US" sz="2400" dirty="0" smtClean="0"/>
              <a:t>  </a:t>
            </a:r>
            <a:r>
              <a:rPr lang="sr-Cyrl-CS" sz="2400" dirty="0" smtClean="0"/>
              <a:t>2</a:t>
            </a:r>
            <a:r>
              <a:rPr lang="sr-Cyrl-CS" sz="2400" dirty="0" smtClean="0"/>
              <a:t>.          ,  за               .     </a:t>
            </a:r>
            <a:r>
              <a:rPr lang="en-US" sz="2400" dirty="0" smtClean="0"/>
              <a:t>  </a:t>
            </a:r>
            <a:r>
              <a:rPr lang="sr-Cyrl-CS" sz="2400" dirty="0" smtClean="0"/>
              <a:t>  </a:t>
            </a:r>
            <a:r>
              <a:rPr lang="sr-Cyrl-CS" sz="2400" dirty="0" smtClean="0"/>
              <a:t>3</a:t>
            </a:r>
            <a:r>
              <a:rPr lang="sr-Cyrl-CS" sz="2400" dirty="0" smtClean="0"/>
              <a:t>.</a:t>
            </a:r>
            <a:r>
              <a:rPr lang="en-US" sz="2400" dirty="0" smtClean="0"/>
              <a:t> </a:t>
            </a:r>
            <a:r>
              <a:rPr lang="sr-Cyrl-CS" sz="2400" dirty="0" smtClean="0"/>
              <a:t>         </a:t>
            </a:r>
            <a:r>
              <a:rPr lang="sr-Cyrl-CS" sz="2400" dirty="0" smtClean="0"/>
              <a:t>;                               </a:t>
            </a:r>
          </a:p>
          <a:p>
            <a:endParaRPr lang="sr-Cyrl-CS" dirty="0" smtClean="0"/>
          </a:p>
          <a:p>
            <a:pPr>
              <a:buNone/>
            </a:pPr>
            <a:r>
              <a:rPr lang="sr-Cyrl-CS" dirty="0" smtClean="0"/>
              <a:t>       </a:t>
            </a:r>
            <a:r>
              <a:rPr lang="sr-Cyrl-CS" sz="2400" dirty="0" smtClean="0"/>
              <a:t>4.                   5.           ;                6.    6;                         </a:t>
            </a:r>
          </a:p>
          <a:p>
            <a:pPr>
              <a:buNone/>
            </a:pPr>
            <a:endParaRPr lang="sr-Cyrl-CS" sz="2400" dirty="0"/>
          </a:p>
          <a:p>
            <a:pPr>
              <a:buNone/>
            </a:pPr>
            <a:r>
              <a:rPr lang="sr-Cyrl-CS" sz="2400" dirty="0" smtClean="0"/>
              <a:t>          </a:t>
            </a:r>
          </a:p>
          <a:p>
            <a:pPr>
              <a:buNone/>
            </a:pPr>
            <a:r>
              <a:rPr lang="sr-Cyrl-CS" sz="2400" dirty="0"/>
              <a:t> </a:t>
            </a:r>
            <a:r>
              <a:rPr lang="sr-Cyrl-CS" sz="2400" dirty="0" smtClean="0"/>
              <a:t>         7.                  8.                        ;     9</a:t>
            </a:r>
            <a:r>
              <a:rPr lang="sr-Cyrl-CS" sz="2400" dirty="0" smtClean="0"/>
              <a:t>.</a:t>
            </a:r>
            <a:r>
              <a:rPr lang="en-US" sz="2400" dirty="0" smtClean="0"/>
              <a:t>  </a:t>
            </a:r>
            <a:r>
              <a:rPr lang="sr-Cyrl-CS" sz="2400" dirty="0" smtClean="0"/>
              <a:t>                                              </a:t>
            </a:r>
            <a:r>
              <a:rPr lang="sr-Cyrl-CS" sz="2400" dirty="0" smtClean="0"/>
              <a:t>.    </a:t>
            </a:r>
            <a:endParaRPr lang="sr-Cyrl-CS" dirty="0" smtClean="0"/>
          </a:p>
        </p:txBody>
      </p:sp>
      <p:pic>
        <p:nvPicPr>
          <p:cNvPr id="4" name="Picture 2" descr="E:\majka\ seminar 2013\7g77p4sk-13868934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52400"/>
            <a:ext cx="1884363" cy="1412905"/>
          </a:xfrm>
          <a:prstGeom prst="rect">
            <a:avLst/>
          </a:prstGeom>
          <a:noFill/>
        </p:spPr>
      </p:pic>
      <p:graphicFrame>
        <p:nvGraphicFramePr>
          <p:cNvPr id="16395" name="Object 11"/>
          <p:cNvGraphicFramePr>
            <a:graphicFrameLocks noChangeAspect="1"/>
          </p:cNvGraphicFramePr>
          <p:nvPr/>
        </p:nvGraphicFramePr>
        <p:xfrm>
          <a:off x="1524000" y="2514600"/>
          <a:ext cx="609600" cy="352926"/>
        </p:xfrm>
        <a:graphic>
          <a:graphicData uri="http://schemas.openxmlformats.org/presentationml/2006/ole">
            <p:oleObj spid="_x0000_s16395" name="Equation" r:id="rId4" imgW="241200" imgH="139680" progId="Equation.3">
              <p:embed/>
            </p:oleObj>
          </a:graphicData>
        </a:graphic>
      </p:graphicFrame>
      <p:graphicFrame>
        <p:nvGraphicFramePr>
          <p:cNvPr id="16396" name="Object 12"/>
          <p:cNvGraphicFramePr>
            <a:graphicFrameLocks noChangeAspect="1"/>
          </p:cNvGraphicFramePr>
          <p:nvPr/>
        </p:nvGraphicFramePr>
        <p:xfrm>
          <a:off x="4343400" y="2514600"/>
          <a:ext cx="857249" cy="381000"/>
        </p:xfrm>
        <a:graphic>
          <a:graphicData uri="http://schemas.openxmlformats.org/presentationml/2006/ole">
            <p:oleObj spid="_x0000_s16396" name="Equation" r:id="rId5" imgW="457200" imgH="203040" progId="Equation.3">
              <p:embed/>
            </p:oleObj>
          </a:graphicData>
        </a:graphic>
      </p:graphicFrame>
      <p:graphicFrame>
        <p:nvGraphicFramePr>
          <p:cNvPr id="16397" name="Object 13"/>
          <p:cNvGraphicFramePr>
            <a:graphicFrameLocks noChangeAspect="1"/>
          </p:cNvGraphicFramePr>
          <p:nvPr/>
        </p:nvGraphicFramePr>
        <p:xfrm>
          <a:off x="3200400" y="2514600"/>
          <a:ext cx="492369" cy="304800"/>
        </p:xfrm>
        <a:graphic>
          <a:graphicData uri="http://schemas.openxmlformats.org/presentationml/2006/ole">
            <p:oleObj spid="_x0000_s16397" name="Equation" r:id="rId6" imgW="266400" imgH="164880" progId="Equation.3">
              <p:embed/>
            </p:oleObj>
          </a:graphicData>
        </a:graphic>
      </p:graphicFrame>
      <p:graphicFrame>
        <p:nvGraphicFramePr>
          <p:cNvPr id="16398" name="Object 14"/>
          <p:cNvGraphicFramePr>
            <a:graphicFrameLocks noChangeAspect="1"/>
          </p:cNvGraphicFramePr>
          <p:nvPr/>
        </p:nvGraphicFramePr>
        <p:xfrm>
          <a:off x="6248400" y="2362200"/>
          <a:ext cx="533400" cy="718931"/>
        </p:xfrm>
        <a:graphic>
          <a:graphicData uri="http://schemas.openxmlformats.org/presentationml/2006/ole">
            <p:oleObj spid="_x0000_s16398" name="Equation" r:id="rId7" imgW="291960" imgH="393480" progId="Equation.3">
              <p:embed/>
            </p:oleObj>
          </a:graphicData>
        </a:graphic>
      </p:graphicFrame>
      <p:graphicFrame>
        <p:nvGraphicFramePr>
          <p:cNvPr id="16399" name="Object 15"/>
          <p:cNvGraphicFramePr>
            <a:graphicFrameLocks noChangeAspect="1"/>
          </p:cNvGraphicFramePr>
          <p:nvPr/>
        </p:nvGraphicFramePr>
        <p:xfrm>
          <a:off x="1600200" y="3505200"/>
          <a:ext cx="304800" cy="726830"/>
        </p:xfrm>
        <a:graphic>
          <a:graphicData uri="http://schemas.openxmlformats.org/presentationml/2006/ole">
            <p:oleObj spid="_x0000_s16399" name="Equation" r:id="rId8" imgW="164880" imgH="393480" progId="Equation.3">
              <p:embed/>
            </p:oleObj>
          </a:graphicData>
        </a:graphic>
      </p:graphicFrame>
      <p:graphicFrame>
        <p:nvGraphicFramePr>
          <p:cNvPr id="16400" name="Object 16"/>
          <p:cNvGraphicFramePr>
            <a:graphicFrameLocks noChangeAspect="1"/>
          </p:cNvGraphicFramePr>
          <p:nvPr/>
        </p:nvGraphicFramePr>
        <p:xfrm>
          <a:off x="3124200" y="3733800"/>
          <a:ext cx="609600" cy="256674"/>
        </p:xfrm>
        <a:graphic>
          <a:graphicData uri="http://schemas.openxmlformats.org/presentationml/2006/ole">
            <p:oleObj spid="_x0000_s16400" name="Equation" r:id="rId9" imgW="241200" imgH="101520" progId="Equation.3">
              <p:embed/>
            </p:oleObj>
          </a:graphicData>
        </a:graphic>
      </p:graphicFrame>
      <p:graphicFrame>
        <p:nvGraphicFramePr>
          <p:cNvPr id="16401" name="Object 17"/>
          <p:cNvGraphicFramePr>
            <a:graphicFrameLocks noChangeAspect="1"/>
          </p:cNvGraphicFramePr>
          <p:nvPr/>
        </p:nvGraphicFramePr>
        <p:xfrm>
          <a:off x="1600200" y="4800600"/>
          <a:ext cx="533400" cy="718931"/>
        </p:xfrm>
        <a:graphic>
          <a:graphicData uri="http://schemas.openxmlformats.org/presentationml/2006/ole">
            <p:oleObj spid="_x0000_s16401" name="Equation" r:id="rId10" imgW="291960" imgH="393480" progId="Equation.3">
              <p:embed/>
            </p:oleObj>
          </a:graphicData>
        </a:graphic>
      </p:graphicFrame>
      <p:graphicFrame>
        <p:nvGraphicFramePr>
          <p:cNvPr id="16402" name="Object 18"/>
          <p:cNvGraphicFramePr>
            <a:graphicFrameLocks noChangeAspect="1"/>
          </p:cNvGraphicFramePr>
          <p:nvPr/>
        </p:nvGraphicFramePr>
        <p:xfrm>
          <a:off x="2971800" y="4572000"/>
          <a:ext cx="1530349" cy="1184786"/>
        </p:xfrm>
        <a:graphic>
          <a:graphicData uri="http://schemas.openxmlformats.org/presentationml/2006/ole">
            <p:oleObj spid="_x0000_s16402" name="Equation" r:id="rId11" imgW="787320" imgH="609480" progId="Equation.3">
              <p:embed/>
            </p:oleObj>
          </a:graphicData>
        </a:graphic>
      </p:graphicFrame>
      <p:graphicFrame>
        <p:nvGraphicFramePr>
          <p:cNvPr id="16403" name="Object 19"/>
          <p:cNvGraphicFramePr>
            <a:graphicFrameLocks noChangeAspect="1"/>
          </p:cNvGraphicFramePr>
          <p:nvPr/>
        </p:nvGraphicFramePr>
        <p:xfrm>
          <a:off x="5334000" y="4800600"/>
          <a:ext cx="3129115" cy="702917"/>
        </p:xfrm>
        <a:graphic>
          <a:graphicData uri="http://schemas.openxmlformats.org/presentationml/2006/ole">
            <p:oleObj spid="_x0000_s16403" name="Equation" r:id="rId12" imgW="1752480" imgH="393480" progId="Equation.3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124</Words>
  <Application>Microsoft Office PowerPoint</Application>
  <PresentationFormat>On-screen Show (4:3)</PresentationFormat>
  <Paragraphs>41</Paragraphs>
  <Slides>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Office Theme</vt:lpstr>
      <vt:lpstr>Equation</vt:lpstr>
      <vt:lpstr>                   Несвојствени интеграл   </vt:lpstr>
      <vt:lpstr>             Несвојствени интеграл   </vt:lpstr>
      <vt:lpstr>           Несвојствени интеграл   </vt:lpstr>
      <vt:lpstr>           Несвојствени интеграл   </vt:lpstr>
    </vt:vector>
  </TitlesOfParts>
  <Company>Kragujevac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Несвојствени интеграл </dc:title>
  <dc:creator>Jasmina Micic</dc:creator>
  <cp:lastModifiedBy>Jasmina Micic</cp:lastModifiedBy>
  <cp:revision>48</cp:revision>
  <dcterms:created xsi:type="dcterms:W3CDTF">2015-04-20T10:44:41Z</dcterms:created>
  <dcterms:modified xsi:type="dcterms:W3CDTF">2015-04-25T17:26:44Z</dcterms:modified>
</cp:coreProperties>
</file>