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0" r:id="rId4"/>
    <p:sldId id="264" r:id="rId5"/>
    <p:sldId id="266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89" autoAdjust="0"/>
  </p:normalViewPr>
  <p:slideViewPr>
    <p:cSldViewPr>
      <p:cViewPr>
        <p:scale>
          <a:sx n="100" d="100"/>
          <a:sy n="100" d="100"/>
        </p:scale>
        <p:origin x="-7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D1C3B-EC65-4CE1-94A3-3CF37A6B452E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62902-1F8A-44BF-AFC6-4F42ABBD99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lipquiz.me/quiz/23016" TargetMode="External"/><Relationship Id="rId7" Type="http://schemas.openxmlformats.org/officeDocument/2006/relationships/image" Target="../media/image24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06680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Диференцијалне једначине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7772400" cy="5105400"/>
          </a:xfrm>
        </p:spPr>
        <p:txBody>
          <a:bodyPr>
            <a:normAutofit/>
          </a:bodyPr>
          <a:lstStyle/>
          <a:p>
            <a:r>
              <a:rPr lang="sr-Cyrl-CS" sz="2400" smtClean="0">
                <a:solidFill>
                  <a:schemeClr val="tx1"/>
                </a:solidFill>
              </a:rPr>
              <a:t>Примери</a:t>
            </a:r>
            <a:endParaRPr lang="sr-Cyrl-CS" sz="24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sr-Cyrl-CS" sz="2400" dirty="0" smtClean="0">
                <a:solidFill>
                  <a:schemeClr val="tx1"/>
                </a:solidFill>
              </a:rPr>
              <a:t>                                        - диференцијална једначина </a:t>
            </a:r>
          </a:p>
          <a:p>
            <a:pPr marL="514350" indent="-514350" algn="l"/>
            <a:r>
              <a:rPr lang="sr-Cyrl-CS" sz="2400" dirty="0" smtClean="0">
                <a:solidFill>
                  <a:schemeClr val="tx1"/>
                </a:solidFill>
              </a:rPr>
              <a:t>једноликог равномерног кретања.          диференцијабилна функција времена, у сваком конкретном тренутку.                  </a:t>
            </a:r>
            <a:endParaRPr lang="sr-Cyrl-CS" sz="28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 startAt="2"/>
            </a:pPr>
            <a:r>
              <a:rPr lang="sr-Cyrl-CS" sz="2800" dirty="0" smtClean="0">
                <a:solidFill>
                  <a:schemeClr val="tx1"/>
                </a:solidFill>
              </a:rPr>
              <a:t>                          -</a:t>
            </a:r>
            <a:r>
              <a:rPr lang="sr-Cyrl-CS" sz="2400" dirty="0" smtClean="0">
                <a:solidFill>
                  <a:schemeClr val="tx1"/>
                </a:solidFill>
              </a:rPr>
              <a:t>дифернцијална једначина слободног</a:t>
            </a:r>
          </a:p>
          <a:p>
            <a:pPr marL="457200" indent="-457200" algn="l"/>
            <a:r>
              <a:rPr lang="sr-Cyrl-CS" sz="2400" dirty="0" smtClean="0">
                <a:solidFill>
                  <a:schemeClr val="tx1"/>
                </a:solidFill>
              </a:rPr>
              <a:t> пада у безваздушном простору. </a:t>
            </a:r>
          </a:p>
          <a:p>
            <a:pPr algn="l"/>
            <a:r>
              <a:rPr lang="sr-Cyrl-CS" sz="2800" dirty="0" smtClean="0">
                <a:solidFill>
                  <a:schemeClr val="tx1"/>
                </a:solidFill>
              </a:rPr>
              <a:t>     -</a:t>
            </a:r>
            <a:r>
              <a:rPr lang="sr-Cyrl-CS" sz="2400" dirty="0" smtClean="0">
                <a:solidFill>
                  <a:schemeClr val="tx1"/>
                </a:solidFill>
              </a:rPr>
              <a:t>убрзање Земљине теже.</a:t>
            </a:r>
            <a:endParaRPr lang="sr-Cyrl-CS" sz="2800" dirty="0" smtClean="0">
              <a:solidFill>
                <a:schemeClr val="tx1"/>
              </a:solidFill>
            </a:endParaRP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3</a:t>
            </a:r>
            <a:r>
              <a:rPr lang="sr-Cyrl-CS" sz="2800" dirty="0" smtClean="0">
                <a:solidFill>
                  <a:schemeClr val="tx1"/>
                </a:solidFill>
              </a:rPr>
              <a:t>.                        , </a:t>
            </a:r>
            <a:r>
              <a:rPr lang="sr-Cyrl-CS" sz="2400" dirty="0" smtClean="0">
                <a:solidFill>
                  <a:schemeClr val="tx1"/>
                </a:solidFill>
              </a:rPr>
              <a:t>или                       , - проблем интеграције.</a:t>
            </a:r>
          </a:p>
          <a:p>
            <a:pPr algn="l"/>
            <a:r>
              <a:rPr lang="sr-Cyrl-CS" sz="2800" dirty="0" smtClean="0">
                <a:solidFill>
                  <a:schemeClr val="tx1"/>
                </a:solidFill>
              </a:rPr>
              <a:t>             </a:t>
            </a:r>
            <a:r>
              <a:rPr lang="sr-Cyrl-CS" sz="2400" dirty="0" smtClean="0">
                <a:solidFill>
                  <a:schemeClr val="tx1"/>
                </a:solidFill>
              </a:rPr>
              <a:t>- дата функција.</a:t>
            </a:r>
            <a:endParaRPr lang="sr-Cyrl-CS" sz="2800" dirty="0" smtClean="0">
              <a:solidFill>
                <a:schemeClr val="tx1"/>
              </a:solidFill>
            </a:endParaRPr>
          </a:p>
          <a:p>
            <a:r>
              <a:rPr lang="sr-Cyrl-CS" sz="2400" dirty="0" smtClean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00200" y="1524000"/>
          <a:ext cx="1995947" cy="871471"/>
        </p:xfrm>
        <a:graphic>
          <a:graphicData uri="http://schemas.openxmlformats.org/presentationml/2006/ole">
            <p:oleObj spid="_x0000_s2050" name="Equation" r:id="rId3" imgW="901440" imgH="39348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57200" y="2514600"/>
          <a:ext cx="622300" cy="533400"/>
        </p:xfrm>
        <a:graphic>
          <a:graphicData uri="http://schemas.openxmlformats.org/presentationml/2006/ole">
            <p:oleObj spid="_x0000_s2051" name="Equation" r:id="rId4" imgW="266400" imgH="2286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600200" y="3200400"/>
          <a:ext cx="1219200" cy="894080"/>
        </p:xfrm>
        <a:graphic>
          <a:graphicData uri="http://schemas.openxmlformats.org/presentationml/2006/ole">
            <p:oleObj spid="_x0000_s2052" name="Equation" r:id="rId5" imgW="571320" imgH="4190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609600" y="4495800"/>
          <a:ext cx="304800" cy="360218"/>
        </p:xfrm>
        <a:graphic>
          <a:graphicData uri="http://schemas.openxmlformats.org/presentationml/2006/ole">
            <p:oleObj spid="_x0000_s2053" name="Equation" r:id="rId6" imgW="139680" imgH="16488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990600" y="4876800"/>
          <a:ext cx="1778001" cy="484909"/>
        </p:xfrm>
        <a:graphic>
          <a:graphicData uri="http://schemas.openxmlformats.org/presentationml/2006/ole">
            <p:oleObj spid="_x0000_s2054" name="Equation" r:id="rId7" imgW="838080" imgH="22860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3429000" y="4648200"/>
          <a:ext cx="1501877" cy="878458"/>
        </p:xfrm>
        <a:graphic>
          <a:graphicData uri="http://schemas.openxmlformats.org/presentationml/2006/ole">
            <p:oleObj spid="_x0000_s2055" name="Equation" r:id="rId8" imgW="672840" imgH="3934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838200" y="5334000"/>
          <a:ext cx="800100" cy="533400"/>
        </p:xfrm>
        <a:graphic>
          <a:graphicData uri="http://schemas.openxmlformats.org/presentationml/2006/ole">
            <p:oleObj spid="_x0000_s2056" name="Equation" r:id="rId9" imgW="3427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95400"/>
            <a:ext cx="7924800" cy="2438400"/>
          </a:xfrm>
        </p:spPr>
        <p:txBody>
          <a:bodyPr>
            <a:normAutofit/>
          </a:bodyPr>
          <a:lstStyle/>
          <a:p>
            <a:endParaRPr lang="sr-Cyrl-CS" sz="2400" dirty="0" smtClean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914401"/>
            <a:ext cx="7467600" cy="3323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400" b="1" dirty="0"/>
              <a:t>Дефиниција</a:t>
            </a:r>
            <a:r>
              <a:rPr lang="sr-Cyrl-CS" sz="2400" dirty="0"/>
              <a:t>: Диференцијалном једначином називамо ону једначину у којој се јављају непозната функција једне </a:t>
            </a:r>
            <a:r>
              <a:rPr lang="sr-Cyrl-CS" sz="2400" dirty="0" smtClean="0"/>
              <a:t>независно променљиве </a:t>
            </a:r>
            <a:r>
              <a:rPr lang="sr-Cyrl-CS" sz="2400" dirty="0"/>
              <a:t>и обавезно </a:t>
            </a:r>
            <a:r>
              <a:rPr lang="sr-Cyrl-CS" sz="2400" b="1" dirty="0"/>
              <a:t>извод (одн. изводи) </a:t>
            </a:r>
            <a:r>
              <a:rPr lang="sr-Cyrl-CS" sz="2400" dirty="0" smtClean="0"/>
              <a:t>те</a:t>
            </a:r>
            <a:r>
              <a:rPr lang="sr-Cyrl-CS" sz="2400" b="1" dirty="0" smtClean="0"/>
              <a:t> </a:t>
            </a:r>
            <a:r>
              <a:rPr lang="sr-Cyrl-CS" sz="2400" b="1" dirty="0"/>
              <a:t>функције</a:t>
            </a:r>
            <a:r>
              <a:rPr lang="sr-Cyrl-CS" sz="2400" dirty="0"/>
              <a:t>.</a:t>
            </a:r>
            <a:endParaRPr lang="en-US" sz="2400" dirty="0"/>
          </a:p>
          <a:p>
            <a:r>
              <a:rPr lang="sr-Cyrl-CS" sz="2400" dirty="0"/>
              <a:t> </a:t>
            </a:r>
            <a:endParaRPr lang="en-US" sz="2400" dirty="0"/>
          </a:p>
          <a:p>
            <a:r>
              <a:rPr lang="sr-Cyrl-CS" sz="2400" dirty="0"/>
              <a:t>Највиши ред извода који се јављју у датој диференцијалној једначини називамо </a:t>
            </a:r>
            <a:r>
              <a:rPr lang="sr-Cyrl-CS" sz="2400" b="1" dirty="0"/>
              <a:t>редом</a:t>
            </a:r>
            <a:r>
              <a:rPr lang="sr-Cyrl-CS" sz="2400" dirty="0"/>
              <a:t> </a:t>
            </a:r>
            <a:r>
              <a:rPr lang="sr-Cyrl-CS" sz="2400" dirty="0" smtClean="0"/>
              <a:t>диференцијалне </a:t>
            </a:r>
            <a:r>
              <a:rPr lang="sr-Cyrl-CS" sz="2400" dirty="0"/>
              <a:t>једначине.</a:t>
            </a:r>
            <a:endParaRPr lang="en-US" sz="2400" dirty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43434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400" dirty="0" smtClean="0"/>
              <a:t>Општи </a:t>
            </a:r>
            <a:r>
              <a:rPr lang="sr-Cyrl-CS" sz="2400" dirty="0"/>
              <a:t>облик диференцијалне једначине првог реда је</a:t>
            </a:r>
            <a:r>
              <a:rPr lang="sr-Cyrl-CS" sz="2400" dirty="0" smtClean="0"/>
              <a:t>:</a:t>
            </a:r>
            <a:endParaRPr lang="en-US" sz="2400" dirty="0"/>
          </a:p>
          <a:p>
            <a:r>
              <a:rPr lang="en-US" sz="2400" dirty="0"/>
              <a:t> </a:t>
            </a:r>
            <a:r>
              <a:rPr lang="sr-Cyrl-CS" sz="2400" dirty="0" smtClean="0"/>
              <a:t>                           или                                 ,    </a:t>
            </a:r>
            <a:r>
              <a:rPr lang="sr-Cyrl-CS" sz="2400" dirty="0"/>
              <a:t>а  диференцијалне </a:t>
            </a:r>
            <a:r>
              <a:rPr lang="sr-Cyrl-CS" sz="2400" dirty="0" smtClean="0"/>
              <a:t>   једначине </a:t>
            </a:r>
            <a:r>
              <a:rPr lang="sr-Latn-CS" sz="2400" dirty="0"/>
              <a:t>n-</a:t>
            </a:r>
            <a:r>
              <a:rPr lang="sr-Cyrl-CS" sz="2400" dirty="0"/>
              <a:t>тог реда</a:t>
            </a:r>
            <a:r>
              <a:rPr lang="sr-Cyrl-CS" sz="2400" dirty="0" smtClean="0"/>
              <a:t>:</a:t>
            </a:r>
          </a:p>
          <a:p>
            <a:r>
              <a:rPr lang="sr-Cyrl-CS" sz="2400" dirty="0"/>
              <a:t> </a:t>
            </a:r>
            <a:r>
              <a:rPr lang="sr-Cyrl-CS" sz="2400" dirty="0" smtClean="0"/>
              <a:t>                                                   или                                                         .                                                                                                                        </a:t>
            </a:r>
            <a:r>
              <a:rPr lang="sr-Cyrl-CS" dirty="0" smtClean="0"/>
              <a:t>       </a:t>
            </a:r>
            <a:endParaRPr lang="en-US" dirty="0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3124200" y="4724400"/>
          <a:ext cx="1828800" cy="457200"/>
        </p:xfrm>
        <a:graphic>
          <a:graphicData uri="http://schemas.openxmlformats.org/presentationml/2006/ole">
            <p:oleObj spid="_x0000_s17410" name="Equation" r:id="rId3" imgW="875920" imgH="215806" progId="Equation.3">
              <p:embed/>
            </p:oleObj>
          </a:graphicData>
        </a:graphic>
      </p:graphicFrame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609600" y="4724400"/>
          <a:ext cx="1524000" cy="449036"/>
        </p:xfrm>
        <a:graphic>
          <a:graphicData uri="http://schemas.openxmlformats.org/presentationml/2006/ole">
            <p:oleObj spid="_x0000_s17411" name="Equation" r:id="rId4" imgW="736280" imgH="215806" progId="Equation.3">
              <p:embed/>
            </p:oleObj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457200" y="5410200"/>
          <a:ext cx="3495911" cy="542926"/>
        </p:xfrm>
        <a:graphic>
          <a:graphicData uri="http://schemas.openxmlformats.org/presentationml/2006/ole">
            <p:oleObj spid="_x0000_s17412" name="Equation" r:id="rId5" imgW="1498600" imgH="228600" progId="Equation.3">
              <p:embed/>
            </p:oleObj>
          </a:graphicData>
        </a:graphic>
      </p:graphicFrame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41" name="Object 17"/>
          <p:cNvGraphicFramePr>
            <a:graphicFrameLocks noChangeAspect="1"/>
          </p:cNvGraphicFramePr>
          <p:nvPr/>
        </p:nvGraphicFramePr>
        <p:xfrm>
          <a:off x="4724400" y="5410200"/>
          <a:ext cx="3830211" cy="532334"/>
        </p:xfrm>
        <a:graphic>
          <a:graphicData uri="http://schemas.openxmlformats.org/presentationml/2006/ole">
            <p:oleObj spid="_x0000_s17413" name="Equation" r:id="rId6" imgW="16637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06680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Диференцијалне једначине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7772400" cy="5105400"/>
          </a:xfrm>
        </p:spPr>
        <p:txBody>
          <a:bodyPr>
            <a:normAutofit/>
          </a:bodyPr>
          <a:lstStyle/>
          <a:p>
            <a:r>
              <a:rPr lang="sr-Cyrl-CS" sz="2400" dirty="0" smtClean="0">
                <a:solidFill>
                  <a:schemeClr val="tx1"/>
                </a:solidFill>
              </a:rPr>
              <a:t>Одредити ред диференцијалних једначина:</a:t>
            </a:r>
          </a:p>
          <a:p>
            <a:endParaRPr lang="sr-Cyrl-CS" sz="2400" dirty="0">
              <a:solidFill>
                <a:schemeClr val="tx1"/>
              </a:solidFill>
            </a:endParaRP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1.</a:t>
            </a:r>
          </a:p>
          <a:p>
            <a:pPr algn="l"/>
            <a:endParaRPr lang="sr-Cyrl-CS" sz="2400" dirty="0" smtClean="0">
              <a:solidFill>
                <a:schemeClr val="tx1"/>
              </a:solidFill>
            </a:endParaRP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2.</a:t>
            </a:r>
          </a:p>
          <a:p>
            <a:pPr algn="l"/>
            <a:endParaRPr lang="sr-Cyrl-CS" sz="2400" dirty="0" smtClean="0">
              <a:solidFill>
                <a:schemeClr val="tx1"/>
              </a:solidFill>
            </a:endParaRP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3.                                                            </a:t>
            </a:r>
          </a:p>
          <a:p>
            <a:pPr algn="l"/>
            <a:endParaRPr lang="sr-Cyrl-CS" sz="2400" dirty="0">
              <a:solidFill>
                <a:schemeClr val="tx1"/>
              </a:solidFill>
            </a:endParaRP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4.</a:t>
            </a:r>
          </a:p>
          <a:p>
            <a:pPr algn="l"/>
            <a:endParaRPr lang="sr-Cyrl-CS" sz="2400" dirty="0">
              <a:solidFill>
                <a:schemeClr val="tx1"/>
              </a:solidFill>
            </a:endParaRP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5.</a:t>
            </a:r>
          </a:p>
          <a:p>
            <a:endParaRPr lang="en-US" sz="2400" dirty="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914400" y="2819400"/>
          <a:ext cx="3105150" cy="828040"/>
        </p:xfrm>
        <a:graphic>
          <a:graphicData uri="http://schemas.openxmlformats.org/presentationml/2006/ole">
            <p:oleObj spid="_x0000_s16393" name="Equation" r:id="rId3" imgW="1587500" imgH="419100" progId="Equation.3">
              <p:embed/>
            </p:oleObj>
          </a:graphicData>
        </a:graphic>
      </p:graphicFrame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990600" y="3886200"/>
          <a:ext cx="4191008" cy="523876"/>
        </p:xfrm>
        <a:graphic>
          <a:graphicData uri="http://schemas.openxmlformats.org/presentationml/2006/ole">
            <p:oleObj spid="_x0000_s16398" name="Equation" r:id="rId4" imgW="1828800" imgH="228600" progId="Equation.3">
              <p:embed/>
            </p:oleObj>
          </a:graphicData>
        </a:graphic>
      </p:graphicFrame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990600" y="4800600"/>
          <a:ext cx="4587875" cy="431800"/>
        </p:xfrm>
        <a:graphic>
          <a:graphicData uri="http://schemas.openxmlformats.org/presentationml/2006/ole">
            <p:oleObj spid="_x0000_s16399" name="Equation" r:id="rId5" imgW="2158920" imgH="203040" progId="Equation.3">
              <p:embed/>
            </p:oleObj>
          </a:graphicData>
        </a:graphic>
      </p:graphicFrame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990600" y="5715000"/>
          <a:ext cx="2563813" cy="431800"/>
        </p:xfrm>
        <a:graphic>
          <a:graphicData uri="http://schemas.openxmlformats.org/presentationml/2006/ole">
            <p:oleObj spid="_x0000_s16400" name="Equation" r:id="rId6" imgW="1206360" imgH="203040" progId="Equation.3">
              <p:embed/>
            </p:oleObj>
          </a:graphicData>
        </a:graphic>
      </p:graphicFrame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990600" y="2209800"/>
          <a:ext cx="2667001" cy="458839"/>
        </p:xfrm>
        <a:graphic>
          <a:graphicData uri="http://schemas.openxmlformats.org/presentationml/2006/ole">
            <p:oleObj spid="_x0000_s16401" name="Equation" r:id="rId7" imgW="118080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06680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Диференцијалне једначине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7772400" cy="5105400"/>
          </a:xfrm>
        </p:spPr>
        <p:txBody>
          <a:bodyPr>
            <a:normAutofit/>
          </a:bodyPr>
          <a:lstStyle/>
          <a:p>
            <a:r>
              <a:rPr lang="sr-Cyrl-CS" sz="2400" b="1" dirty="0">
                <a:solidFill>
                  <a:schemeClr val="tx1"/>
                </a:solidFill>
              </a:rPr>
              <a:t>Решење диференцијалне </a:t>
            </a:r>
            <a:r>
              <a:rPr lang="sr-Cyrl-CS" sz="2400" b="1" dirty="0" smtClean="0">
                <a:solidFill>
                  <a:schemeClr val="tx1"/>
                </a:solidFill>
              </a:rPr>
              <a:t>једначине</a:t>
            </a:r>
          </a:p>
          <a:p>
            <a:pPr lvl="0"/>
            <a:endParaRPr lang="en-US" sz="2400" dirty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sr-Cyrl-CS" sz="2400" b="1" dirty="0">
                <a:solidFill>
                  <a:schemeClr val="tx1"/>
                </a:solidFill>
              </a:rPr>
              <a:t> </a:t>
            </a:r>
            <a:r>
              <a:rPr lang="sr-Cyrl-CS" sz="2400" b="1" dirty="0" smtClean="0">
                <a:solidFill>
                  <a:schemeClr val="tx1"/>
                </a:solidFill>
              </a:rPr>
              <a:t>Опште решење, </a:t>
            </a:r>
            <a:r>
              <a:rPr lang="sr-Cyrl-CS" sz="2400" dirty="0" smtClean="0">
                <a:solidFill>
                  <a:schemeClr val="tx1"/>
                </a:solidFill>
              </a:rPr>
              <a:t>или општи интеграл диференцијалне </a:t>
            </a:r>
            <a:r>
              <a:rPr lang="sr-Cyrl-CS" sz="2400" dirty="0">
                <a:solidFill>
                  <a:schemeClr val="tx1"/>
                </a:solidFill>
              </a:rPr>
              <a:t>једначине </a:t>
            </a:r>
            <a:r>
              <a:rPr lang="sr-Latn-CS" sz="2400" dirty="0">
                <a:solidFill>
                  <a:schemeClr val="tx1"/>
                </a:solidFill>
              </a:rPr>
              <a:t>n-</a:t>
            </a:r>
            <a:r>
              <a:rPr lang="sr-Cyrl-CS" sz="2400" dirty="0">
                <a:solidFill>
                  <a:schemeClr val="tx1"/>
                </a:solidFill>
              </a:rPr>
              <a:t>тог </a:t>
            </a:r>
            <a:r>
              <a:rPr lang="sr-Cyrl-CS" sz="2400" dirty="0" smtClean="0">
                <a:solidFill>
                  <a:schemeClr val="tx1"/>
                </a:solidFill>
              </a:rPr>
              <a:t>реда је </a:t>
            </a:r>
            <a:r>
              <a:rPr lang="sr-Cyrl-CS" sz="2400" dirty="0">
                <a:solidFill>
                  <a:schemeClr val="tx1"/>
                </a:solidFill>
              </a:rPr>
              <a:t>вишепараметарска фамилија функција </a:t>
            </a:r>
            <a:r>
              <a:rPr lang="sr-Cyrl-C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sr-Cyrl-CS" sz="2400" b="1" dirty="0" smtClean="0">
                <a:solidFill>
                  <a:schemeClr val="tx1"/>
                </a:solidFill>
              </a:rPr>
              <a:t>Партикуларно </a:t>
            </a:r>
            <a:r>
              <a:rPr lang="sr-Cyrl-CS" sz="2400" b="1" dirty="0">
                <a:solidFill>
                  <a:schemeClr val="tx1"/>
                </a:solidFill>
              </a:rPr>
              <a:t>решење </a:t>
            </a:r>
            <a:r>
              <a:rPr lang="sr-Cyrl-CS" sz="2400" dirty="0">
                <a:solidFill>
                  <a:schemeClr val="tx1"/>
                </a:solidFill>
              </a:rPr>
              <a:t>диференцијалне једначине </a:t>
            </a:r>
            <a:r>
              <a:rPr lang="sr-Latn-CS" sz="2400" dirty="0">
                <a:solidFill>
                  <a:schemeClr val="tx1"/>
                </a:solidFill>
              </a:rPr>
              <a:t>n-</a:t>
            </a:r>
            <a:r>
              <a:rPr lang="sr-Cyrl-CS" sz="2400" dirty="0">
                <a:solidFill>
                  <a:schemeClr val="tx1"/>
                </a:solidFill>
              </a:rPr>
              <a:t>тог реда је конкретна функција која се, за одговарајуће вредности константи може добити из општег решења</a:t>
            </a:r>
            <a:r>
              <a:rPr lang="sr-Cyrl-C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sr-Cyrl-CS" sz="2400" b="1" dirty="0" smtClean="0">
                <a:solidFill>
                  <a:schemeClr val="tx1"/>
                </a:solidFill>
              </a:rPr>
              <a:t>Сингуларно </a:t>
            </a:r>
            <a:r>
              <a:rPr lang="sr-Cyrl-CS" sz="2400" b="1" dirty="0">
                <a:solidFill>
                  <a:schemeClr val="tx1"/>
                </a:solidFill>
              </a:rPr>
              <a:t>решење </a:t>
            </a:r>
            <a:r>
              <a:rPr lang="sr-Cyrl-CS" sz="2400" dirty="0">
                <a:solidFill>
                  <a:schemeClr val="tx1"/>
                </a:solidFill>
              </a:rPr>
              <a:t>диференцијалне једначине је функција која није садржана у општем интегралу диференцијалне једначине. 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06680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Диференцијалне једначине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7772400" cy="5105400"/>
          </a:xfrm>
        </p:spPr>
        <p:txBody>
          <a:bodyPr>
            <a:normAutofit/>
          </a:bodyPr>
          <a:lstStyle/>
          <a:p>
            <a:r>
              <a:rPr lang="sr-Cyrl-CS" sz="2400" dirty="0" smtClean="0">
                <a:solidFill>
                  <a:schemeClr val="tx1"/>
                </a:solidFill>
              </a:rPr>
              <a:t>Пример:</a:t>
            </a:r>
          </a:p>
          <a:p>
            <a:endParaRPr lang="sr-Cyrl-CS" sz="2400" dirty="0">
              <a:solidFill>
                <a:schemeClr val="tx1"/>
              </a:solidFill>
            </a:endParaRPr>
          </a:p>
          <a:p>
            <a:endParaRPr lang="sr-Cyrl-CS" sz="2400" dirty="0" smtClean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r>
              <a:rPr lang="sr-Cyrl-CS" sz="2400" dirty="0" smtClean="0">
                <a:solidFill>
                  <a:schemeClr val="tx1"/>
                </a:solidFill>
              </a:rPr>
              <a:t>Диференцијална </a:t>
            </a:r>
            <a:r>
              <a:rPr lang="sr-Cyrl-CS" sz="2400" dirty="0">
                <a:solidFill>
                  <a:schemeClr val="tx1"/>
                </a:solidFill>
              </a:rPr>
              <a:t>једначина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sr-Cyrl-CS" sz="2400" dirty="0" smtClean="0">
                <a:solidFill>
                  <a:schemeClr val="tx1"/>
                </a:solidFill>
              </a:rPr>
              <a:t>              </a:t>
            </a:r>
          </a:p>
          <a:p>
            <a:pPr marL="457200" indent="-457200" algn="l"/>
            <a:r>
              <a:rPr lang="sr-Cyrl-CS" sz="2400" dirty="0">
                <a:solidFill>
                  <a:schemeClr val="tx1"/>
                </a:solidFill>
              </a:rPr>
              <a:t> </a:t>
            </a:r>
            <a:r>
              <a:rPr lang="sr-Cyrl-CS" sz="2400" dirty="0" smtClean="0">
                <a:solidFill>
                  <a:schemeClr val="tx1"/>
                </a:solidFill>
              </a:rPr>
              <a:t>                       има </a:t>
            </a:r>
            <a:r>
              <a:rPr lang="sr-Cyrl-CS" sz="2400" dirty="0">
                <a:solidFill>
                  <a:schemeClr val="tx1"/>
                </a:solidFill>
              </a:rPr>
              <a:t>опште </a:t>
            </a:r>
            <a:r>
              <a:rPr lang="sr-Cyrl-CS" sz="2400" dirty="0" smtClean="0">
                <a:solidFill>
                  <a:schemeClr val="tx1"/>
                </a:solidFill>
              </a:rPr>
              <a:t>решење</a:t>
            </a:r>
          </a:p>
          <a:p>
            <a:pPr marL="457200" indent="-457200" algn="l"/>
            <a:r>
              <a:rPr lang="sr-Cyrl-CS" sz="2400" dirty="0" smtClean="0">
                <a:solidFill>
                  <a:schemeClr val="tx1"/>
                </a:solidFill>
              </a:rPr>
              <a:t>                            .  Одредити </a:t>
            </a:r>
          </a:p>
          <a:p>
            <a:pPr marL="457200" indent="-457200" algn="l"/>
            <a:r>
              <a:rPr lang="sr-Cyrl-CS" sz="2400" dirty="0">
                <a:solidFill>
                  <a:schemeClr val="tx1"/>
                </a:solidFill>
              </a:rPr>
              <a:t> </a:t>
            </a:r>
            <a:r>
              <a:rPr lang="sr-Cyrl-CS" sz="2400" dirty="0" smtClean="0">
                <a:solidFill>
                  <a:schemeClr val="tx1"/>
                </a:solidFill>
              </a:rPr>
              <a:t>      партикуларно решење</a:t>
            </a:r>
          </a:p>
          <a:p>
            <a:pPr marL="457200" indent="-457200" algn="l"/>
            <a:r>
              <a:rPr lang="sr-Cyrl-CS" sz="2400" dirty="0" smtClean="0">
                <a:solidFill>
                  <a:schemeClr val="tx1"/>
                </a:solidFill>
              </a:rPr>
              <a:t>       које испуњава услов                   </a:t>
            </a:r>
            <a:r>
              <a:rPr lang="sr-Cyrl-CS" sz="2400" dirty="0" smtClean="0"/>
              <a:t> .  </a:t>
            </a:r>
          </a:p>
          <a:p>
            <a:pPr marL="457200" indent="-457200" algn="l"/>
            <a:r>
              <a:rPr lang="sr-Cyrl-CS" sz="2400" dirty="0" smtClean="0"/>
              <a:t>  </a:t>
            </a:r>
            <a:endParaRPr lang="en-US" sz="2400" dirty="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892628" y="3058550"/>
          <a:ext cx="1036866" cy="446650"/>
        </p:xfrm>
        <a:graphic>
          <a:graphicData uri="http://schemas.openxmlformats.org/presentationml/2006/ole">
            <p:oleObj spid="_x0000_s19457" name="Equation" r:id="rId3" imgW="482391" imgH="203112" progId="Equation.3">
              <p:embed/>
            </p:oleObj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914400" y="3429000"/>
          <a:ext cx="1503948" cy="549520"/>
        </p:xfrm>
        <a:graphic>
          <a:graphicData uri="http://schemas.openxmlformats.org/presentationml/2006/ole">
            <p:oleObj spid="_x0000_s19459" name="Equation" r:id="rId4" imgW="634725" imgH="228501" progId="Equation.3">
              <p:embed/>
            </p:oleObj>
          </a:graphicData>
        </a:graphic>
      </p:graphicFrame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733800" y="4343400"/>
          <a:ext cx="1266030" cy="503118"/>
        </p:xfrm>
        <a:graphic>
          <a:graphicData uri="http://schemas.openxmlformats.org/presentationml/2006/ole">
            <p:oleObj spid="_x0000_s19461" name="Equation" r:id="rId5" imgW="622080" imgH="241200" progId="Equation.3">
              <p:embed/>
            </p:oleObj>
          </a:graphicData>
        </a:graphic>
      </p:graphicFrame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1371600"/>
            <a:ext cx="2895600" cy="504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06680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Диференцијалне једначине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7772400" cy="5105400"/>
          </a:xfrm>
        </p:spPr>
        <p:txBody>
          <a:bodyPr>
            <a:normAutofit/>
          </a:bodyPr>
          <a:lstStyle/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Пример 2</a:t>
            </a:r>
            <a:r>
              <a:rPr lang="sr-Cyrl-CS" sz="2400" dirty="0">
                <a:solidFill>
                  <a:schemeClr val="tx1"/>
                </a:solidFill>
              </a:rPr>
              <a:t>. Фамилија функција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sr-Cyrl-CS" sz="2400" dirty="0" smtClean="0">
                <a:solidFill>
                  <a:schemeClr val="tx1"/>
                </a:solidFill>
              </a:rPr>
              <a:t>                     идентички </a:t>
            </a:r>
            <a:r>
              <a:rPr lang="sr-Cyrl-CS" sz="2400" dirty="0">
                <a:solidFill>
                  <a:schemeClr val="tx1"/>
                </a:solidFill>
              </a:rPr>
              <a:t>задовољава диференцијалну једначину  </a:t>
            </a:r>
            <a:r>
              <a:rPr lang="sr-Cyrl-CS" sz="2400" dirty="0" smtClean="0">
                <a:solidFill>
                  <a:schemeClr val="tx1"/>
                </a:solidFill>
              </a:rPr>
              <a:t>                       , </a:t>
            </a:r>
            <a:r>
              <a:rPr lang="sr-Cyrl-CS" sz="2400" dirty="0">
                <a:solidFill>
                  <a:schemeClr val="tx1"/>
                </a:solidFill>
              </a:rPr>
              <a:t>али и функција 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sr-Cyrl-CS" sz="2400" dirty="0" smtClean="0">
                <a:solidFill>
                  <a:schemeClr val="tx1"/>
                </a:solidFill>
              </a:rPr>
              <a:t>                 јесте решење диференцијалне</a:t>
            </a:r>
          </a:p>
          <a:p>
            <a:pPr algn="l"/>
            <a:r>
              <a:rPr lang="sr-Cyrl-CS" sz="2400" dirty="0" smtClean="0">
                <a:solidFill>
                  <a:schemeClr val="tx1"/>
                </a:solidFill>
              </a:rPr>
              <a:t> једначине, </a:t>
            </a:r>
            <a:r>
              <a:rPr lang="sr-Cyrl-CS" sz="2400" dirty="0">
                <a:solidFill>
                  <a:schemeClr val="tx1"/>
                </a:solidFill>
              </a:rPr>
              <a:t>али </a:t>
            </a:r>
            <a:r>
              <a:rPr lang="sr-Cyrl-CS" sz="2400" dirty="0" smtClean="0">
                <a:solidFill>
                  <a:schemeClr val="tx1"/>
                </a:solidFill>
              </a:rPr>
              <a:t>сингуларно. Ни </a:t>
            </a:r>
            <a:r>
              <a:rPr lang="sr-Cyrl-CS" sz="2400" dirty="0">
                <a:solidFill>
                  <a:schemeClr val="tx1"/>
                </a:solidFill>
              </a:rPr>
              <a:t>за једну вредност константе </a:t>
            </a:r>
            <a:r>
              <a:rPr lang="en-US" sz="2400" dirty="0">
                <a:solidFill>
                  <a:schemeClr val="tx1"/>
                </a:solidFill>
              </a:rPr>
              <a:t>c</a:t>
            </a:r>
            <a:r>
              <a:rPr lang="sr-Cyrl-CS" sz="2400" dirty="0">
                <a:solidFill>
                  <a:schemeClr val="tx1"/>
                </a:solidFill>
              </a:rPr>
              <a:t>  </a:t>
            </a:r>
            <a:r>
              <a:rPr lang="sr-Cyrl-CS" sz="2400" dirty="0" smtClean="0">
                <a:solidFill>
                  <a:schemeClr val="tx1"/>
                </a:solidFill>
              </a:rPr>
              <a:t>не може се добити </a:t>
            </a:r>
            <a:r>
              <a:rPr lang="sr-Cyrl-CS" sz="2400" dirty="0">
                <a:solidFill>
                  <a:schemeClr val="tx1"/>
                </a:solidFill>
              </a:rPr>
              <a:t>из општег интеграла диференцијалне једначине</a:t>
            </a:r>
            <a:r>
              <a:rPr lang="sr-Cyrl-CS" sz="2400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sr-Cyrl-CS" sz="2400" dirty="0">
                <a:solidFill>
                  <a:schemeClr val="tx1"/>
                </a:solidFill>
              </a:rPr>
              <a:t> </a:t>
            </a:r>
            <a:r>
              <a:rPr lang="sr-Cyrl-CS" sz="2400" dirty="0" smtClean="0">
                <a:solidFill>
                  <a:schemeClr val="tx1"/>
                </a:solidFill>
              </a:rPr>
              <a:t>                                                      Формирати </a:t>
            </a:r>
          </a:p>
          <a:p>
            <a:pPr algn="r"/>
            <a:r>
              <a:rPr lang="sr-Cyrl-CS" sz="2400" dirty="0" smtClean="0">
                <a:solidFill>
                  <a:schemeClr val="tx1"/>
                </a:solidFill>
              </a:rPr>
              <a:t>диференцијалне једначине,</a:t>
            </a:r>
          </a:p>
          <a:p>
            <a:pPr algn="r"/>
            <a:r>
              <a:rPr lang="sr-Cyrl-CS" sz="2400" dirty="0" smtClean="0">
                <a:solidFill>
                  <a:schemeClr val="tx1"/>
                </a:solidFill>
              </a:rPr>
              <a:t> ако су дата њена решења, </a:t>
            </a:r>
          </a:p>
          <a:p>
            <a:pPr algn="r"/>
            <a:r>
              <a:rPr lang="sr-Cyrl-CS" sz="2400" dirty="0" smtClean="0">
                <a:solidFill>
                  <a:schemeClr val="tx1"/>
                </a:solidFill>
              </a:rPr>
              <a:t>као у следећем </a:t>
            </a:r>
            <a:r>
              <a:rPr lang="sr-Cyrl-CS" sz="2400" dirty="0" smtClean="0">
                <a:solidFill>
                  <a:schemeClr val="tx1"/>
                </a:solidFill>
                <a:hlinkClick r:id="rId3"/>
              </a:rPr>
              <a:t>кв</a:t>
            </a:r>
            <a:r>
              <a:rPr lang="sr-Cyrl-CS" sz="2400" dirty="0" smtClean="0">
                <a:hlinkClick r:id="rId3"/>
              </a:rPr>
              <a:t>изу</a:t>
            </a:r>
            <a:r>
              <a:rPr lang="sr-Cyrl-CS" sz="2400" dirty="0" smtClean="0"/>
              <a:t>.</a:t>
            </a:r>
          </a:p>
          <a:p>
            <a:pPr algn="r"/>
            <a:r>
              <a:rPr lang="sr-Cyrl-CS" sz="2400" dirty="0" smtClean="0"/>
              <a:t> </a:t>
            </a:r>
            <a:endParaRPr lang="en-US" sz="2400" dirty="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4572000" y="1219200"/>
          <a:ext cx="1524000" cy="512747"/>
        </p:xfrm>
        <a:graphic>
          <a:graphicData uri="http://schemas.openxmlformats.org/presentationml/2006/ole">
            <p:oleObj spid="_x0000_s21505" name="Equation" r:id="rId4" imgW="685800" imgH="228600" progId="Equation.3">
              <p:embed/>
            </p:oleObj>
          </a:graphicData>
        </a:graphic>
      </p:graphicFrame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5791200" y="1676400"/>
          <a:ext cx="1613958" cy="488256"/>
        </p:xfrm>
        <a:graphic>
          <a:graphicData uri="http://schemas.openxmlformats.org/presentationml/2006/ole">
            <p:oleObj spid="_x0000_s21507" name="Equation" r:id="rId5" imgW="774364" imgH="228501" progId="Equation.3">
              <p:embed/>
            </p:oleObj>
          </a:graphicData>
        </a:graphic>
      </p:graphicFrame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57400" y="1905000"/>
          <a:ext cx="1066800" cy="800100"/>
        </p:xfrm>
        <a:graphic>
          <a:graphicData uri="http://schemas.openxmlformats.org/presentationml/2006/ole">
            <p:oleObj spid="_x0000_s21509" name="Equation" r:id="rId6" imgW="558800" imgH="419100" progId="Equation.3">
              <p:embed/>
            </p:oleObj>
          </a:graphicData>
        </a:graphic>
      </p:graphicFrame>
      <p:pic>
        <p:nvPicPr>
          <p:cNvPr id="21511" name="Picture 7" descr="C:\Documents and Settings\Jasmina\Desktop\-Resenja Lezandrove diferencijalne jednacine-prvih 6 polinoma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3657600"/>
            <a:ext cx="3810000" cy="295275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343400" y="57912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600" dirty="0" smtClean="0"/>
              <a:t>Графички приказ шест решења Лежандрове диференцијалне једначене.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210</Words>
  <Application>Microsoft Office PowerPoint</Application>
  <PresentationFormat>On-screen Show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Equation</vt:lpstr>
      <vt:lpstr>Диференцијалне једначине</vt:lpstr>
      <vt:lpstr>Slide 2</vt:lpstr>
      <vt:lpstr>Диференцијалне једначине</vt:lpstr>
      <vt:lpstr>Диференцијалне једначине</vt:lpstr>
      <vt:lpstr>Диференцијалне једначине</vt:lpstr>
      <vt:lpstr>Диференцијалне једначине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Диференцијалне једначине</dc:title>
  <dc:creator>Jasmina Micic</dc:creator>
  <cp:lastModifiedBy>Jasmina Micic</cp:lastModifiedBy>
  <cp:revision>36</cp:revision>
  <dcterms:created xsi:type="dcterms:W3CDTF">2015-04-27T23:10:18Z</dcterms:created>
  <dcterms:modified xsi:type="dcterms:W3CDTF">2015-04-28T01:39:36Z</dcterms:modified>
</cp:coreProperties>
</file>