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1" r:id="rId4"/>
    <p:sldId id="262" r:id="rId5"/>
    <p:sldId id="264" r:id="rId6"/>
    <p:sldId id="267" r:id="rId7"/>
    <p:sldId id="265" r:id="rId8"/>
    <p:sldId id="268" r:id="rId9"/>
    <p:sldId id="266" r:id="rId10"/>
    <p:sldId id="270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1164" y="-8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image" Target="../media/image8.wmf"/><Relationship Id="rId7" Type="http://schemas.openxmlformats.org/officeDocument/2006/relationships/image" Target="../media/image12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6" Type="http://schemas.openxmlformats.org/officeDocument/2006/relationships/image" Target="../media/image11.wmf"/><Relationship Id="rId5" Type="http://schemas.openxmlformats.org/officeDocument/2006/relationships/image" Target="../media/image10.wmf"/><Relationship Id="rId4" Type="http://schemas.openxmlformats.org/officeDocument/2006/relationships/image" Target="../media/image9.wmf"/><Relationship Id="rId9" Type="http://schemas.openxmlformats.org/officeDocument/2006/relationships/image" Target="../media/image14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Relationship Id="rId4" Type="http://schemas.openxmlformats.org/officeDocument/2006/relationships/image" Target="../media/image24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Relationship Id="rId6" Type="http://schemas.openxmlformats.org/officeDocument/2006/relationships/image" Target="../media/image30.wmf"/><Relationship Id="rId5" Type="http://schemas.openxmlformats.org/officeDocument/2006/relationships/image" Target="../media/image29.wmf"/><Relationship Id="rId4" Type="http://schemas.openxmlformats.org/officeDocument/2006/relationships/image" Target="../media/image22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33.wmf"/><Relationship Id="rId1" Type="http://schemas.openxmlformats.org/officeDocument/2006/relationships/image" Target="../media/image32.wmf"/><Relationship Id="rId6" Type="http://schemas.openxmlformats.org/officeDocument/2006/relationships/image" Target="../media/image37.wmf"/><Relationship Id="rId5" Type="http://schemas.openxmlformats.org/officeDocument/2006/relationships/image" Target="../media/image36.wmf"/><Relationship Id="rId4" Type="http://schemas.openxmlformats.org/officeDocument/2006/relationships/image" Target="../media/image35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Relationship Id="rId6" Type="http://schemas.openxmlformats.org/officeDocument/2006/relationships/image" Target="../media/image44.wmf"/><Relationship Id="rId5" Type="http://schemas.openxmlformats.org/officeDocument/2006/relationships/image" Target="../media/image43.wmf"/><Relationship Id="rId4" Type="http://schemas.openxmlformats.org/officeDocument/2006/relationships/image" Target="../media/image42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7" Type="http://schemas.openxmlformats.org/officeDocument/2006/relationships/image" Target="../media/image52.wmf"/><Relationship Id="rId2" Type="http://schemas.openxmlformats.org/officeDocument/2006/relationships/image" Target="../media/image47.wmf"/><Relationship Id="rId1" Type="http://schemas.openxmlformats.org/officeDocument/2006/relationships/image" Target="../media/image46.wmf"/><Relationship Id="rId6" Type="http://schemas.openxmlformats.org/officeDocument/2006/relationships/image" Target="../media/image51.wmf"/><Relationship Id="rId5" Type="http://schemas.openxmlformats.org/officeDocument/2006/relationships/image" Target="../media/image50.wmf"/><Relationship Id="rId4" Type="http://schemas.openxmlformats.org/officeDocument/2006/relationships/image" Target="../media/image49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55.wmf"/><Relationship Id="rId2" Type="http://schemas.openxmlformats.org/officeDocument/2006/relationships/image" Target="../media/image54.wmf"/><Relationship Id="rId1" Type="http://schemas.openxmlformats.org/officeDocument/2006/relationships/image" Target="../media/image46.wmf"/><Relationship Id="rId4" Type="http://schemas.openxmlformats.org/officeDocument/2006/relationships/image" Target="../media/image56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60.wmf"/><Relationship Id="rId2" Type="http://schemas.openxmlformats.org/officeDocument/2006/relationships/image" Target="../media/image59.wmf"/><Relationship Id="rId1" Type="http://schemas.openxmlformats.org/officeDocument/2006/relationships/image" Target="../media/image58.wmf"/><Relationship Id="rId4" Type="http://schemas.openxmlformats.org/officeDocument/2006/relationships/image" Target="../media/image6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D47E6-AF46-426F-A6F2-EB70912B2532}" type="datetimeFigureOut">
              <a:rPr lang="en-US" smtClean="0"/>
              <a:pPr/>
              <a:t>1/27/2015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5F388-DF3D-4C04-A02E-6C97824DDE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D47E6-AF46-426F-A6F2-EB70912B2532}" type="datetimeFigureOut">
              <a:rPr lang="en-US" smtClean="0"/>
              <a:pPr/>
              <a:t>1/27/2015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5F388-DF3D-4C04-A02E-6C97824DDE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D47E6-AF46-426F-A6F2-EB70912B2532}" type="datetimeFigureOut">
              <a:rPr lang="en-US" smtClean="0"/>
              <a:pPr/>
              <a:t>1/27/2015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5F388-DF3D-4C04-A02E-6C97824DDE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D47E6-AF46-426F-A6F2-EB70912B2532}" type="datetimeFigureOut">
              <a:rPr lang="en-US" smtClean="0"/>
              <a:pPr/>
              <a:t>1/27/2015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5F388-DF3D-4C04-A02E-6C97824DDE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D47E6-AF46-426F-A6F2-EB70912B2532}" type="datetimeFigureOut">
              <a:rPr lang="en-US" smtClean="0"/>
              <a:pPr/>
              <a:t>1/27/2015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5F388-DF3D-4C04-A02E-6C97824DDE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D47E6-AF46-426F-A6F2-EB70912B2532}" type="datetimeFigureOut">
              <a:rPr lang="en-US" smtClean="0"/>
              <a:pPr/>
              <a:t>1/27/2015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5F388-DF3D-4C04-A02E-6C97824DDE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D47E6-AF46-426F-A6F2-EB70912B2532}" type="datetimeFigureOut">
              <a:rPr lang="en-US" smtClean="0"/>
              <a:pPr/>
              <a:t>1/27/2015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5F388-DF3D-4C04-A02E-6C97824DDE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D47E6-AF46-426F-A6F2-EB70912B2532}" type="datetimeFigureOut">
              <a:rPr lang="en-US" smtClean="0"/>
              <a:pPr/>
              <a:t>1/27/2015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5F388-DF3D-4C04-A02E-6C97824DDE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D47E6-AF46-426F-A6F2-EB70912B2532}" type="datetimeFigureOut">
              <a:rPr lang="en-US" smtClean="0"/>
              <a:pPr/>
              <a:t>1/27/2015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5F388-DF3D-4C04-A02E-6C97824DDE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D47E6-AF46-426F-A6F2-EB70912B2532}" type="datetimeFigureOut">
              <a:rPr lang="en-US" smtClean="0"/>
              <a:pPr/>
              <a:t>1/27/2015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5F388-DF3D-4C04-A02E-6C97824DDE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D47E6-AF46-426F-A6F2-EB70912B2532}" type="datetimeFigureOut">
              <a:rPr lang="en-US" smtClean="0"/>
              <a:pPr/>
              <a:t>1/27/2015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5F388-DF3D-4C04-A02E-6C97824DDE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8D47E6-AF46-426F-A6F2-EB70912B2532}" type="datetimeFigureOut">
              <a:rPr lang="en-US" smtClean="0"/>
              <a:pPr/>
              <a:t>1/27/2015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E5F388-DF3D-4C04-A02E-6C97824DDE6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image" Target="../media/image15.jpeg"/><Relationship Id="rId7" Type="http://schemas.openxmlformats.org/officeDocument/2006/relationships/oleObject" Target="../embeddings/oleObject8.bin"/><Relationship Id="rId12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7.bin"/><Relationship Id="rId11" Type="http://schemas.openxmlformats.org/officeDocument/2006/relationships/oleObject" Target="../embeddings/oleObject12.bin"/><Relationship Id="rId5" Type="http://schemas.openxmlformats.org/officeDocument/2006/relationships/oleObject" Target="../embeddings/oleObject6.bin"/><Relationship Id="rId10" Type="http://schemas.openxmlformats.org/officeDocument/2006/relationships/oleObject" Target="../embeddings/oleObject11.bin"/><Relationship Id="rId4" Type="http://schemas.openxmlformats.org/officeDocument/2006/relationships/oleObject" Target="../embeddings/oleObject5.bin"/><Relationship Id="rId9" Type="http://schemas.openxmlformats.org/officeDocument/2006/relationships/oleObject" Target="../embeddings/oleObject10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5.bin"/><Relationship Id="rId5" Type="http://schemas.openxmlformats.org/officeDocument/2006/relationships/oleObject" Target="../embeddings/oleObject14.bin"/><Relationship Id="rId4" Type="http://schemas.openxmlformats.org/officeDocument/2006/relationships/image" Target="../media/image2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9.bin"/><Relationship Id="rId5" Type="http://schemas.openxmlformats.org/officeDocument/2006/relationships/oleObject" Target="../embeddings/oleObject18.bin"/><Relationship Id="rId4" Type="http://schemas.openxmlformats.org/officeDocument/2006/relationships/oleObject" Target="../embeddings/oleObject17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3" Type="http://schemas.openxmlformats.org/officeDocument/2006/relationships/image" Target="../media/image31.jpeg"/><Relationship Id="rId7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23.bin"/><Relationship Id="rId5" Type="http://schemas.openxmlformats.org/officeDocument/2006/relationships/oleObject" Target="../embeddings/oleObject22.bin"/><Relationship Id="rId4" Type="http://schemas.openxmlformats.org/officeDocument/2006/relationships/oleObject" Target="../embeddings/oleObject21.bin"/><Relationship Id="rId9" Type="http://schemas.openxmlformats.org/officeDocument/2006/relationships/oleObject" Target="../embeddings/oleObject26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2.bin"/><Relationship Id="rId3" Type="http://schemas.openxmlformats.org/officeDocument/2006/relationships/oleObject" Target="../embeddings/oleObject27.bin"/><Relationship Id="rId7" Type="http://schemas.openxmlformats.org/officeDocument/2006/relationships/oleObject" Target="../embeddings/oleObject3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30.bin"/><Relationship Id="rId5" Type="http://schemas.openxmlformats.org/officeDocument/2006/relationships/oleObject" Target="../embeddings/oleObject29.bin"/><Relationship Id="rId4" Type="http://schemas.openxmlformats.org/officeDocument/2006/relationships/oleObject" Target="../embeddings/oleObject28.bin"/><Relationship Id="rId9" Type="http://schemas.openxmlformats.org/officeDocument/2006/relationships/image" Target="../media/image3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7.bin"/><Relationship Id="rId3" Type="http://schemas.openxmlformats.org/officeDocument/2006/relationships/image" Target="../media/image45.png"/><Relationship Id="rId7" Type="http://schemas.openxmlformats.org/officeDocument/2006/relationships/oleObject" Target="../embeddings/oleObject3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35.bin"/><Relationship Id="rId5" Type="http://schemas.openxmlformats.org/officeDocument/2006/relationships/oleObject" Target="../embeddings/oleObject34.bin"/><Relationship Id="rId4" Type="http://schemas.openxmlformats.org/officeDocument/2006/relationships/oleObject" Target="../embeddings/oleObject33.bin"/><Relationship Id="rId9" Type="http://schemas.openxmlformats.org/officeDocument/2006/relationships/oleObject" Target="../embeddings/oleObject38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3.bin"/><Relationship Id="rId3" Type="http://schemas.openxmlformats.org/officeDocument/2006/relationships/image" Target="../media/image53.jpeg"/><Relationship Id="rId7" Type="http://schemas.openxmlformats.org/officeDocument/2006/relationships/oleObject" Target="../embeddings/oleObject4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41.bin"/><Relationship Id="rId5" Type="http://schemas.openxmlformats.org/officeDocument/2006/relationships/oleObject" Target="../embeddings/oleObject40.bin"/><Relationship Id="rId10" Type="http://schemas.openxmlformats.org/officeDocument/2006/relationships/oleObject" Target="../embeddings/oleObject45.bin"/><Relationship Id="rId4" Type="http://schemas.openxmlformats.org/officeDocument/2006/relationships/oleObject" Target="../embeddings/oleObject39.bin"/><Relationship Id="rId9" Type="http://schemas.openxmlformats.org/officeDocument/2006/relationships/oleObject" Target="../embeddings/oleObject44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7" Type="http://schemas.openxmlformats.org/officeDocument/2006/relationships/oleObject" Target="../embeddings/oleObject4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48.bin"/><Relationship Id="rId5" Type="http://schemas.openxmlformats.org/officeDocument/2006/relationships/oleObject" Target="../embeddings/oleObject47.bin"/><Relationship Id="rId4" Type="http://schemas.openxmlformats.org/officeDocument/2006/relationships/oleObject" Target="../embeddings/oleObject46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7" Type="http://schemas.openxmlformats.org/officeDocument/2006/relationships/oleObject" Target="../embeddings/oleObject5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52.bin"/><Relationship Id="rId5" Type="http://schemas.openxmlformats.org/officeDocument/2006/relationships/oleObject" Target="../embeddings/oleObject51.bin"/><Relationship Id="rId4" Type="http://schemas.openxmlformats.org/officeDocument/2006/relationships/oleObject" Target="../embeddings/oleObject50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609600"/>
            <a:ext cx="8458200" cy="6019800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en-US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4200" dirty="0">
                <a:latin typeface="Comic Sans MS" pitchFamily="66" charset="0"/>
              </a:rPr>
              <a:t>1</a:t>
            </a:r>
            <a:r>
              <a:rPr lang="sr-Latn-CS" sz="4200" dirty="0" smtClean="0">
                <a:solidFill>
                  <a:schemeClr val="tx1"/>
                </a:solidFill>
                <a:latin typeface="Comic Sans MS" pitchFamily="66" charset="0"/>
              </a:rPr>
              <a:t>)</a:t>
            </a:r>
            <a:r>
              <a:rPr lang="sr-Latn-CS" sz="5800" dirty="0" smtClean="0">
                <a:solidFill>
                  <a:schemeClr val="tx1"/>
                </a:solidFill>
                <a:latin typeface="Comic Sans MS" pitchFamily="66" charset="0"/>
              </a:rPr>
              <a:t>  </a:t>
            </a:r>
            <a:r>
              <a:rPr lang="sr-Cyrl-CS" sz="4200" dirty="0" smtClean="0">
                <a:latin typeface="Comic Sans MS" pitchFamily="66" charset="0"/>
              </a:rPr>
              <a:t>Вектор          </a:t>
            </a:r>
            <a:r>
              <a:rPr lang="en-US" sz="4200" dirty="0" smtClean="0">
                <a:latin typeface="Comic Sans MS" pitchFamily="66" charset="0"/>
              </a:rPr>
              <a:t>je </a:t>
            </a:r>
            <a:r>
              <a:rPr lang="sr-Cyrl-CS" sz="4200" dirty="0" smtClean="0">
                <a:latin typeface="Comic Sans MS" pitchFamily="66" charset="0"/>
              </a:rPr>
              <a:t>нормалан на векторе </a:t>
            </a:r>
          </a:p>
          <a:p>
            <a:pPr>
              <a:buNone/>
            </a:pPr>
            <a:endParaRPr lang="sr-Cyrl-CS" sz="4200" dirty="0" smtClean="0">
              <a:latin typeface="Comic Sans MS" pitchFamily="66" charset="0"/>
            </a:endParaRPr>
          </a:p>
          <a:p>
            <a:pPr>
              <a:buNone/>
            </a:pPr>
            <a:r>
              <a:rPr lang="sr-Cyrl-CS" sz="4200" dirty="0" smtClean="0">
                <a:latin typeface="Comic Sans MS" pitchFamily="66" charset="0"/>
              </a:rPr>
              <a:t>                                                            и гради са  осом</a:t>
            </a:r>
          </a:p>
          <a:p>
            <a:pPr>
              <a:buNone/>
            </a:pPr>
            <a:r>
              <a:rPr lang="sr-Cyrl-CS" sz="4200" dirty="0" smtClean="0">
                <a:latin typeface="Comic Sans MS" pitchFamily="66" charset="0"/>
              </a:rPr>
              <a:t> </a:t>
            </a:r>
          </a:p>
          <a:p>
            <a:pPr>
              <a:buNone/>
            </a:pPr>
            <a:r>
              <a:rPr lang="sr-Cyrl-CS" sz="4200" dirty="0" smtClean="0">
                <a:latin typeface="Comic Sans MS" pitchFamily="66" charset="0"/>
              </a:rPr>
              <a:t>     О</a:t>
            </a:r>
            <a:r>
              <a:rPr lang="sr-Latn-CS" sz="4200" dirty="0" smtClean="0">
                <a:latin typeface="Comic Sans MS" pitchFamily="66" charset="0"/>
              </a:rPr>
              <a:t>y</a:t>
            </a:r>
            <a:r>
              <a:rPr lang="sr-Cyrl-CS" sz="4200" dirty="0" smtClean="0">
                <a:latin typeface="Comic Sans MS" pitchFamily="66" charset="0"/>
              </a:rPr>
              <a:t>  туп угао .   Ако је</a:t>
            </a:r>
          </a:p>
          <a:p>
            <a:pPr>
              <a:buNone/>
            </a:pPr>
            <a:endParaRPr lang="sr-Cyrl-CS" sz="4200" dirty="0" smtClean="0">
              <a:latin typeface="Comic Sans MS" pitchFamily="66" charset="0"/>
            </a:endParaRPr>
          </a:p>
          <a:p>
            <a:pPr>
              <a:buNone/>
            </a:pPr>
            <a:endParaRPr lang="sr-Cyrl-CS" sz="4200" dirty="0" smtClean="0">
              <a:latin typeface="Comic Sans MS" pitchFamily="66" charset="0"/>
            </a:endParaRPr>
          </a:p>
          <a:p>
            <a:pPr>
              <a:buNone/>
            </a:pPr>
            <a:r>
              <a:rPr lang="sr-Cyrl-CS" sz="4200" dirty="0" smtClean="0">
                <a:latin typeface="Comic Sans MS" pitchFamily="66" charset="0"/>
              </a:rPr>
              <a:t>     наћи збир  координата вектора         .</a:t>
            </a:r>
            <a:endParaRPr lang="sr-Cyrl-CS" sz="5100" dirty="0" smtClean="0">
              <a:latin typeface="Comic Sans MS" pitchFamily="66" charset="0"/>
            </a:endParaRPr>
          </a:p>
          <a:p>
            <a:pPr>
              <a:buNone/>
            </a:pPr>
            <a:endParaRPr lang="sr-Cyrl-CS" sz="5100" dirty="0" smtClean="0">
              <a:latin typeface="Comic Sans MS" pitchFamily="66" charset="0"/>
            </a:endParaRPr>
          </a:p>
          <a:p>
            <a:pPr>
              <a:buNone/>
            </a:pPr>
            <a:r>
              <a:rPr lang="sr-Cyrl-CS" sz="5100" dirty="0" smtClean="0">
                <a:latin typeface="Comic Sans MS" pitchFamily="66" charset="0"/>
              </a:rPr>
              <a:t> </a:t>
            </a:r>
          </a:p>
          <a:p>
            <a:pPr>
              <a:buNone/>
            </a:pPr>
            <a:r>
              <a:rPr lang="sr-Cyrl-CS" sz="3600" dirty="0" smtClean="0">
                <a:latin typeface="Comic Sans MS" pitchFamily="66" charset="0"/>
              </a:rPr>
              <a:t>        </a:t>
            </a:r>
            <a:r>
              <a:rPr lang="en-US" sz="3600" dirty="0" smtClean="0">
                <a:latin typeface="Comic Sans MS" pitchFamily="66" charset="0"/>
              </a:rPr>
              <a:t>a)</a:t>
            </a:r>
            <a:r>
              <a:rPr lang="sr-Cyrl-CS" sz="3600" dirty="0" smtClean="0">
                <a:latin typeface="Comic Sans MS" pitchFamily="66" charset="0"/>
              </a:rPr>
              <a:t>   26          ; </a:t>
            </a:r>
          </a:p>
          <a:p>
            <a:pPr>
              <a:buNone/>
            </a:pPr>
            <a:r>
              <a:rPr lang="sr-Cyrl-CS" sz="3600" dirty="0" smtClean="0">
                <a:latin typeface="Comic Sans MS" pitchFamily="66" charset="0"/>
              </a:rPr>
              <a:t>   </a:t>
            </a:r>
            <a:endParaRPr lang="en-US" sz="3600" dirty="0" smtClean="0">
              <a:latin typeface="Comic Sans MS" pitchFamily="66" charset="0"/>
            </a:endParaRPr>
          </a:p>
          <a:p>
            <a:pPr>
              <a:buNone/>
            </a:pPr>
            <a:r>
              <a:rPr lang="sr-Cyrl-CS" sz="3600" dirty="0" smtClean="0">
                <a:latin typeface="Comic Sans MS" pitchFamily="66" charset="0"/>
              </a:rPr>
              <a:t> </a:t>
            </a:r>
            <a:r>
              <a:rPr lang="en-US" sz="3600" dirty="0" smtClean="0">
                <a:latin typeface="Comic Sans MS" pitchFamily="66" charset="0"/>
              </a:rPr>
              <a:t> </a:t>
            </a:r>
            <a:r>
              <a:rPr lang="sr-Cyrl-CS" sz="3600" dirty="0" smtClean="0">
                <a:latin typeface="Comic Sans MS" pitchFamily="66" charset="0"/>
              </a:rPr>
              <a:t>     </a:t>
            </a:r>
            <a:r>
              <a:rPr lang="en-US" sz="3600" dirty="0" smtClean="0">
                <a:latin typeface="Comic Sans MS" pitchFamily="66" charset="0"/>
              </a:rPr>
              <a:t> </a:t>
            </a:r>
            <a:r>
              <a:rPr lang="sr-Cyrl-CS" sz="3600" dirty="0" smtClean="0">
                <a:latin typeface="Comic Sans MS" pitchFamily="66" charset="0"/>
              </a:rPr>
              <a:t>б)  -22         ;  </a:t>
            </a:r>
          </a:p>
          <a:p>
            <a:pPr>
              <a:buNone/>
            </a:pPr>
            <a:r>
              <a:rPr lang="sr-Cyrl-CS" sz="3600" dirty="0" smtClean="0">
                <a:latin typeface="Comic Sans MS" pitchFamily="66" charset="0"/>
              </a:rPr>
              <a:t> </a:t>
            </a:r>
            <a:endParaRPr lang="en-US" sz="3600" dirty="0" smtClean="0">
              <a:latin typeface="Comic Sans MS" pitchFamily="66" charset="0"/>
            </a:endParaRPr>
          </a:p>
          <a:p>
            <a:pPr>
              <a:buNone/>
            </a:pPr>
            <a:r>
              <a:rPr lang="en-US" sz="3600" dirty="0" smtClean="0">
                <a:latin typeface="Comic Sans MS" pitchFamily="66" charset="0"/>
              </a:rPr>
              <a:t>  </a:t>
            </a:r>
            <a:r>
              <a:rPr lang="sr-Cyrl-CS" sz="3600" dirty="0" smtClean="0">
                <a:latin typeface="Comic Sans MS" pitchFamily="66" charset="0"/>
              </a:rPr>
              <a:t>      в)    38         ; </a:t>
            </a:r>
          </a:p>
          <a:p>
            <a:pPr>
              <a:buNone/>
            </a:pPr>
            <a:r>
              <a:rPr lang="sr-Cyrl-CS" sz="3600" dirty="0" smtClean="0">
                <a:latin typeface="Comic Sans MS" pitchFamily="66" charset="0"/>
              </a:rPr>
              <a:t>    </a:t>
            </a:r>
          </a:p>
          <a:p>
            <a:pPr>
              <a:buNone/>
            </a:pPr>
            <a:r>
              <a:rPr lang="sr-Cyrl-CS" sz="3600" dirty="0" smtClean="0">
                <a:latin typeface="Comic Sans MS" pitchFamily="66" charset="0"/>
              </a:rPr>
              <a:t>        г</a:t>
            </a:r>
            <a:r>
              <a:rPr lang="en-US" sz="3600" dirty="0" smtClean="0">
                <a:latin typeface="Comic Sans MS" pitchFamily="66" charset="0"/>
              </a:rPr>
              <a:t>)</a:t>
            </a:r>
            <a:r>
              <a:rPr lang="sr-Cyrl-CS" sz="3600" dirty="0" smtClean="0">
                <a:latin typeface="Comic Sans MS" pitchFamily="66" charset="0"/>
              </a:rPr>
              <a:t>                  .</a:t>
            </a:r>
            <a:r>
              <a:rPr lang="sr-Cyrl-CS" sz="5100" dirty="0" smtClean="0">
                <a:latin typeface="Comic Sans MS" pitchFamily="66" charset="0"/>
              </a:rPr>
              <a:t>   </a:t>
            </a:r>
            <a:endParaRPr lang="sr-Cyrl-CS" dirty="0" smtClean="0">
              <a:latin typeface="Comic Sans MS" pitchFamily="66" charset="0"/>
            </a:endParaRPr>
          </a:p>
          <a:p>
            <a:pPr>
              <a:buNone/>
            </a:pPr>
            <a:endParaRPr lang="en-US" dirty="0" smtClean="0">
              <a:latin typeface="Comic Sans MS" pitchFamily="66" charset="0"/>
            </a:endParaRPr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            </a:t>
            </a:r>
          </a:p>
          <a:p>
            <a:pPr>
              <a:buNone/>
            </a:pPr>
            <a:endParaRPr lang="sr-Cyrl-CS" dirty="0" smtClean="0">
              <a:latin typeface="Comic Sans MS" pitchFamily="66" charset="0"/>
            </a:endParaRPr>
          </a:p>
          <a:p>
            <a:pPr>
              <a:buNone/>
            </a:pPr>
            <a:endParaRPr lang="sr-Cyrl-CS" dirty="0" smtClean="0">
              <a:latin typeface="Comic Sans MS" pitchFamily="66" charset="0"/>
            </a:endParaRPr>
          </a:p>
          <a:p>
            <a:pPr>
              <a:buNone/>
            </a:pPr>
            <a:endParaRPr lang="en-US" dirty="0"/>
          </a:p>
        </p:txBody>
      </p:sp>
      <p:pic>
        <p:nvPicPr>
          <p:cNvPr id="2" name="Picture 1" descr="E:\edmodo zapisi\pribor za zadatak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11312" y="4419600"/>
            <a:ext cx="3119803" cy="2163064"/>
          </a:xfrm>
          <a:prstGeom prst="rect">
            <a:avLst/>
          </a:prstGeom>
          <a:noFill/>
        </p:spPr>
      </p:pic>
      <p:graphicFrame>
        <p:nvGraphicFramePr>
          <p:cNvPr id="4097" name="Object 1"/>
          <p:cNvGraphicFramePr>
            <a:graphicFrameLocks noChangeAspect="1"/>
          </p:cNvGraphicFramePr>
          <p:nvPr/>
        </p:nvGraphicFramePr>
        <p:xfrm>
          <a:off x="1752600" y="381000"/>
          <a:ext cx="406400" cy="609600"/>
        </p:xfrm>
        <a:graphic>
          <a:graphicData uri="http://schemas.openxmlformats.org/presentationml/2006/ole">
            <p:oleObj spid="_x0000_s4097" name="Equation" r:id="rId4" imgW="164880" imgH="317160" progId="Equation.3">
              <p:embed/>
            </p:oleObj>
          </a:graphicData>
        </a:graphic>
      </p:graphicFrame>
      <p:graphicFrame>
        <p:nvGraphicFramePr>
          <p:cNvPr id="4100" name="Object 4"/>
          <p:cNvGraphicFramePr>
            <a:graphicFrameLocks noChangeAspect="1"/>
          </p:cNvGraphicFramePr>
          <p:nvPr/>
        </p:nvGraphicFramePr>
        <p:xfrm>
          <a:off x="4648200" y="2438400"/>
          <a:ext cx="381000" cy="692728"/>
        </p:xfrm>
        <a:graphic>
          <a:graphicData uri="http://schemas.openxmlformats.org/presentationml/2006/ole">
            <p:oleObj spid="_x0000_s4100" name="Equation" r:id="rId5" imgW="139680" imgH="253800" progId="Equation.3">
              <p:embed/>
            </p:oleObj>
          </a:graphicData>
        </a:graphic>
      </p:graphicFrame>
      <p:graphicFrame>
        <p:nvGraphicFramePr>
          <p:cNvPr id="4101" name="Object 5"/>
          <p:cNvGraphicFramePr>
            <a:graphicFrameLocks noChangeAspect="1"/>
          </p:cNvGraphicFramePr>
          <p:nvPr/>
        </p:nvGraphicFramePr>
        <p:xfrm>
          <a:off x="457200" y="990600"/>
          <a:ext cx="4419600" cy="740378"/>
        </p:xfrm>
        <a:graphic>
          <a:graphicData uri="http://schemas.openxmlformats.org/presentationml/2006/ole">
            <p:oleObj spid="_x0000_s4101" name="Equation" r:id="rId6" imgW="1650960" imgH="304560" progId="Equation.3">
              <p:embed/>
            </p:oleObj>
          </a:graphicData>
        </a:graphic>
      </p:graphicFrame>
      <p:graphicFrame>
        <p:nvGraphicFramePr>
          <p:cNvPr id="4102" name="Object 6"/>
          <p:cNvGraphicFramePr>
            <a:graphicFrameLocks noChangeAspect="1"/>
          </p:cNvGraphicFramePr>
          <p:nvPr/>
        </p:nvGraphicFramePr>
        <p:xfrm>
          <a:off x="3733800" y="1524000"/>
          <a:ext cx="1384300" cy="1012004"/>
        </p:xfrm>
        <a:graphic>
          <a:graphicData uri="http://schemas.openxmlformats.org/presentationml/2006/ole">
            <p:oleObj spid="_x0000_s4102" name="Equation" r:id="rId7" imgW="482400" imgH="4060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5626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/>
              <a:t>2</a:t>
            </a:r>
            <a:r>
              <a:rPr lang="sr-Latn-CS" dirty="0" smtClean="0"/>
              <a:t>)</a:t>
            </a:r>
            <a:r>
              <a:rPr lang="sr-Cyrl-CS" dirty="0" smtClean="0"/>
              <a:t> </a:t>
            </a:r>
            <a:r>
              <a:rPr lang="sr-Cyrl-CS" sz="2400" dirty="0" smtClean="0">
                <a:latin typeface="Comic Sans MS" pitchFamily="66" charset="0"/>
              </a:rPr>
              <a:t>Одредити косинус угла између вектора        и          ако су </a:t>
            </a:r>
          </a:p>
          <a:p>
            <a:pPr>
              <a:buNone/>
            </a:pPr>
            <a:endParaRPr lang="sr-Cyrl-CS" sz="2400" dirty="0" smtClean="0">
              <a:latin typeface="Comic Sans MS" pitchFamily="66" charset="0"/>
            </a:endParaRPr>
          </a:p>
          <a:p>
            <a:pPr>
              <a:buNone/>
            </a:pPr>
            <a:r>
              <a:rPr lang="sr-Cyrl-CS" sz="2400" dirty="0" smtClean="0">
                <a:latin typeface="Comic Sans MS" pitchFamily="66" charset="0"/>
              </a:rPr>
              <a:t>вектори                     и                    ,  а такође и вектори              </a:t>
            </a:r>
          </a:p>
          <a:p>
            <a:pPr>
              <a:buNone/>
            </a:pPr>
            <a:endParaRPr lang="sr-Cyrl-CS" sz="2400" dirty="0" smtClean="0">
              <a:latin typeface="Comic Sans MS" pitchFamily="66" charset="0"/>
            </a:endParaRPr>
          </a:p>
          <a:p>
            <a:pPr>
              <a:buNone/>
            </a:pPr>
            <a:r>
              <a:rPr lang="sr-Cyrl-CS" sz="2400" dirty="0" smtClean="0">
                <a:latin typeface="Comic Sans MS" pitchFamily="66" charset="0"/>
              </a:rPr>
              <a:t> и                  узајамно ортогонални.</a:t>
            </a:r>
          </a:p>
          <a:p>
            <a:pPr>
              <a:buNone/>
            </a:pPr>
            <a:endParaRPr lang="sr-Cyrl-CS" sz="2000" dirty="0" smtClean="0">
              <a:latin typeface="Comic Sans MS" pitchFamily="66" charset="0"/>
            </a:endParaRPr>
          </a:p>
          <a:p>
            <a:pPr>
              <a:buNone/>
            </a:pPr>
            <a:endParaRPr lang="sr-Cyrl-CS" sz="2000" dirty="0" smtClean="0">
              <a:latin typeface="Comic Sans MS" pitchFamily="66" charset="0"/>
            </a:endParaRPr>
          </a:p>
          <a:p>
            <a:pPr>
              <a:buNone/>
            </a:pPr>
            <a:endParaRPr lang="sr-Cyrl-CS" sz="2000" dirty="0" smtClean="0">
              <a:latin typeface="Comic Sans MS" pitchFamily="66" charset="0"/>
            </a:endParaRPr>
          </a:p>
          <a:p>
            <a:pPr>
              <a:buNone/>
            </a:pPr>
            <a:endParaRPr lang="sr-Cyrl-CS" sz="2000" dirty="0" smtClean="0">
              <a:latin typeface="Comic Sans MS" pitchFamily="66" charset="0"/>
            </a:endParaRPr>
          </a:p>
          <a:p>
            <a:pPr>
              <a:buNone/>
            </a:pPr>
            <a:r>
              <a:rPr lang="sr-Cyrl-CS" sz="2000" dirty="0" smtClean="0">
                <a:latin typeface="Comic Sans MS" pitchFamily="66" charset="0"/>
              </a:rPr>
              <a:t> </a:t>
            </a:r>
            <a:r>
              <a:rPr lang="en-US" sz="2000" dirty="0" smtClean="0">
                <a:latin typeface="Comic Sans MS" pitchFamily="66" charset="0"/>
              </a:rPr>
              <a:t>a)</a:t>
            </a:r>
            <a:r>
              <a:rPr lang="sr-Cyrl-CS" sz="2000" dirty="0" smtClean="0">
                <a:latin typeface="Comic Sans MS" pitchFamily="66" charset="0"/>
              </a:rPr>
              <a:t>             ; </a:t>
            </a:r>
          </a:p>
          <a:p>
            <a:pPr>
              <a:buNone/>
            </a:pPr>
            <a:r>
              <a:rPr lang="sr-Cyrl-CS" sz="2000" dirty="0" smtClean="0">
                <a:latin typeface="Comic Sans MS" pitchFamily="66" charset="0"/>
              </a:rPr>
              <a:t>   </a:t>
            </a:r>
            <a:endParaRPr lang="en-US" sz="2000" dirty="0" smtClean="0">
              <a:latin typeface="Comic Sans MS" pitchFamily="66" charset="0"/>
            </a:endParaRPr>
          </a:p>
          <a:p>
            <a:pPr>
              <a:buNone/>
            </a:pPr>
            <a:r>
              <a:rPr lang="en-US" sz="2000" dirty="0" smtClean="0">
                <a:latin typeface="Comic Sans MS" pitchFamily="66" charset="0"/>
              </a:rPr>
              <a:t> </a:t>
            </a:r>
            <a:r>
              <a:rPr lang="sr-Cyrl-CS" sz="2000" dirty="0" smtClean="0">
                <a:latin typeface="Comic Sans MS" pitchFamily="66" charset="0"/>
              </a:rPr>
              <a:t>б)                 ;  </a:t>
            </a:r>
          </a:p>
          <a:p>
            <a:pPr>
              <a:buNone/>
            </a:pPr>
            <a:r>
              <a:rPr lang="sr-Cyrl-CS" sz="2000" dirty="0" smtClean="0">
                <a:latin typeface="Comic Sans MS" pitchFamily="66" charset="0"/>
              </a:rPr>
              <a:t> </a:t>
            </a:r>
            <a:endParaRPr lang="en-US" sz="2000" dirty="0" smtClean="0">
              <a:latin typeface="Comic Sans MS" pitchFamily="66" charset="0"/>
            </a:endParaRPr>
          </a:p>
          <a:p>
            <a:pPr>
              <a:buNone/>
            </a:pPr>
            <a:r>
              <a:rPr lang="sr-Cyrl-CS" sz="2000" dirty="0" smtClean="0">
                <a:latin typeface="Comic Sans MS" pitchFamily="66" charset="0"/>
              </a:rPr>
              <a:t> в)             ; </a:t>
            </a:r>
          </a:p>
          <a:p>
            <a:pPr>
              <a:buNone/>
            </a:pPr>
            <a:r>
              <a:rPr lang="sr-Cyrl-CS" sz="2000" dirty="0" smtClean="0">
                <a:latin typeface="Comic Sans MS" pitchFamily="66" charset="0"/>
              </a:rPr>
              <a:t>    </a:t>
            </a:r>
          </a:p>
          <a:p>
            <a:pPr>
              <a:buNone/>
            </a:pPr>
            <a:r>
              <a:rPr lang="sr-Cyrl-CS" sz="2000" dirty="0" smtClean="0">
                <a:latin typeface="Comic Sans MS" pitchFamily="66" charset="0"/>
              </a:rPr>
              <a:t> г</a:t>
            </a:r>
            <a:r>
              <a:rPr lang="en-US" sz="2000" dirty="0" smtClean="0">
                <a:latin typeface="Comic Sans MS" pitchFamily="66" charset="0"/>
              </a:rPr>
              <a:t>)</a:t>
            </a:r>
            <a:r>
              <a:rPr lang="sr-Cyrl-CS" sz="2000" dirty="0" smtClean="0">
                <a:latin typeface="Comic Sans MS" pitchFamily="66" charset="0"/>
              </a:rPr>
              <a:t>                  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  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2" name="Picture 1" descr="E:\edmodo zapisi\vekror2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29400" y="5181600"/>
            <a:ext cx="1669473" cy="1447800"/>
          </a:xfrm>
          <a:prstGeom prst="rect">
            <a:avLst/>
          </a:prstGeom>
          <a:noFill/>
        </p:spPr>
      </p:pic>
      <p:graphicFrame>
        <p:nvGraphicFramePr>
          <p:cNvPr id="17409" name="Object 1"/>
          <p:cNvGraphicFramePr>
            <a:graphicFrameLocks noChangeAspect="1"/>
          </p:cNvGraphicFramePr>
          <p:nvPr/>
        </p:nvGraphicFramePr>
        <p:xfrm>
          <a:off x="5867400" y="762000"/>
          <a:ext cx="381000" cy="638577"/>
        </p:xfrm>
        <a:graphic>
          <a:graphicData uri="http://schemas.openxmlformats.org/presentationml/2006/ole">
            <p:oleObj spid="_x0000_s17409" name="Equation" r:id="rId4" imgW="139680" imgH="253800" progId="Equation.3">
              <p:embed/>
            </p:oleObj>
          </a:graphicData>
        </a:graphic>
      </p:graphicFrame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6629400" y="762000"/>
          <a:ext cx="375920" cy="683491"/>
        </p:xfrm>
        <a:graphic>
          <a:graphicData uri="http://schemas.openxmlformats.org/presentationml/2006/ole">
            <p:oleObj spid="_x0000_s17410" name="Equation" r:id="rId5" imgW="139680" imgH="253800" progId="Equation.3">
              <p:embed/>
            </p:oleObj>
          </a:graphicData>
        </a:graphic>
      </p:graphicFrame>
      <p:graphicFrame>
        <p:nvGraphicFramePr>
          <p:cNvPr id="17411" name="Object 3"/>
          <p:cNvGraphicFramePr>
            <a:graphicFrameLocks noChangeAspect="1"/>
          </p:cNvGraphicFramePr>
          <p:nvPr/>
        </p:nvGraphicFramePr>
        <p:xfrm>
          <a:off x="1828800" y="1600200"/>
          <a:ext cx="889000" cy="508000"/>
        </p:xfrm>
        <a:graphic>
          <a:graphicData uri="http://schemas.openxmlformats.org/presentationml/2006/ole">
            <p:oleObj spid="_x0000_s17411" name="Equation" r:id="rId6" imgW="444240" imgH="253800" progId="Equation.3">
              <p:embed/>
            </p:oleObj>
          </a:graphicData>
        </a:graphic>
      </p:graphicFrame>
      <p:graphicFrame>
        <p:nvGraphicFramePr>
          <p:cNvPr id="17412" name="Object 4"/>
          <p:cNvGraphicFramePr>
            <a:graphicFrameLocks noChangeAspect="1"/>
          </p:cNvGraphicFramePr>
          <p:nvPr/>
        </p:nvGraphicFramePr>
        <p:xfrm>
          <a:off x="3581400" y="1600200"/>
          <a:ext cx="889000" cy="508000"/>
        </p:xfrm>
        <a:graphic>
          <a:graphicData uri="http://schemas.openxmlformats.org/presentationml/2006/ole">
            <p:oleObj spid="_x0000_s17412" name="Equation" r:id="rId7" imgW="444240" imgH="253800" progId="Equation.3">
              <p:embed/>
            </p:oleObj>
          </a:graphicData>
        </a:graphic>
      </p:graphicFrame>
      <p:graphicFrame>
        <p:nvGraphicFramePr>
          <p:cNvPr id="17413" name="Object 5"/>
          <p:cNvGraphicFramePr>
            <a:graphicFrameLocks noChangeAspect="1"/>
          </p:cNvGraphicFramePr>
          <p:nvPr/>
        </p:nvGraphicFramePr>
        <p:xfrm>
          <a:off x="7315200" y="1447800"/>
          <a:ext cx="1066800" cy="609600"/>
        </p:xfrm>
        <a:graphic>
          <a:graphicData uri="http://schemas.openxmlformats.org/presentationml/2006/ole">
            <p:oleObj spid="_x0000_s17413" name="Equation" r:id="rId8" imgW="444240" imgH="253800" progId="Equation.3">
              <p:embed/>
            </p:oleObj>
          </a:graphicData>
        </a:graphic>
      </p:graphicFrame>
      <p:graphicFrame>
        <p:nvGraphicFramePr>
          <p:cNvPr id="17414" name="Object 6"/>
          <p:cNvGraphicFramePr>
            <a:graphicFrameLocks noChangeAspect="1"/>
          </p:cNvGraphicFramePr>
          <p:nvPr/>
        </p:nvGraphicFramePr>
        <p:xfrm>
          <a:off x="1066800" y="2133600"/>
          <a:ext cx="762000" cy="564444"/>
        </p:xfrm>
        <a:graphic>
          <a:graphicData uri="http://schemas.openxmlformats.org/presentationml/2006/ole">
            <p:oleObj spid="_x0000_s17414" name="Equation" r:id="rId9" imgW="342720" imgH="253800" progId="Equation.3">
              <p:embed/>
            </p:oleObj>
          </a:graphicData>
        </a:graphic>
      </p:graphicFrame>
      <p:graphicFrame>
        <p:nvGraphicFramePr>
          <p:cNvPr id="17415" name="Object 7"/>
          <p:cNvGraphicFramePr>
            <a:graphicFrameLocks noChangeAspect="1"/>
          </p:cNvGraphicFramePr>
          <p:nvPr/>
        </p:nvGraphicFramePr>
        <p:xfrm>
          <a:off x="990600" y="3940908"/>
          <a:ext cx="533400" cy="656492"/>
        </p:xfrm>
        <a:graphic>
          <a:graphicData uri="http://schemas.openxmlformats.org/presentationml/2006/ole">
            <p:oleObj spid="_x0000_s17415" name="Equation" r:id="rId10" imgW="330120" imgH="406080" progId="Equation.3">
              <p:embed/>
            </p:oleObj>
          </a:graphicData>
        </a:graphic>
      </p:graphicFrame>
      <p:graphicFrame>
        <p:nvGraphicFramePr>
          <p:cNvPr id="17416" name="Object 8"/>
          <p:cNvGraphicFramePr>
            <a:graphicFrameLocks noChangeAspect="1"/>
          </p:cNvGraphicFramePr>
          <p:nvPr/>
        </p:nvGraphicFramePr>
        <p:xfrm>
          <a:off x="1096010" y="3581400"/>
          <a:ext cx="467361" cy="304800"/>
        </p:xfrm>
        <a:graphic>
          <a:graphicData uri="http://schemas.openxmlformats.org/presentationml/2006/ole">
            <p:oleObj spid="_x0000_s17416" name="Equation" r:id="rId11" imgW="291960" imgH="190440" progId="Equation.3">
              <p:embed/>
            </p:oleObj>
          </a:graphicData>
        </a:graphic>
      </p:graphicFrame>
      <p:graphicFrame>
        <p:nvGraphicFramePr>
          <p:cNvPr id="17417" name="Object 9"/>
          <p:cNvGraphicFramePr>
            <a:graphicFrameLocks noChangeAspect="1"/>
          </p:cNvGraphicFramePr>
          <p:nvPr/>
        </p:nvGraphicFramePr>
        <p:xfrm>
          <a:off x="1066800" y="4648200"/>
          <a:ext cx="412750" cy="364191"/>
        </p:xfrm>
        <a:graphic>
          <a:graphicData uri="http://schemas.openxmlformats.org/presentationml/2006/ole">
            <p:oleObj spid="_x0000_s17417" name="Equation" r:id="rId12" imgW="215640" imgH="1904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685800"/>
            <a:ext cx="8077200" cy="4800600"/>
          </a:xfrm>
        </p:spPr>
        <p:txBody>
          <a:bodyPr>
            <a:normAutofit fontScale="62500" lnSpcReduction="20000"/>
          </a:bodyPr>
          <a:lstStyle/>
          <a:p>
            <a:pPr marL="457200" indent="-457200">
              <a:buAutoNum type="arabicParenR" startAt="3"/>
            </a:pPr>
            <a:r>
              <a:rPr lang="sr-Cyrl-CS" dirty="0" smtClean="0">
                <a:latin typeface="Comic Sans MS" pitchFamily="66" charset="0"/>
              </a:rPr>
              <a:t>Нека су вектори               неколинеарни. Одредити</a:t>
            </a:r>
          </a:p>
          <a:p>
            <a:pPr marL="457200" indent="-457200">
              <a:buAutoNum type="arabicParenR" startAt="3"/>
            </a:pPr>
            <a:endParaRPr lang="sr-Cyrl-CS" dirty="0" smtClean="0">
              <a:latin typeface="Comic Sans MS" pitchFamily="66" charset="0"/>
            </a:endParaRPr>
          </a:p>
          <a:p>
            <a:pPr marL="457200" indent="-457200">
              <a:buNone/>
            </a:pPr>
            <a:r>
              <a:rPr lang="sr-Cyrl-CS" dirty="0" smtClean="0">
                <a:latin typeface="Comic Sans MS" pitchFamily="66" charset="0"/>
              </a:rPr>
              <a:t> реалан број      тако да вектори </a:t>
            </a:r>
          </a:p>
          <a:p>
            <a:pPr marL="457200" indent="-457200">
              <a:buAutoNum type="arabicParenR" startAt="3"/>
            </a:pPr>
            <a:endParaRPr lang="sr-Cyrl-CS" dirty="0" smtClean="0">
              <a:latin typeface="Comic Sans MS" pitchFamily="66" charset="0"/>
            </a:endParaRPr>
          </a:p>
          <a:p>
            <a:pPr marL="457200" indent="-457200">
              <a:buNone/>
            </a:pPr>
            <a:r>
              <a:rPr lang="sr-Cyrl-CS" dirty="0" smtClean="0">
                <a:latin typeface="Comic Sans MS" pitchFamily="66" charset="0"/>
              </a:rPr>
              <a:t> буду колинеарни. </a:t>
            </a:r>
          </a:p>
          <a:p>
            <a:pPr marL="457200" indent="-457200">
              <a:buNone/>
            </a:pPr>
            <a:r>
              <a:rPr lang="sr-Cyrl-CS" dirty="0" smtClean="0">
                <a:latin typeface="Comic Sans MS" pitchFamily="66" charset="0"/>
              </a:rPr>
              <a:t> </a:t>
            </a:r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</a:t>
            </a:r>
            <a:r>
              <a:rPr lang="en-US" dirty="0" smtClean="0">
                <a:latin typeface="Comic Sans MS" pitchFamily="66" charset="0"/>
              </a:rPr>
              <a:t>a)</a:t>
            </a:r>
            <a:r>
              <a:rPr lang="sr-Cyrl-CS" dirty="0" smtClean="0">
                <a:latin typeface="Comic Sans MS" pitchFamily="66" charset="0"/>
              </a:rPr>
              <a:t>   16          ; </a:t>
            </a:r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  </a:t>
            </a:r>
            <a:endParaRPr lang="en-US" dirty="0" smtClean="0">
              <a:latin typeface="Comic Sans MS" pitchFamily="66" charset="0"/>
            </a:endParaRPr>
          </a:p>
          <a:p>
            <a:pPr>
              <a:buNone/>
            </a:pPr>
            <a:r>
              <a:rPr lang="en-US" dirty="0" smtClean="0">
                <a:latin typeface="Comic Sans MS" pitchFamily="66" charset="0"/>
              </a:rPr>
              <a:t> </a:t>
            </a:r>
            <a:r>
              <a:rPr lang="sr-Cyrl-CS" dirty="0" smtClean="0">
                <a:latin typeface="Comic Sans MS" pitchFamily="66" charset="0"/>
              </a:rPr>
              <a:t>б)  -15         ;  </a:t>
            </a:r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</a:t>
            </a:r>
            <a:endParaRPr lang="en-US" dirty="0" smtClean="0">
              <a:latin typeface="Comic Sans MS" pitchFamily="66" charset="0"/>
            </a:endParaRPr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в)    28         ; </a:t>
            </a:r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   </a:t>
            </a:r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г</a:t>
            </a:r>
            <a:r>
              <a:rPr lang="en-US" dirty="0" smtClean="0">
                <a:latin typeface="Comic Sans MS" pitchFamily="66" charset="0"/>
              </a:rPr>
              <a:t>)</a:t>
            </a:r>
            <a:r>
              <a:rPr lang="sr-Cyrl-CS" dirty="0" smtClean="0">
                <a:latin typeface="Comic Sans MS" pitchFamily="66" charset="0"/>
              </a:rPr>
              <a:t>                  .</a:t>
            </a:r>
            <a:r>
              <a:rPr lang="sr-Cyrl-CS" sz="4800" dirty="0" smtClean="0">
                <a:latin typeface="Comic Sans MS" pitchFamily="66" charset="0"/>
              </a:rPr>
              <a:t>   </a:t>
            </a:r>
            <a:endParaRPr lang="sr-Cyrl-CS" sz="3500" dirty="0" smtClean="0">
              <a:latin typeface="Comic Sans MS" pitchFamily="66" charset="0"/>
            </a:endParaRPr>
          </a:p>
          <a:p>
            <a:pPr>
              <a:buNone/>
            </a:pPr>
            <a:r>
              <a:rPr lang="sr-Cyrl-CS" sz="3500" dirty="0" smtClean="0">
                <a:latin typeface="Comic Sans MS" pitchFamily="66" charset="0"/>
              </a:rPr>
              <a:t>   </a:t>
            </a:r>
            <a:endParaRPr lang="en-US" sz="3500" dirty="0" smtClean="0"/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</a:t>
            </a:r>
            <a:endParaRPr lang="en-US" dirty="0"/>
          </a:p>
          <a:p>
            <a:endParaRPr lang="en-US" dirty="0"/>
          </a:p>
        </p:txBody>
      </p:sp>
      <p:pic>
        <p:nvPicPr>
          <p:cNvPr id="2055" name="Picture 7" descr="E:\edmodo zapisi\desni zavrtanj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1601" y="4396154"/>
            <a:ext cx="3505200" cy="2157046"/>
          </a:xfrm>
          <a:prstGeom prst="rect">
            <a:avLst/>
          </a:prstGeom>
          <a:noFill/>
        </p:spPr>
      </p:pic>
      <p:pic>
        <p:nvPicPr>
          <p:cNvPr id="6" name="Picture 3" descr="E:\edmodo zapisi\vektorski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169989">
            <a:off x="1021350" y="4787403"/>
            <a:ext cx="1681403" cy="1842818"/>
          </a:xfrm>
          <a:prstGeom prst="rect">
            <a:avLst/>
          </a:prstGeom>
          <a:noFill/>
        </p:spPr>
      </p:pic>
      <p:graphicFrame>
        <p:nvGraphicFramePr>
          <p:cNvPr id="2056" name="Object 8"/>
          <p:cNvGraphicFramePr>
            <a:graphicFrameLocks noChangeAspect="1"/>
          </p:cNvGraphicFramePr>
          <p:nvPr/>
        </p:nvGraphicFramePr>
        <p:xfrm>
          <a:off x="3429000" y="457200"/>
          <a:ext cx="622300" cy="622300"/>
        </p:xfrm>
        <a:graphic>
          <a:graphicData uri="http://schemas.openxmlformats.org/presentationml/2006/ole">
            <p:oleObj spid="_x0000_s2056" name="Equation" r:id="rId5" imgW="279360" imgH="279360" progId="Equation.3">
              <p:embed/>
            </p:oleObj>
          </a:graphicData>
        </a:graphic>
      </p:graphicFrame>
      <p:graphicFrame>
        <p:nvGraphicFramePr>
          <p:cNvPr id="2057" name="Object 9"/>
          <p:cNvGraphicFramePr>
            <a:graphicFrameLocks noChangeAspect="1"/>
          </p:cNvGraphicFramePr>
          <p:nvPr/>
        </p:nvGraphicFramePr>
        <p:xfrm>
          <a:off x="2209800" y="1143000"/>
          <a:ext cx="381000" cy="484909"/>
        </p:xfrm>
        <a:graphic>
          <a:graphicData uri="http://schemas.openxmlformats.org/presentationml/2006/ole">
            <p:oleObj spid="_x0000_s2057" name="Equation" r:id="rId6" imgW="139680" imgH="177480" progId="Equation.3">
              <p:embed/>
            </p:oleObj>
          </a:graphicData>
        </a:graphic>
      </p:graphicFrame>
      <p:graphicFrame>
        <p:nvGraphicFramePr>
          <p:cNvPr id="2058" name="Object 10"/>
          <p:cNvGraphicFramePr>
            <a:graphicFrameLocks noChangeAspect="1"/>
          </p:cNvGraphicFramePr>
          <p:nvPr/>
        </p:nvGraphicFramePr>
        <p:xfrm>
          <a:off x="4876800" y="990600"/>
          <a:ext cx="3387436" cy="642445"/>
        </p:xfrm>
        <a:graphic>
          <a:graphicData uri="http://schemas.openxmlformats.org/presentationml/2006/ole">
            <p:oleObj spid="_x0000_s2058" name="Equation" r:id="rId7" imgW="1473120" imgH="2793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8915400" cy="91409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endParaRPr lang="sr-Cyrl-CS" sz="2000" dirty="0" smtClean="0"/>
          </a:p>
          <a:p>
            <a:pPr>
              <a:buNone/>
            </a:pPr>
            <a:endParaRPr lang="sr-Cyrl-CS" sz="2000" dirty="0" smtClean="0"/>
          </a:p>
          <a:p>
            <a:pPr>
              <a:buNone/>
            </a:pPr>
            <a:r>
              <a:rPr lang="sr-Cyrl-CS" sz="2000" dirty="0" smtClean="0"/>
              <a:t>4</a:t>
            </a:r>
            <a:r>
              <a:rPr lang="sr-Latn-CS" sz="2000" dirty="0" smtClean="0"/>
              <a:t>)</a:t>
            </a:r>
            <a:r>
              <a:rPr lang="sr-Cyrl-CS" sz="2000" dirty="0" smtClean="0"/>
              <a:t>   </a:t>
            </a:r>
            <a:r>
              <a:rPr lang="sr-Cyrl-CS" sz="2000" dirty="0" smtClean="0">
                <a:latin typeface="Comic Sans MS" pitchFamily="66" charset="0"/>
              </a:rPr>
              <a:t>Дати  су  вектори                                                  и                    .</a:t>
            </a:r>
          </a:p>
          <a:p>
            <a:pPr>
              <a:buNone/>
            </a:pPr>
            <a:endParaRPr lang="sr-Cyrl-CS" sz="2000" dirty="0" smtClean="0">
              <a:latin typeface="Comic Sans MS" pitchFamily="66" charset="0"/>
            </a:endParaRPr>
          </a:p>
          <a:p>
            <a:pPr>
              <a:buNone/>
            </a:pPr>
            <a:r>
              <a:rPr lang="sr-Cyrl-CS" sz="2000" dirty="0" smtClean="0">
                <a:latin typeface="Comic Sans MS" pitchFamily="66" charset="0"/>
              </a:rPr>
              <a:t>     Израчунати:</a:t>
            </a:r>
          </a:p>
          <a:p>
            <a:pPr>
              <a:buNone/>
            </a:pPr>
            <a:endParaRPr lang="sr-Cyrl-CS" sz="2000" dirty="0" smtClean="0">
              <a:latin typeface="Comic Sans MS" pitchFamily="66" charset="0"/>
            </a:endParaRPr>
          </a:p>
          <a:p>
            <a:pPr>
              <a:buNone/>
            </a:pPr>
            <a:r>
              <a:rPr lang="sr-Cyrl-CS" sz="2000" dirty="0" smtClean="0">
                <a:latin typeface="Comic Sans MS" pitchFamily="66" charset="0"/>
              </a:rPr>
              <a:t>А) </a:t>
            </a:r>
          </a:p>
          <a:p>
            <a:pPr>
              <a:buNone/>
            </a:pPr>
            <a:endParaRPr lang="sr-Cyrl-CS" sz="2000" dirty="0" smtClean="0">
              <a:latin typeface="Comic Sans MS" pitchFamily="66" charset="0"/>
            </a:endParaRPr>
          </a:p>
          <a:p>
            <a:pPr>
              <a:buNone/>
            </a:pPr>
            <a:endParaRPr lang="sr-Cyrl-CS" sz="2000" dirty="0" smtClean="0">
              <a:latin typeface="Comic Sans MS" pitchFamily="66" charset="0"/>
            </a:endParaRPr>
          </a:p>
          <a:p>
            <a:pPr>
              <a:buNone/>
            </a:pPr>
            <a:r>
              <a:rPr lang="sr-Cyrl-CS" sz="2000" dirty="0" smtClean="0">
                <a:latin typeface="Comic Sans MS" pitchFamily="66" charset="0"/>
              </a:rPr>
              <a:t>Б)                                                       </a:t>
            </a:r>
          </a:p>
          <a:p>
            <a:pPr>
              <a:buNone/>
            </a:pPr>
            <a:endParaRPr lang="sr-Cyrl-CS" sz="2000" dirty="0" smtClean="0">
              <a:latin typeface="Comic Sans MS" pitchFamily="66" charset="0"/>
            </a:endParaRPr>
          </a:p>
          <a:p>
            <a:pPr>
              <a:buNone/>
            </a:pPr>
            <a:endParaRPr lang="sr-Cyrl-CS" sz="2000" dirty="0" smtClean="0">
              <a:latin typeface="Comic Sans MS" pitchFamily="66" charset="0"/>
            </a:endParaRPr>
          </a:p>
          <a:p>
            <a:pPr>
              <a:buNone/>
            </a:pPr>
            <a:endParaRPr lang="sr-Cyrl-CS" sz="2000" dirty="0" smtClean="0">
              <a:latin typeface="Comic Sans MS" pitchFamily="66" charset="0"/>
            </a:endParaRPr>
          </a:p>
          <a:p>
            <a:pPr>
              <a:buNone/>
            </a:pPr>
            <a:endParaRPr lang="sr-Cyrl-CS" sz="2000" dirty="0" smtClean="0">
              <a:latin typeface="Comic Sans MS" pitchFamily="66" charset="0"/>
            </a:endParaRPr>
          </a:p>
          <a:p>
            <a:pPr>
              <a:buNone/>
            </a:pPr>
            <a:endParaRPr lang="sr-Cyrl-CS" sz="2000" dirty="0" smtClean="0">
              <a:latin typeface="Comic Sans MS" pitchFamily="66" charset="0"/>
            </a:endParaRPr>
          </a:p>
          <a:p>
            <a:pPr>
              <a:buNone/>
            </a:pPr>
            <a:endParaRPr lang="sr-Cyrl-CS" sz="2000" dirty="0" smtClean="0">
              <a:latin typeface="Comic Sans MS" pitchFamily="66" charset="0"/>
            </a:endParaRPr>
          </a:p>
          <a:p>
            <a:pPr>
              <a:buNone/>
            </a:pPr>
            <a:endParaRPr lang="sr-Cyrl-CS" sz="2000" dirty="0" smtClean="0">
              <a:latin typeface="Comic Sans MS" pitchFamily="66" charset="0"/>
            </a:endParaRPr>
          </a:p>
          <a:p>
            <a:pPr>
              <a:buNone/>
            </a:pPr>
            <a:r>
              <a:rPr lang="sr-Cyrl-CS" sz="2000" dirty="0" smtClean="0">
                <a:latin typeface="Comic Sans MS" pitchFamily="66" charset="0"/>
              </a:rPr>
              <a:t>   </a:t>
            </a:r>
            <a:endParaRPr lang="en-US" sz="2000" dirty="0" smtClean="0">
              <a:latin typeface="Comic Sans MS" pitchFamily="66" charset="0"/>
            </a:endParaRPr>
          </a:p>
          <a:p>
            <a:pPr>
              <a:buNone/>
            </a:pPr>
            <a:r>
              <a:rPr lang="sr-Cyrl-CS" sz="3200" dirty="0" smtClean="0">
                <a:latin typeface="Comic Sans MS" pitchFamily="66" charset="0"/>
              </a:rPr>
              <a:t>   </a:t>
            </a:r>
            <a:endParaRPr lang="en-US" sz="3200" dirty="0" smtClean="0"/>
          </a:p>
          <a:p>
            <a:pPr>
              <a:buNone/>
            </a:pPr>
            <a:endParaRPr lang="en-US" sz="3200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pic>
        <p:nvPicPr>
          <p:cNvPr id="17410" name="Picture 2" descr="E:\edmodo zapisi\vektorski pr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67400" y="3276600"/>
            <a:ext cx="2060917" cy="1860550"/>
          </a:xfrm>
          <a:prstGeom prst="rect">
            <a:avLst/>
          </a:prstGeom>
          <a:noFill/>
        </p:spPr>
      </p:pic>
      <p:graphicFrame>
        <p:nvGraphicFramePr>
          <p:cNvPr id="20482" name="Object 2"/>
          <p:cNvGraphicFramePr>
            <a:graphicFrameLocks noChangeAspect="1"/>
          </p:cNvGraphicFramePr>
          <p:nvPr/>
        </p:nvGraphicFramePr>
        <p:xfrm>
          <a:off x="2895600" y="457200"/>
          <a:ext cx="3119437" cy="566738"/>
        </p:xfrm>
        <a:graphic>
          <a:graphicData uri="http://schemas.openxmlformats.org/presentationml/2006/ole">
            <p:oleObj spid="_x0000_s20482" name="Equation" r:id="rId4" imgW="1676160" imgH="304560" progId="Equation.3">
              <p:embed/>
            </p:oleObj>
          </a:graphicData>
        </a:graphic>
      </p:graphicFrame>
      <p:graphicFrame>
        <p:nvGraphicFramePr>
          <p:cNvPr id="20483" name="Object 3"/>
          <p:cNvGraphicFramePr>
            <a:graphicFrameLocks noChangeAspect="1"/>
          </p:cNvGraphicFramePr>
          <p:nvPr/>
        </p:nvGraphicFramePr>
        <p:xfrm>
          <a:off x="6705600" y="369375"/>
          <a:ext cx="1371600" cy="632338"/>
        </p:xfrm>
        <a:graphic>
          <a:graphicData uri="http://schemas.openxmlformats.org/presentationml/2006/ole">
            <p:oleObj spid="_x0000_s20483" name="Equation" r:id="rId5" imgW="660240" imgH="304560" progId="Equation.3">
              <p:embed/>
            </p:oleObj>
          </a:graphicData>
        </a:graphic>
      </p:graphicFrame>
      <p:graphicFrame>
        <p:nvGraphicFramePr>
          <p:cNvPr id="20484" name="Object 4"/>
          <p:cNvGraphicFramePr>
            <a:graphicFrameLocks noChangeAspect="1"/>
          </p:cNvGraphicFramePr>
          <p:nvPr/>
        </p:nvGraphicFramePr>
        <p:xfrm>
          <a:off x="762000" y="1553244"/>
          <a:ext cx="4572000" cy="840260"/>
        </p:xfrm>
        <a:graphic>
          <a:graphicData uri="http://schemas.openxmlformats.org/presentationml/2006/ole">
            <p:oleObj spid="_x0000_s20484" name="Equation" r:id="rId6" imgW="2349360" imgH="431640" progId="Equation.3">
              <p:embed/>
            </p:oleObj>
          </a:graphicData>
        </a:graphic>
      </p:graphicFrame>
      <p:graphicFrame>
        <p:nvGraphicFramePr>
          <p:cNvPr id="20485" name="Object 5"/>
          <p:cNvGraphicFramePr>
            <a:graphicFrameLocks noChangeAspect="1"/>
          </p:cNvGraphicFramePr>
          <p:nvPr/>
        </p:nvGraphicFramePr>
        <p:xfrm>
          <a:off x="762000" y="2514600"/>
          <a:ext cx="2697630" cy="833812"/>
        </p:xfrm>
        <a:graphic>
          <a:graphicData uri="http://schemas.openxmlformats.org/presentationml/2006/ole">
            <p:oleObj spid="_x0000_s20485" name="Equation" r:id="rId7" imgW="1396800" imgH="431640" progId="Equation.3">
              <p:embed/>
            </p:oleObj>
          </a:graphicData>
        </a:graphic>
      </p:graphicFrame>
      <p:sp>
        <p:nvSpPr>
          <p:cNvPr id="10" name="Rectangle 9"/>
          <p:cNvSpPr/>
          <p:nvPr/>
        </p:nvSpPr>
        <p:spPr>
          <a:xfrm>
            <a:off x="609600" y="3429000"/>
            <a:ext cx="47244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 smtClean="0">
                <a:latin typeface="Comic Sans MS" pitchFamily="66" charset="0"/>
              </a:rPr>
              <a:t>a)</a:t>
            </a:r>
            <a:r>
              <a:rPr lang="sr-Latn-CS" dirty="0" smtClean="0">
                <a:latin typeface="Comic Sans MS" pitchFamily="66" charset="0"/>
              </a:rPr>
              <a:t> </a:t>
            </a:r>
            <a:r>
              <a:rPr lang="sr-Cyrl-CS" dirty="0" smtClean="0">
                <a:latin typeface="Comic Sans MS" pitchFamily="66" charset="0"/>
              </a:rPr>
              <a:t> 11  одн. 14 ; </a:t>
            </a:r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  </a:t>
            </a:r>
            <a:endParaRPr lang="en-US" dirty="0" smtClean="0">
              <a:latin typeface="Comic Sans MS" pitchFamily="66" charset="0"/>
            </a:endParaRPr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б)</a:t>
            </a:r>
            <a:r>
              <a:rPr lang="sr-Latn-CS" dirty="0" smtClean="0">
                <a:latin typeface="Comic Sans MS" pitchFamily="66" charset="0"/>
              </a:rPr>
              <a:t> </a:t>
            </a:r>
            <a:r>
              <a:rPr lang="sr-Cyrl-CS" dirty="0" smtClean="0">
                <a:latin typeface="Comic Sans MS" pitchFamily="66" charset="0"/>
              </a:rPr>
              <a:t>4  одн. 12 ;  </a:t>
            </a:r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</a:t>
            </a:r>
            <a:endParaRPr lang="en-US" dirty="0" smtClean="0">
              <a:latin typeface="Comic Sans MS" pitchFamily="66" charset="0"/>
            </a:endParaRPr>
          </a:p>
          <a:p>
            <a:pPr>
              <a:buNone/>
            </a:pPr>
            <a:r>
              <a:rPr lang="en-US" dirty="0" smtClean="0">
                <a:latin typeface="Comic Sans MS" pitchFamily="66" charset="0"/>
              </a:rPr>
              <a:t> </a:t>
            </a:r>
            <a:r>
              <a:rPr lang="sr-Cyrl-CS" dirty="0" smtClean="0">
                <a:latin typeface="Comic Sans MS" pitchFamily="66" charset="0"/>
              </a:rPr>
              <a:t>в) -9 одн. 9  ; </a:t>
            </a:r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   </a:t>
            </a:r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г</a:t>
            </a:r>
            <a:r>
              <a:rPr lang="en-US" dirty="0" smtClean="0">
                <a:latin typeface="Comic Sans MS" pitchFamily="66" charset="0"/>
              </a:rPr>
              <a:t>)</a:t>
            </a:r>
            <a:r>
              <a:rPr lang="sr-Cyrl-CS" dirty="0" smtClean="0">
                <a:latin typeface="Comic Sans MS" pitchFamily="66" charset="0"/>
              </a:rPr>
              <a:t>                  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edmodo zapisi\me[oviti proizvod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5800" y="4191000"/>
            <a:ext cx="3755375" cy="20574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762000" y="990600"/>
            <a:ext cx="78486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AutoNum type="arabicParenR" startAt="5"/>
            </a:pPr>
            <a:r>
              <a:rPr lang="sr-Cyrl-CS" sz="2000" dirty="0" smtClean="0">
                <a:latin typeface="Comic Sans MS" pitchFamily="66" charset="0"/>
              </a:rPr>
              <a:t>Дати  су  вектори                                                 и                 </a:t>
            </a:r>
          </a:p>
          <a:p>
            <a:pPr marL="514350" indent="-514350"/>
            <a:endParaRPr lang="sr-Cyrl-CS" sz="2000" dirty="0" smtClean="0">
              <a:latin typeface="Comic Sans MS" pitchFamily="66" charset="0"/>
            </a:endParaRPr>
          </a:p>
          <a:p>
            <a:pPr marL="514350" indent="-514350"/>
            <a:r>
              <a:rPr lang="sr-Cyrl-CS" sz="2000" dirty="0" smtClean="0">
                <a:latin typeface="Comic Sans MS" pitchFamily="66" charset="0"/>
              </a:rPr>
              <a:t>Одредити </a:t>
            </a:r>
            <a:r>
              <a:rPr lang="sr-Latn-CS" sz="2000" dirty="0" smtClean="0">
                <a:latin typeface="Comic Sans MS" pitchFamily="66" charset="0"/>
              </a:rPr>
              <a:t>  m</a:t>
            </a:r>
            <a:r>
              <a:rPr lang="en-US" sz="2000" dirty="0" smtClean="0">
                <a:latin typeface="Comic Sans MS" pitchFamily="66" charset="0"/>
              </a:rPr>
              <a:t>  </a:t>
            </a:r>
            <a:r>
              <a:rPr lang="sr-Cyrl-CS" sz="2000" dirty="0" smtClean="0">
                <a:latin typeface="Comic Sans MS" pitchFamily="66" charset="0"/>
              </a:rPr>
              <a:t>тако да вектор                   буде нормалан на </a:t>
            </a:r>
          </a:p>
          <a:p>
            <a:pPr marL="514350" indent="-514350"/>
            <a:endParaRPr lang="sr-Cyrl-CS" sz="2000" dirty="0" smtClean="0">
              <a:latin typeface="Comic Sans MS" pitchFamily="66" charset="0"/>
            </a:endParaRPr>
          </a:p>
          <a:p>
            <a:pPr marL="514350" indent="-514350"/>
            <a:r>
              <a:rPr lang="sr-Cyrl-CS" sz="2000" dirty="0" smtClean="0">
                <a:latin typeface="Comic Sans MS" pitchFamily="66" charset="0"/>
              </a:rPr>
              <a:t>вектору                и за тако добијену вредност параметра   </a:t>
            </a:r>
            <a:r>
              <a:rPr lang="sr-Latn-CS" sz="2000" dirty="0" smtClean="0">
                <a:latin typeface="Comic Sans MS" pitchFamily="66" charset="0"/>
              </a:rPr>
              <a:t>m</a:t>
            </a:r>
            <a:r>
              <a:rPr lang="sr-Cyrl-CS" sz="2000" dirty="0" smtClean="0">
                <a:latin typeface="Comic Sans MS" pitchFamily="66" charset="0"/>
              </a:rPr>
              <a:t> </a:t>
            </a:r>
          </a:p>
          <a:p>
            <a:pPr marL="514350" indent="-514350"/>
            <a:r>
              <a:rPr lang="sr-Cyrl-CS" sz="2000" dirty="0" smtClean="0">
                <a:latin typeface="Comic Sans MS" pitchFamily="66" charset="0"/>
              </a:rPr>
              <a:t> </a:t>
            </a:r>
          </a:p>
          <a:p>
            <a:pPr marL="514350" indent="-514350"/>
            <a:r>
              <a:rPr lang="sr-Cyrl-CS" sz="2000" dirty="0" smtClean="0">
                <a:latin typeface="Comic Sans MS" pitchFamily="66" charset="0"/>
              </a:rPr>
              <a:t>наћи запремину паралелепипеда конструисаног над </a:t>
            </a:r>
          </a:p>
          <a:p>
            <a:pPr marL="514350" indent="-514350"/>
            <a:endParaRPr lang="sr-Cyrl-CS" sz="2000" dirty="0" smtClean="0">
              <a:latin typeface="Comic Sans MS" pitchFamily="66" charset="0"/>
            </a:endParaRPr>
          </a:p>
          <a:p>
            <a:pPr marL="514350" indent="-514350"/>
            <a:r>
              <a:rPr lang="sr-Cyrl-CS" sz="2000" dirty="0" smtClean="0">
                <a:latin typeface="Comic Sans MS" pitchFamily="66" charset="0"/>
              </a:rPr>
              <a:t>векторима           и         .</a:t>
            </a:r>
          </a:p>
          <a:p>
            <a:pPr marL="514350" indent="-514350">
              <a:buAutoNum type="arabicParenR"/>
            </a:pPr>
            <a:endParaRPr lang="en-US" dirty="0" smtClean="0">
              <a:latin typeface="Comic Sans MS" pitchFamily="66" charset="0"/>
            </a:endParaRPr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  </a:t>
            </a:r>
            <a:r>
              <a:rPr lang="en-US" dirty="0" smtClean="0">
                <a:latin typeface="Comic Sans MS" pitchFamily="66" charset="0"/>
              </a:rPr>
              <a:t>a)</a:t>
            </a:r>
            <a:r>
              <a:rPr lang="sr-Latn-CS" dirty="0" smtClean="0">
                <a:latin typeface="Comic Sans MS" pitchFamily="66" charset="0"/>
              </a:rPr>
              <a:t> m </a:t>
            </a:r>
            <a:r>
              <a:rPr lang="sr-Cyrl-CS" dirty="0" smtClean="0">
                <a:latin typeface="Comic Sans MS" pitchFamily="66" charset="0"/>
              </a:rPr>
              <a:t>=7,</a:t>
            </a:r>
            <a:r>
              <a:rPr lang="en-US" dirty="0" smtClean="0">
                <a:latin typeface="Comic Sans MS" pitchFamily="66" charset="0"/>
              </a:rPr>
              <a:t> V</a:t>
            </a:r>
            <a:r>
              <a:rPr lang="sr-Cyrl-CS" dirty="0" smtClean="0">
                <a:latin typeface="Comic Sans MS" pitchFamily="66" charset="0"/>
              </a:rPr>
              <a:t>=24 ; </a:t>
            </a:r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  </a:t>
            </a:r>
            <a:endParaRPr lang="en-US" dirty="0" smtClean="0">
              <a:latin typeface="Comic Sans MS" pitchFamily="66" charset="0"/>
            </a:endParaRPr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</a:t>
            </a:r>
            <a:r>
              <a:rPr lang="en-US" dirty="0" smtClean="0">
                <a:latin typeface="Comic Sans MS" pitchFamily="66" charset="0"/>
              </a:rPr>
              <a:t>  </a:t>
            </a:r>
            <a:r>
              <a:rPr lang="sr-Cyrl-CS" dirty="0" smtClean="0">
                <a:latin typeface="Comic Sans MS" pitchFamily="66" charset="0"/>
              </a:rPr>
              <a:t>б)</a:t>
            </a:r>
            <a:r>
              <a:rPr lang="sr-Latn-CS" dirty="0" smtClean="0">
                <a:latin typeface="Comic Sans MS" pitchFamily="66" charset="0"/>
              </a:rPr>
              <a:t> m </a:t>
            </a:r>
            <a:r>
              <a:rPr lang="sr-Cyrl-CS" dirty="0" smtClean="0">
                <a:latin typeface="Comic Sans MS" pitchFamily="66" charset="0"/>
              </a:rPr>
              <a:t>=3,</a:t>
            </a:r>
            <a:r>
              <a:rPr lang="en-US" dirty="0" smtClean="0">
                <a:latin typeface="Comic Sans MS" pitchFamily="66" charset="0"/>
              </a:rPr>
              <a:t> V</a:t>
            </a:r>
            <a:r>
              <a:rPr lang="sr-Cyrl-CS" dirty="0" smtClean="0">
                <a:latin typeface="Comic Sans MS" pitchFamily="66" charset="0"/>
              </a:rPr>
              <a:t>=17 ;  </a:t>
            </a:r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</a:t>
            </a:r>
            <a:endParaRPr lang="en-US" dirty="0" smtClean="0">
              <a:latin typeface="Comic Sans MS" pitchFamily="66" charset="0"/>
            </a:endParaRPr>
          </a:p>
          <a:p>
            <a:pPr>
              <a:buNone/>
            </a:pPr>
            <a:r>
              <a:rPr lang="en-US" dirty="0" smtClean="0">
                <a:latin typeface="Comic Sans MS" pitchFamily="66" charset="0"/>
              </a:rPr>
              <a:t>  </a:t>
            </a:r>
            <a:r>
              <a:rPr lang="sr-Cyrl-CS" dirty="0" smtClean="0">
                <a:latin typeface="Comic Sans MS" pitchFamily="66" charset="0"/>
              </a:rPr>
              <a:t> в) </a:t>
            </a:r>
            <a:r>
              <a:rPr lang="sr-Latn-CS" dirty="0" smtClean="0">
                <a:latin typeface="Comic Sans MS" pitchFamily="66" charset="0"/>
              </a:rPr>
              <a:t>m </a:t>
            </a:r>
            <a:r>
              <a:rPr lang="sr-Cyrl-CS" dirty="0" smtClean="0">
                <a:latin typeface="Comic Sans MS" pitchFamily="66" charset="0"/>
              </a:rPr>
              <a:t>=-1,</a:t>
            </a:r>
            <a:r>
              <a:rPr lang="en-US" dirty="0" smtClean="0">
                <a:latin typeface="Comic Sans MS" pitchFamily="66" charset="0"/>
              </a:rPr>
              <a:t> V</a:t>
            </a:r>
            <a:r>
              <a:rPr lang="sr-Cyrl-CS" dirty="0" smtClean="0">
                <a:latin typeface="Comic Sans MS" pitchFamily="66" charset="0"/>
              </a:rPr>
              <a:t>=9          ; </a:t>
            </a:r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   </a:t>
            </a:r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  г</a:t>
            </a:r>
            <a:r>
              <a:rPr lang="en-US" dirty="0" smtClean="0">
                <a:latin typeface="Comic Sans MS" pitchFamily="66" charset="0"/>
              </a:rPr>
              <a:t>)</a:t>
            </a:r>
            <a:r>
              <a:rPr lang="sr-Cyrl-CS" dirty="0" smtClean="0">
                <a:latin typeface="Comic Sans MS" pitchFamily="66" charset="0"/>
              </a:rPr>
              <a:t>                         .</a:t>
            </a:r>
          </a:p>
          <a:p>
            <a:pPr>
              <a:buNone/>
            </a:pPr>
            <a:endParaRPr lang="en-US" dirty="0" smtClean="0"/>
          </a:p>
        </p:txBody>
      </p:sp>
      <p:graphicFrame>
        <p:nvGraphicFramePr>
          <p:cNvPr id="19458" name="Object 2"/>
          <p:cNvGraphicFramePr>
            <a:graphicFrameLocks noChangeAspect="1"/>
          </p:cNvGraphicFramePr>
          <p:nvPr/>
        </p:nvGraphicFramePr>
        <p:xfrm>
          <a:off x="2286000" y="3276600"/>
          <a:ext cx="520700" cy="520700"/>
        </p:xfrm>
        <a:graphic>
          <a:graphicData uri="http://schemas.openxmlformats.org/presentationml/2006/ole">
            <p:oleObj spid="_x0000_s19458" name="Equation" r:id="rId4" imgW="279360" imgH="279360" progId="Equation.3">
              <p:embed/>
            </p:oleObj>
          </a:graphicData>
        </a:graphic>
      </p:graphicFrame>
      <p:graphicFrame>
        <p:nvGraphicFramePr>
          <p:cNvPr id="19459" name="Object 3"/>
          <p:cNvGraphicFramePr>
            <a:graphicFrameLocks noChangeAspect="1"/>
          </p:cNvGraphicFramePr>
          <p:nvPr/>
        </p:nvGraphicFramePr>
        <p:xfrm>
          <a:off x="3352800" y="3276600"/>
          <a:ext cx="263525" cy="525462"/>
        </p:xfrm>
        <a:graphic>
          <a:graphicData uri="http://schemas.openxmlformats.org/presentationml/2006/ole">
            <p:oleObj spid="_x0000_s19459" name="Equation" r:id="rId5" imgW="139680" imgH="279360" progId="Equation.3">
              <p:embed/>
            </p:oleObj>
          </a:graphicData>
        </a:graphic>
      </p:graphicFrame>
      <p:graphicFrame>
        <p:nvGraphicFramePr>
          <p:cNvPr id="19460" name="Object 4"/>
          <p:cNvGraphicFramePr>
            <a:graphicFrameLocks noChangeAspect="1"/>
          </p:cNvGraphicFramePr>
          <p:nvPr/>
        </p:nvGraphicFramePr>
        <p:xfrm>
          <a:off x="3581400" y="838200"/>
          <a:ext cx="3505200" cy="532436"/>
        </p:xfrm>
        <a:graphic>
          <a:graphicData uri="http://schemas.openxmlformats.org/presentationml/2006/ole">
            <p:oleObj spid="_x0000_s19460" name="Equation" r:id="rId6" imgW="2006280" imgH="304560" progId="Equation.3">
              <p:embed/>
            </p:oleObj>
          </a:graphicData>
        </a:graphic>
      </p:graphicFrame>
      <p:graphicFrame>
        <p:nvGraphicFramePr>
          <p:cNvPr id="19461" name="Object 5"/>
          <p:cNvGraphicFramePr>
            <a:graphicFrameLocks noChangeAspect="1"/>
          </p:cNvGraphicFramePr>
          <p:nvPr/>
        </p:nvGraphicFramePr>
        <p:xfrm>
          <a:off x="7467600" y="838200"/>
          <a:ext cx="1181100" cy="545123"/>
        </p:xfrm>
        <a:graphic>
          <a:graphicData uri="http://schemas.openxmlformats.org/presentationml/2006/ole">
            <p:oleObj spid="_x0000_s19461" name="Equation" r:id="rId7" imgW="660240" imgH="304560" progId="Equation.3">
              <p:embed/>
            </p:oleObj>
          </a:graphicData>
        </a:graphic>
      </p:graphicFrame>
      <p:graphicFrame>
        <p:nvGraphicFramePr>
          <p:cNvPr id="19462" name="Object 6"/>
          <p:cNvGraphicFramePr>
            <a:graphicFrameLocks noChangeAspect="1"/>
          </p:cNvGraphicFramePr>
          <p:nvPr/>
        </p:nvGraphicFramePr>
        <p:xfrm>
          <a:off x="4572000" y="1447800"/>
          <a:ext cx="1181100" cy="699911"/>
        </p:xfrm>
        <a:graphic>
          <a:graphicData uri="http://schemas.openxmlformats.org/presentationml/2006/ole">
            <p:oleObj spid="_x0000_s19462" name="Equation" r:id="rId8" imgW="685800" imgH="406080" progId="Equation.3">
              <p:embed/>
            </p:oleObj>
          </a:graphicData>
        </a:graphic>
      </p:graphicFrame>
      <p:graphicFrame>
        <p:nvGraphicFramePr>
          <p:cNvPr id="19463" name="Object 7"/>
          <p:cNvGraphicFramePr>
            <a:graphicFrameLocks noChangeAspect="1"/>
          </p:cNvGraphicFramePr>
          <p:nvPr/>
        </p:nvGraphicFramePr>
        <p:xfrm>
          <a:off x="2133600" y="2057400"/>
          <a:ext cx="628650" cy="465667"/>
        </p:xfrm>
        <a:graphic>
          <a:graphicData uri="http://schemas.openxmlformats.org/presentationml/2006/ole">
            <p:oleObj spid="_x0000_s19463" name="Equation" r:id="rId9" imgW="342720" imgH="253800" progId="Equation.3">
              <p:embed/>
            </p:oleObj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90600" y="838200"/>
            <a:ext cx="74676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AutoNum type="arabicParenR" startAt="6"/>
            </a:pPr>
            <a:r>
              <a:rPr lang="sr-Cyrl-CS" dirty="0" smtClean="0">
                <a:latin typeface="Comic Sans MS" pitchFamily="66" charset="0"/>
              </a:rPr>
              <a:t>Одредити угао  одређен  векторима                ако су вектори</a:t>
            </a:r>
          </a:p>
          <a:p>
            <a:pPr marL="514350" indent="-514350">
              <a:buAutoNum type="arabicParenR" startAt="6"/>
            </a:pPr>
            <a:endParaRPr lang="sr-Cyrl-CS" dirty="0" smtClean="0">
              <a:latin typeface="Comic Sans MS" pitchFamily="66" charset="0"/>
            </a:endParaRPr>
          </a:p>
          <a:p>
            <a:pPr marL="514350" indent="-514350"/>
            <a:r>
              <a:rPr lang="sr-Cyrl-CS" dirty="0" smtClean="0">
                <a:latin typeface="Comic Sans MS" pitchFamily="66" charset="0"/>
              </a:rPr>
              <a:t>                           и                                 узајамно ортогонални    и </a:t>
            </a:r>
          </a:p>
          <a:p>
            <a:pPr marL="514350" indent="-514350"/>
            <a:endParaRPr lang="sr-Cyrl-CS" dirty="0" smtClean="0">
              <a:latin typeface="Comic Sans MS" pitchFamily="66" charset="0"/>
            </a:endParaRPr>
          </a:p>
          <a:p>
            <a:pPr marL="514350" indent="-514350"/>
            <a:endParaRPr lang="sr-Cyrl-CS" dirty="0" smtClean="0">
              <a:latin typeface="Comic Sans MS" pitchFamily="66" charset="0"/>
            </a:endParaRPr>
          </a:p>
          <a:p>
            <a:pPr marL="514350" indent="-514350"/>
            <a:endParaRPr lang="sr-Cyrl-CS" dirty="0" smtClean="0">
              <a:latin typeface="Comic Sans MS" pitchFamily="66" charset="0"/>
            </a:endParaRPr>
          </a:p>
          <a:p>
            <a:pPr marL="514350" indent="-514350"/>
            <a:r>
              <a:rPr lang="sr-Cyrl-CS" dirty="0" smtClean="0">
                <a:latin typeface="Comic Sans MS" pitchFamily="66" charset="0"/>
              </a:rPr>
              <a:t>                             </a:t>
            </a:r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</a:t>
            </a:r>
            <a:r>
              <a:rPr lang="en-US" dirty="0" smtClean="0">
                <a:latin typeface="Comic Sans MS" pitchFamily="66" charset="0"/>
              </a:rPr>
              <a:t>a)</a:t>
            </a:r>
            <a:r>
              <a:rPr lang="sr-Cyrl-CS" dirty="0" smtClean="0">
                <a:latin typeface="Comic Sans MS" pitchFamily="66" charset="0"/>
              </a:rPr>
              <a:t>                     ; </a:t>
            </a:r>
          </a:p>
          <a:p>
            <a:pPr>
              <a:buNone/>
            </a:pPr>
            <a:endParaRPr lang="sr-Cyrl-CS" dirty="0" smtClean="0">
              <a:latin typeface="Comic Sans MS" pitchFamily="66" charset="0"/>
            </a:endParaRPr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  </a:t>
            </a:r>
            <a:endParaRPr lang="en-US" dirty="0" smtClean="0">
              <a:latin typeface="Comic Sans MS" pitchFamily="66" charset="0"/>
            </a:endParaRPr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б)                      ;  </a:t>
            </a:r>
          </a:p>
          <a:p>
            <a:pPr>
              <a:buNone/>
            </a:pPr>
            <a:endParaRPr lang="sr-Cyrl-CS" dirty="0" smtClean="0">
              <a:latin typeface="Comic Sans MS" pitchFamily="66" charset="0"/>
            </a:endParaRPr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</a:t>
            </a:r>
            <a:endParaRPr lang="en-US" dirty="0" smtClean="0">
              <a:latin typeface="Comic Sans MS" pitchFamily="66" charset="0"/>
            </a:endParaRPr>
          </a:p>
          <a:p>
            <a:pPr>
              <a:buNone/>
            </a:pPr>
            <a:r>
              <a:rPr lang="en-US" dirty="0" smtClean="0">
                <a:latin typeface="Comic Sans MS" pitchFamily="66" charset="0"/>
              </a:rPr>
              <a:t> </a:t>
            </a:r>
            <a:r>
              <a:rPr lang="sr-Cyrl-CS" dirty="0" smtClean="0">
                <a:latin typeface="Comic Sans MS" pitchFamily="66" charset="0"/>
              </a:rPr>
              <a:t> в) 30°;                  ; </a:t>
            </a:r>
          </a:p>
          <a:p>
            <a:pPr>
              <a:buNone/>
            </a:pPr>
            <a:endParaRPr lang="sr-Cyrl-CS" dirty="0" smtClean="0">
              <a:latin typeface="Comic Sans MS" pitchFamily="66" charset="0"/>
            </a:endParaRPr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   </a:t>
            </a:r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 г</a:t>
            </a:r>
            <a:r>
              <a:rPr lang="en-US" dirty="0" smtClean="0">
                <a:latin typeface="Comic Sans MS" pitchFamily="66" charset="0"/>
              </a:rPr>
              <a:t>)</a:t>
            </a:r>
            <a:r>
              <a:rPr lang="sr-Cyrl-CS" dirty="0" smtClean="0">
                <a:latin typeface="Comic Sans MS" pitchFamily="66" charset="0"/>
              </a:rPr>
              <a:t>                         .                  </a:t>
            </a:r>
            <a:endParaRPr lang="en-US" dirty="0" smtClean="0">
              <a:latin typeface="Comic Sans MS" pitchFamily="66" charset="0"/>
            </a:endParaRPr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     </a:t>
            </a:r>
            <a:endParaRPr lang="en-US" dirty="0" smtClean="0"/>
          </a:p>
        </p:txBody>
      </p:sp>
      <p:graphicFrame>
        <p:nvGraphicFramePr>
          <p:cNvPr id="22530" name="Object 2"/>
          <p:cNvGraphicFramePr>
            <a:graphicFrameLocks noChangeAspect="1"/>
          </p:cNvGraphicFramePr>
          <p:nvPr/>
        </p:nvGraphicFramePr>
        <p:xfrm>
          <a:off x="5715000" y="685800"/>
          <a:ext cx="520700" cy="520700"/>
        </p:xfrm>
        <a:graphic>
          <a:graphicData uri="http://schemas.openxmlformats.org/presentationml/2006/ole">
            <p:oleObj spid="_x0000_s22530" name="Equation" r:id="rId3" imgW="279360" imgH="279360" progId="Equation.3">
              <p:embed/>
            </p:oleObj>
          </a:graphicData>
        </a:graphic>
      </p:graphicFrame>
      <p:graphicFrame>
        <p:nvGraphicFramePr>
          <p:cNvPr id="22531" name="Object 3"/>
          <p:cNvGraphicFramePr>
            <a:graphicFrameLocks noChangeAspect="1"/>
          </p:cNvGraphicFramePr>
          <p:nvPr/>
        </p:nvGraphicFramePr>
        <p:xfrm>
          <a:off x="1219200" y="1219200"/>
          <a:ext cx="1466850" cy="533400"/>
        </p:xfrm>
        <a:graphic>
          <a:graphicData uri="http://schemas.openxmlformats.org/presentationml/2006/ole">
            <p:oleObj spid="_x0000_s22531" name="Equation" r:id="rId4" imgW="698400" imgH="253800" progId="Equation.3">
              <p:embed/>
            </p:oleObj>
          </a:graphicData>
        </a:graphic>
      </p:graphicFrame>
      <p:graphicFrame>
        <p:nvGraphicFramePr>
          <p:cNvPr id="22532" name="Object 4"/>
          <p:cNvGraphicFramePr>
            <a:graphicFrameLocks noChangeAspect="1"/>
          </p:cNvGraphicFramePr>
          <p:nvPr/>
        </p:nvGraphicFramePr>
        <p:xfrm>
          <a:off x="3429000" y="1219200"/>
          <a:ext cx="1461768" cy="551610"/>
        </p:xfrm>
        <a:graphic>
          <a:graphicData uri="http://schemas.openxmlformats.org/presentationml/2006/ole">
            <p:oleObj spid="_x0000_s22532" name="Equation" r:id="rId5" imgW="672840" imgH="253800" progId="Equation.3">
              <p:embed/>
            </p:oleObj>
          </a:graphicData>
        </a:graphic>
      </p:graphicFrame>
      <p:graphicFrame>
        <p:nvGraphicFramePr>
          <p:cNvPr id="22533" name="Object 5"/>
          <p:cNvGraphicFramePr>
            <a:graphicFrameLocks noChangeAspect="1"/>
          </p:cNvGraphicFramePr>
          <p:nvPr/>
        </p:nvGraphicFramePr>
        <p:xfrm>
          <a:off x="1143000" y="1752600"/>
          <a:ext cx="1860550" cy="773216"/>
        </p:xfrm>
        <a:graphic>
          <a:graphicData uri="http://schemas.openxmlformats.org/presentationml/2006/ole">
            <p:oleObj spid="_x0000_s22533" name="Equation" r:id="rId6" imgW="977760" imgH="406080" progId="Equation.3">
              <p:embed/>
            </p:oleObj>
          </a:graphicData>
        </a:graphic>
      </p:graphicFrame>
      <p:graphicFrame>
        <p:nvGraphicFramePr>
          <p:cNvPr id="22534" name="Object 6"/>
          <p:cNvGraphicFramePr>
            <a:graphicFrameLocks noChangeAspect="1"/>
          </p:cNvGraphicFramePr>
          <p:nvPr/>
        </p:nvGraphicFramePr>
        <p:xfrm>
          <a:off x="1447800" y="2590800"/>
          <a:ext cx="1066800" cy="674913"/>
        </p:xfrm>
        <a:graphic>
          <a:graphicData uri="http://schemas.openxmlformats.org/presentationml/2006/ole">
            <p:oleObj spid="_x0000_s22534" name="Equation" r:id="rId7" imgW="622080" imgH="393480" progId="Equation.3">
              <p:embed/>
            </p:oleObj>
          </a:graphicData>
        </a:graphic>
      </p:graphicFrame>
      <p:graphicFrame>
        <p:nvGraphicFramePr>
          <p:cNvPr id="22535" name="Object 7"/>
          <p:cNvGraphicFramePr>
            <a:graphicFrameLocks noChangeAspect="1"/>
          </p:cNvGraphicFramePr>
          <p:nvPr/>
        </p:nvGraphicFramePr>
        <p:xfrm>
          <a:off x="1371600" y="3352800"/>
          <a:ext cx="1436914" cy="728870"/>
        </p:xfrm>
        <a:graphic>
          <a:graphicData uri="http://schemas.openxmlformats.org/presentationml/2006/ole">
            <p:oleObj spid="_x0000_s22535" name="Equation" r:id="rId8" imgW="876240" imgH="444240" progId="Equation.3">
              <p:embed/>
            </p:oleObj>
          </a:graphicData>
        </a:graphic>
      </p:graphicFrame>
      <p:pic>
        <p:nvPicPr>
          <p:cNvPr id="13" name="Picture 12" descr="E:\edmodo zapisi\vektor3.jpe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953000" y="2819400"/>
            <a:ext cx="3007678" cy="296775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E:\edmodo zapisi\zbir vektora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38800" y="4572000"/>
            <a:ext cx="3202208" cy="2012396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381000" y="609600"/>
            <a:ext cx="8153400" cy="7232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/>
            <a:r>
              <a:rPr lang="sr-Cyrl-CS" dirty="0" smtClean="0">
                <a:latin typeface="Comic Sans MS" pitchFamily="66" charset="0"/>
              </a:rPr>
              <a:t>7) Дати  су  вектори                                                                                      </a:t>
            </a:r>
          </a:p>
          <a:p>
            <a:pPr marL="514350" indent="-514350"/>
            <a:endParaRPr lang="sr-Cyrl-CS" dirty="0" smtClean="0">
              <a:latin typeface="Comic Sans MS" pitchFamily="66" charset="0"/>
            </a:endParaRPr>
          </a:p>
          <a:p>
            <a:pPr marL="514350" indent="-514350"/>
            <a:r>
              <a:rPr lang="sr-Cyrl-CS" dirty="0" smtClean="0">
                <a:latin typeface="Comic Sans MS" pitchFamily="66" charset="0"/>
              </a:rPr>
              <a:t>и                                     . Ако је             и         </a:t>
            </a:r>
          </a:p>
          <a:p>
            <a:pPr marL="514350" indent="-514350"/>
            <a:endParaRPr lang="sr-Cyrl-CS" dirty="0" smtClean="0">
              <a:latin typeface="Comic Sans MS" pitchFamily="66" charset="0"/>
            </a:endParaRPr>
          </a:p>
          <a:p>
            <a:pPr marL="514350" indent="-514350"/>
            <a:r>
              <a:rPr lang="sr-Cyrl-CS" dirty="0" smtClean="0">
                <a:latin typeface="Comic Sans MS" pitchFamily="66" charset="0"/>
              </a:rPr>
              <a:t>А) доказати да је                                          ;</a:t>
            </a:r>
          </a:p>
          <a:p>
            <a:pPr marL="514350" indent="-514350"/>
            <a:endParaRPr lang="sr-Cyrl-CS" dirty="0" smtClean="0">
              <a:latin typeface="Comic Sans MS" pitchFamily="66" charset="0"/>
            </a:endParaRPr>
          </a:p>
          <a:p>
            <a:pPr marL="514350" indent="-514350"/>
            <a:r>
              <a:rPr lang="sr-Cyrl-CS" dirty="0" smtClean="0">
                <a:latin typeface="Comic Sans MS" pitchFamily="66" charset="0"/>
              </a:rPr>
              <a:t>Б) одредити угао између вектора             .</a:t>
            </a:r>
          </a:p>
          <a:p>
            <a:pPr marL="514350" indent="-514350"/>
            <a:endParaRPr lang="sr-Cyrl-CS" dirty="0" smtClean="0">
              <a:latin typeface="Comic Sans MS" pitchFamily="66" charset="0"/>
            </a:endParaRPr>
          </a:p>
          <a:p>
            <a:pPr marL="514350" indent="-514350"/>
            <a:endParaRPr lang="sr-Cyrl-CS" dirty="0" smtClean="0">
              <a:latin typeface="Comic Sans MS" pitchFamily="66" charset="0"/>
            </a:endParaRPr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</a:t>
            </a:r>
            <a:r>
              <a:rPr lang="en-US" dirty="0" smtClean="0">
                <a:latin typeface="Comic Sans MS" pitchFamily="66" charset="0"/>
              </a:rPr>
              <a:t>a)</a:t>
            </a:r>
            <a:r>
              <a:rPr lang="sr-Cyrl-CS" dirty="0" smtClean="0">
                <a:latin typeface="Comic Sans MS" pitchFamily="66" charset="0"/>
              </a:rPr>
              <a:t> 45°    ; </a:t>
            </a:r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  </a:t>
            </a:r>
            <a:endParaRPr lang="en-US" dirty="0" smtClean="0">
              <a:latin typeface="Comic Sans MS" pitchFamily="66" charset="0"/>
            </a:endParaRPr>
          </a:p>
          <a:p>
            <a:pPr>
              <a:buNone/>
            </a:pPr>
            <a:r>
              <a:rPr lang="en-US" dirty="0" smtClean="0">
                <a:latin typeface="Comic Sans MS" pitchFamily="66" charset="0"/>
              </a:rPr>
              <a:t> </a:t>
            </a:r>
            <a:r>
              <a:rPr lang="sr-Cyrl-CS" dirty="0" smtClean="0">
                <a:latin typeface="Comic Sans MS" pitchFamily="66" charset="0"/>
              </a:rPr>
              <a:t>б) 30°    ;  </a:t>
            </a:r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</a:t>
            </a:r>
            <a:endParaRPr lang="en-US" dirty="0" smtClean="0">
              <a:latin typeface="Comic Sans MS" pitchFamily="66" charset="0"/>
            </a:endParaRPr>
          </a:p>
          <a:p>
            <a:pPr>
              <a:buNone/>
            </a:pPr>
            <a:r>
              <a:rPr lang="en-US" dirty="0" smtClean="0">
                <a:latin typeface="Comic Sans MS" pitchFamily="66" charset="0"/>
              </a:rPr>
              <a:t> </a:t>
            </a:r>
            <a:r>
              <a:rPr lang="sr-Cyrl-CS" dirty="0" smtClean="0">
                <a:latin typeface="Comic Sans MS" pitchFamily="66" charset="0"/>
              </a:rPr>
              <a:t>в) 60°    ; </a:t>
            </a:r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   </a:t>
            </a:r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г</a:t>
            </a:r>
            <a:r>
              <a:rPr lang="en-US" dirty="0" smtClean="0">
                <a:latin typeface="Comic Sans MS" pitchFamily="66" charset="0"/>
              </a:rPr>
              <a:t>)</a:t>
            </a:r>
            <a:r>
              <a:rPr lang="sr-Cyrl-CS" dirty="0" smtClean="0">
                <a:latin typeface="Comic Sans MS" pitchFamily="66" charset="0"/>
              </a:rPr>
              <a:t>           .</a:t>
            </a:r>
            <a:r>
              <a:rPr lang="sr-Cyrl-CS" sz="3200" dirty="0" smtClean="0">
                <a:latin typeface="Comic Sans MS" pitchFamily="66" charset="0"/>
              </a:rPr>
              <a:t>   </a:t>
            </a:r>
            <a:endParaRPr lang="sr-Cyrl-CS" dirty="0" smtClean="0">
              <a:latin typeface="Comic Sans MS" pitchFamily="66" charset="0"/>
            </a:endParaRPr>
          </a:p>
          <a:p>
            <a:pPr marL="514350" indent="-514350"/>
            <a:endParaRPr lang="sr-Cyrl-CS" dirty="0" smtClean="0">
              <a:latin typeface="Comic Sans MS" pitchFamily="66" charset="0"/>
            </a:endParaRPr>
          </a:p>
          <a:p>
            <a:pPr marL="514350" indent="-514350"/>
            <a:endParaRPr lang="sr-Cyrl-CS" dirty="0" smtClean="0">
              <a:latin typeface="Comic Sans MS" pitchFamily="66" charset="0"/>
            </a:endParaRPr>
          </a:p>
          <a:p>
            <a:pPr marL="514350" indent="-514350"/>
            <a:endParaRPr lang="sr-Cyrl-CS" dirty="0" smtClean="0">
              <a:latin typeface="Comic Sans MS" pitchFamily="66" charset="0"/>
            </a:endParaRPr>
          </a:p>
          <a:p>
            <a:pPr marL="514350" indent="-514350"/>
            <a:endParaRPr lang="sr-Cyrl-CS" dirty="0" smtClean="0">
              <a:latin typeface="Comic Sans MS" pitchFamily="66" charset="0"/>
            </a:endParaRPr>
          </a:p>
          <a:p>
            <a:pPr marL="514350" indent="-514350"/>
            <a:endParaRPr lang="sr-Cyrl-CS" dirty="0" smtClean="0">
              <a:latin typeface="Comic Sans MS" pitchFamily="66" charset="0"/>
            </a:endParaRPr>
          </a:p>
          <a:p>
            <a:pPr marL="514350" indent="-514350"/>
            <a:endParaRPr lang="sr-Cyrl-CS" dirty="0" smtClean="0">
              <a:latin typeface="Comic Sans MS" pitchFamily="66" charset="0"/>
            </a:endParaRPr>
          </a:p>
          <a:p>
            <a:pPr marL="514350" indent="-514350"/>
            <a:endParaRPr lang="sr-Cyrl-CS" dirty="0" smtClean="0">
              <a:latin typeface="Comic Sans MS" pitchFamily="66" charset="0"/>
            </a:endParaRPr>
          </a:p>
          <a:p>
            <a:pPr marL="514350" indent="-514350"/>
            <a:r>
              <a:rPr lang="sr-Cyrl-CS" dirty="0" smtClean="0">
                <a:latin typeface="Comic Sans MS" pitchFamily="66" charset="0"/>
              </a:rPr>
              <a:t> </a:t>
            </a:r>
          </a:p>
          <a:p>
            <a:pPr marL="514350" indent="-514350"/>
            <a:endParaRPr lang="en-US" dirty="0" smtClean="0"/>
          </a:p>
        </p:txBody>
      </p:sp>
      <p:graphicFrame>
        <p:nvGraphicFramePr>
          <p:cNvPr id="21506" name="Object 2"/>
          <p:cNvGraphicFramePr>
            <a:graphicFrameLocks noChangeAspect="1"/>
          </p:cNvGraphicFramePr>
          <p:nvPr/>
        </p:nvGraphicFramePr>
        <p:xfrm>
          <a:off x="2971800" y="381000"/>
          <a:ext cx="5486400" cy="657225"/>
        </p:xfrm>
        <a:graphic>
          <a:graphicData uri="http://schemas.openxmlformats.org/presentationml/2006/ole">
            <p:oleObj spid="_x0000_s21506" name="Equation" r:id="rId4" imgW="2438280" imgH="291960" progId="Equation.3">
              <p:embed/>
            </p:oleObj>
          </a:graphicData>
        </a:graphic>
      </p:graphicFrame>
      <p:graphicFrame>
        <p:nvGraphicFramePr>
          <p:cNvPr id="21507" name="Object 3"/>
          <p:cNvGraphicFramePr>
            <a:graphicFrameLocks noChangeAspect="1"/>
          </p:cNvGraphicFramePr>
          <p:nvPr/>
        </p:nvGraphicFramePr>
        <p:xfrm>
          <a:off x="990600" y="914400"/>
          <a:ext cx="1752600" cy="556381"/>
        </p:xfrm>
        <a:graphic>
          <a:graphicData uri="http://schemas.openxmlformats.org/presentationml/2006/ole">
            <p:oleObj spid="_x0000_s21507" name="Equation" r:id="rId5" imgW="799920" imgH="253800" progId="Equation.3">
              <p:embed/>
            </p:oleObj>
          </a:graphicData>
        </a:graphic>
      </p:graphicFrame>
      <p:graphicFrame>
        <p:nvGraphicFramePr>
          <p:cNvPr id="21508" name="Object 4"/>
          <p:cNvGraphicFramePr>
            <a:graphicFrameLocks noChangeAspect="1"/>
          </p:cNvGraphicFramePr>
          <p:nvPr/>
        </p:nvGraphicFramePr>
        <p:xfrm>
          <a:off x="4343400" y="2057401"/>
          <a:ext cx="609600" cy="583096"/>
        </p:xfrm>
        <a:graphic>
          <a:graphicData uri="http://schemas.openxmlformats.org/presentationml/2006/ole">
            <p:oleObj spid="_x0000_s21508" name="Equation" r:id="rId6" imgW="291960" imgH="279360" progId="Equation.3">
              <p:embed/>
            </p:oleObj>
          </a:graphicData>
        </a:graphic>
      </p:graphicFrame>
      <p:graphicFrame>
        <p:nvGraphicFramePr>
          <p:cNvPr id="21509" name="Object 5"/>
          <p:cNvGraphicFramePr>
            <a:graphicFrameLocks noChangeAspect="1"/>
          </p:cNvGraphicFramePr>
          <p:nvPr/>
        </p:nvGraphicFramePr>
        <p:xfrm>
          <a:off x="2819400" y="1600200"/>
          <a:ext cx="1295400" cy="585694"/>
        </p:xfrm>
        <a:graphic>
          <a:graphicData uri="http://schemas.openxmlformats.org/presentationml/2006/ole">
            <p:oleObj spid="_x0000_s21509" name="Equation" r:id="rId7" imgW="647640" imgH="406080" progId="Equation.3">
              <p:embed/>
            </p:oleObj>
          </a:graphicData>
        </a:graphic>
      </p:graphicFrame>
      <p:graphicFrame>
        <p:nvGraphicFramePr>
          <p:cNvPr id="21510" name="Object 6"/>
          <p:cNvGraphicFramePr>
            <a:graphicFrameLocks noChangeAspect="1"/>
          </p:cNvGraphicFramePr>
          <p:nvPr/>
        </p:nvGraphicFramePr>
        <p:xfrm>
          <a:off x="4114800" y="1066800"/>
          <a:ext cx="567690" cy="391510"/>
        </p:xfrm>
        <a:graphic>
          <a:graphicData uri="http://schemas.openxmlformats.org/presentationml/2006/ole">
            <p:oleObj spid="_x0000_s21510" name="Equation" r:id="rId8" imgW="368280" imgH="253800" progId="Equation.3">
              <p:embed/>
            </p:oleObj>
          </a:graphicData>
        </a:graphic>
      </p:graphicFrame>
      <p:graphicFrame>
        <p:nvGraphicFramePr>
          <p:cNvPr id="21511" name="Object 7"/>
          <p:cNvGraphicFramePr>
            <a:graphicFrameLocks noChangeAspect="1"/>
          </p:cNvGraphicFramePr>
          <p:nvPr/>
        </p:nvGraphicFramePr>
        <p:xfrm>
          <a:off x="5257800" y="990600"/>
          <a:ext cx="641350" cy="442310"/>
        </p:xfrm>
        <a:graphic>
          <a:graphicData uri="http://schemas.openxmlformats.org/presentationml/2006/ole">
            <p:oleObj spid="_x0000_s21511" name="Equation" r:id="rId9" imgW="368280" imgH="253800" progId="Equation.3">
              <p:embed/>
            </p:oleObj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62000" y="685800"/>
            <a:ext cx="784860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/>
            <a:r>
              <a:rPr lang="sr-Cyrl-CS" dirty="0" smtClean="0">
                <a:latin typeface="Comic Sans MS" pitchFamily="66" charset="0"/>
              </a:rPr>
              <a:t>8.   А)    Нека су                  произвољни вектори.  Доказати да су</a:t>
            </a:r>
          </a:p>
          <a:p>
            <a:pPr marL="514350" indent="-514350">
              <a:buAutoNum type="arabicParenR" startAt="8"/>
            </a:pPr>
            <a:endParaRPr lang="sr-Cyrl-CS" dirty="0" smtClean="0">
              <a:latin typeface="Comic Sans MS" pitchFamily="66" charset="0"/>
            </a:endParaRPr>
          </a:p>
          <a:p>
            <a:pPr marL="514350" indent="-514350"/>
            <a:r>
              <a:rPr lang="sr-Cyrl-CS" dirty="0" smtClean="0">
                <a:latin typeface="Comic Sans MS" pitchFamily="66" charset="0"/>
              </a:rPr>
              <a:t> вектори</a:t>
            </a:r>
          </a:p>
          <a:p>
            <a:pPr marL="514350" indent="-514350">
              <a:buAutoNum type="arabicParenR" startAt="8"/>
            </a:pPr>
            <a:endParaRPr lang="sr-Cyrl-CS" dirty="0" smtClean="0">
              <a:latin typeface="Comic Sans MS" pitchFamily="66" charset="0"/>
            </a:endParaRPr>
          </a:p>
          <a:p>
            <a:pPr marL="514350" indent="-514350"/>
            <a:r>
              <a:rPr lang="sr-Cyrl-CS" dirty="0" smtClean="0">
                <a:latin typeface="Comic Sans MS" pitchFamily="66" charset="0"/>
              </a:rPr>
              <a:t>компланарни. </a:t>
            </a:r>
          </a:p>
          <a:p>
            <a:pPr marL="514350" indent="-514350"/>
            <a:r>
              <a:rPr lang="sr-Cyrl-CS" dirty="0" smtClean="0">
                <a:latin typeface="Comic Sans MS" pitchFamily="66" charset="0"/>
              </a:rPr>
              <a:t>Б)     Ако су вектори            узајамно нормални и                 ,</a:t>
            </a:r>
          </a:p>
          <a:p>
            <a:pPr marL="514350" indent="-514350"/>
            <a:r>
              <a:rPr lang="sr-Cyrl-CS" dirty="0" smtClean="0">
                <a:latin typeface="Comic Sans MS" pitchFamily="66" charset="0"/>
              </a:rPr>
              <a:t>израчунати </a:t>
            </a:r>
          </a:p>
          <a:p>
            <a:pPr marL="514350" indent="-514350"/>
            <a:endParaRPr lang="sr-Cyrl-CS" dirty="0" smtClean="0">
              <a:latin typeface="Comic Sans MS" pitchFamily="66" charset="0"/>
            </a:endParaRPr>
          </a:p>
          <a:p>
            <a:pPr marL="514350" indent="-514350"/>
            <a:r>
              <a:rPr lang="sr-Cyrl-CS" dirty="0" smtClean="0">
                <a:latin typeface="Comic Sans MS" pitchFamily="66" charset="0"/>
              </a:rPr>
              <a:t>                              и                                    . </a:t>
            </a:r>
          </a:p>
          <a:p>
            <a:pPr marL="514350" indent="-514350"/>
            <a:endParaRPr lang="sr-Cyrl-CS" dirty="0" smtClean="0">
              <a:latin typeface="Comic Sans MS" pitchFamily="66" charset="0"/>
            </a:endParaRPr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  </a:t>
            </a:r>
            <a:r>
              <a:rPr lang="en-US" dirty="0" smtClean="0">
                <a:latin typeface="Comic Sans MS" pitchFamily="66" charset="0"/>
              </a:rPr>
              <a:t>a)</a:t>
            </a:r>
            <a:r>
              <a:rPr lang="sr-Latn-CS" dirty="0" smtClean="0">
                <a:latin typeface="Comic Sans MS" pitchFamily="66" charset="0"/>
              </a:rPr>
              <a:t> </a:t>
            </a:r>
            <a:r>
              <a:rPr lang="sr-Cyrl-CS" dirty="0" smtClean="0">
                <a:latin typeface="Comic Sans MS" pitchFamily="66" charset="0"/>
              </a:rPr>
              <a:t>26 и  34 ; </a:t>
            </a:r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  </a:t>
            </a:r>
            <a:endParaRPr lang="en-US" dirty="0" smtClean="0">
              <a:latin typeface="Comic Sans MS" pitchFamily="66" charset="0"/>
            </a:endParaRPr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</a:t>
            </a:r>
            <a:r>
              <a:rPr lang="en-US" dirty="0" smtClean="0">
                <a:latin typeface="Comic Sans MS" pitchFamily="66" charset="0"/>
              </a:rPr>
              <a:t>  </a:t>
            </a:r>
            <a:r>
              <a:rPr lang="sr-Cyrl-CS" dirty="0" smtClean="0">
                <a:latin typeface="Comic Sans MS" pitchFamily="66" charset="0"/>
              </a:rPr>
              <a:t>б)</a:t>
            </a:r>
            <a:r>
              <a:rPr lang="sr-Latn-CS" dirty="0" smtClean="0">
                <a:latin typeface="Comic Sans MS" pitchFamily="66" charset="0"/>
              </a:rPr>
              <a:t> </a:t>
            </a:r>
            <a:r>
              <a:rPr lang="sr-Cyrl-CS" dirty="0" smtClean="0">
                <a:latin typeface="Comic Sans MS" pitchFamily="66" charset="0"/>
              </a:rPr>
              <a:t>24  и 60 ;  </a:t>
            </a:r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</a:t>
            </a:r>
            <a:endParaRPr lang="en-US" dirty="0" smtClean="0">
              <a:latin typeface="Comic Sans MS" pitchFamily="66" charset="0"/>
            </a:endParaRPr>
          </a:p>
          <a:p>
            <a:pPr>
              <a:buNone/>
            </a:pPr>
            <a:r>
              <a:rPr lang="en-US" dirty="0" smtClean="0">
                <a:latin typeface="Comic Sans MS" pitchFamily="66" charset="0"/>
              </a:rPr>
              <a:t>  </a:t>
            </a:r>
            <a:r>
              <a:rPr lang="sr-Cyrl-CS" dirty="0" smtClean="0">
                <a:latin typeface="Comic Sans MS" pitchFamily="66" charset="0"/>
              </a:rPr>
              <a:t> в)  17  и  49; </a:t>
            </a:r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   </a:t>
            </a:r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  г</a:t>
            </a:r>
            <a:r>
              <a:rPr lang="en-US" dirty="0" smtClean="0">
                <a:latin typeface="Comic Sans MS" pitchFamily="66" charset="0"/>
              </a:rPr>
              <a:t>)</a:t>
            </a:r>
            <a:r>
              <a:rPr lang="sr-Cyrl-CS" dirty="0" smtClean="0">
                <a:latin typeface="Comic Sans MS" pitchFamily="66" charset="0"/>
              </a:rPr>
              <a:t>                         .        </a:t>
            </a:r>
          </a:p>
          <a:p>
            <a:pPr marL="514350" indent="-514350"/>
            <a:endParaRPr lang="sr-Cyrl-CS" dirty="0" smtClean="0">
              <a:latin typeface="Comic Sans MS" pitchFamily="66" charset="0"/>
            </a:endParaRPr>
          </a:p>
          <a:p>
            <a:pPr marL="514350" indent="-514350"/>
            <a:r>
              <a:rPr lang="sr-Cyrl-CS" dirty="0" smtClean="0">
                <a:latin typeface="Comic Sans MS" pitchFamily="66" charset="0"/>
              </a:rPr>
              <a:t>      </a:t>
            </a:r>
          </a:p>
          <a:p>
            <a:pPr marL="514350" indent="-514350">
              <a:buAutoNum type="arabicParenR"/>
            </a:pPr>
            <a:endParaRPr lang="en-US" dirty="0" smtClean="0">
              <a:latin typeface="Comic Sans MS" pitchFamily="66" charset="0"/>
            </a:endParaRPr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     </a:t>
            </a:r>
            <a:endParaRPr lang="en-US" dirty="0" smtClean="0"/>
          </a:p>
        </p:txBody>
      </p:sp>
      <p:pic>
        <p:nvPicPr>
          <p:cNvPr id="4" name="Picture 2" descr="E:\edmodo zapisi\vek.pr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9600" y="4038600"/>
            <a:ext cx="3857802" cy="1990725"/>
          </a:xfrm>
          <a:prstGeom prst="rect">
            <a:avLst/>
          </a:prstGeom>
          <a:noFill/>
        </p:spPr>
      </p:pic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2895600" y="533400"/>
          <a:ext cx="825500" cy="534147"/>
        </p:xfrm>
        <a:graphic>
          <a:graphicData uri="http://schemas.openxmlformats.org/presentationml/2006/ole">
            <p:oleObj spid="_x0000_s23554" name="Equation" r:id="rId4" imgW="431640" imgH="279360" progId="Equation.3">
              <p:embed/>
            </p:oleObj>
          </a:graphicData>
        </a:graphic>
      </p:graphicFrame>
      <p:graphicFrame>
        <p:nvGraphicFramePr>
          <p:cNvPr id="23555" name="Object 3"/>
          <p:cNvGraphicFramePr>
            <a:graphicFrameLocks noChangeAspect="1"/>
          </p:cNvGraphicFramePr>
          <p:nvPr/>
        </p:nvGraphicFramePr>
        <p:xfrm>
          <a:off x="2362200" y="1143000"/>
          <a:ext cx="5562600" cy="615095"/>
        </p:xfrm>
        <a:graphic>
          <a:graphicData uri="http://schemas.openxmlformats.org/presentationml/2006/ole">
            <p:oleObj spid="_x0000_s23555" name="Equation" r:id="rId5" imgW="2641320" imgH="291960" progId="Equation.3">
              <p:embed/>
            </p:oleObj>
          </a:graphicData>
        </a:graphic>
      </p:graphicFrame>
      <p:graphicFrame>
        <p:nvGraphicFramePr>
          <p:cNvPr id="23556" name="Object 4"/>
          <p:cNvGraphicFramePr>
            <a:graphicFrameLocks noChangeAspect="1"/>
          </p:cNvGraphicFramePr>
          <p:nvPr/>
        </p:nvGraphicFramePr>
        <p:xfrm>
          <a:off x="3200400" y="1905000"/>
          <a:ext cx="533400" cy="582612"/>
        </p:xfrm>
        <a:graphic>
          <a:graphicData uri="http://schemas.openxmlformats.org/presentationml/2006/ole">
            <p:oleObj spid="_x0000_s23556" name="Equation" r:id="rId6" imgW="279360" imgH="304560" progId="Equation.3">
              <p:embed/>
            </p:oleObj>
          </a:graphicData>
        </a:graphic>
      </p:graphicFrame>
      <p:graphicFrame>
        <p:nvGraphicFramePr>
          <p:cNvPr id="23557" name="Object 5"/>
          <p:cNvGraphicFramePr>
            <a:graphicFrameLocks noChangeAspect="1"/>
          </p:cNvGraphicFramePr>
          <p:nvPr/>
        </p:nvGraphicFramePr>
        <p:xfrm>
          <a:off x="6477000" y="1905000"/>
          <a:ext cx="755650" cy="720725"/>
        </p:xfrm>
        <a:graphic>
          <a:graphicData uri="http://schemas.openxmlformats.org/presentationml/2006/ole">
            <p:oleObj spid="_x0000_s23557" name="Equation" r:id="rId7" imgW="393480" imgH="431640" progId="Equation.3">
              <p:embed/>
            </p:oleObj>
          </a:graphicData>
        </a:graphic>
      </p:graphicFrame>
      <p:graphicFrame>
        <p:nvGraphicFramePr>
          <p:cNvPr id="23558" name="Object 6"/>
          <p:cNvGraphicFramePr>
            <a:graphicFrameLocks noChangeAspect="1"/>
          </p:cNvGraphicFramePr>
          <p:nvPr/>
        </p:nvGraphicFramePr>
        <p:xfrm>
          <a:off x="7620000" y="1905000"/>
          <a:ext cx="725488" cy="669925"/>
        </p:xfrm>
        <a:graphic>
          <a:graphicData uri="http://schemas.openxmlformats.org/presentationml/2006/ole">
            <p:oleObj spid="_x0000_s23558" name="Equation" r:id="rId8" imgW="406080" imgH="431640" progId="Equation.3">
              <p:embed/>
            </p:oleObj>
          </a:graphicData>
        </a:graphic>
      </p:graphicFrame>
      <p:graphicFrame>
        <p:nvGraphicFramePr>
          <p:cNvPr id="23561" name="Object 9"/>
          <p:cNvGraphicFramePr>
            <a:graphicFrameLocks noChangeAspect="1"/>
          </p:cNvGraphicFramePr>
          <p:nvPr/>
        </p:nvGraphicFramePr>
        <p:xfrm>
          <a:off x="990600" y="2655613"/>
          <a:ext cx="1676400" cy="655145"/>
        </p:xfrm>
        <a:graphic>
          <a:graphicData uri="http://schemas.openxmlformats.org/presentationml/2006/ole">
            <p:oleObj spid="_x0000_s23561" name="Equation" r:id="rId9" imgW="1104840" imgH="431640" progId="Equation.3">
              <p:embed/>
            </p:oleObj>
          </a:graphicData>
        </a:graphic>
      </p:graphicFrame>
      <p:graphicFrame>
        <p:nvGraphicFramePr>
          <p:cNvPr id="23562" name="Object 10"/>
          <p:cNvGraphicFramePr>
            <a:graphicFrameLocks noChangeAspect="1"/>
          </p:cNvGraphicFramePr>
          <p:nvPr/>
        </p:nvGraphicFramePr>
        <p:xfrm>
          <a:off x="3429000" y="2667000"/>
          <a:ext cx="1974476" cy="678103"/>
        </p:xfrm>
        <a:graphic>
          <a:graphicData uri="http://schemas.openxmlformats.org/presentationml/2006/ole">
            <p:oleObj spid="_x0000_s23562" name="Equation" r:id="rId10" imgW="1257120" imgH="431640" progId="Equation.3">
              <p:embed/>
            </p:oleObj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14400" y="1143000"/>
            <a:ext cx="7620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/>
            <a:r>
              <a:rPr lang="sr-Cyrl-CS" dirty="0" smtClean="0">
                <a:latin typeface="Comic Sans MS" pitchFamily="66" charset="0"/>
              </a:rPr>
              <a:t>9) Испитати компланарност вектора                ако је </a:t>
            </a:r>
          </a:p>
          <a:p>
            <a:pPr marL="514350" indent="-514350"/>
            <a:endParaRPr lang="sr-Cyrl-CS" dirty="0" smtClean="0">
              <a:latin typeface="Comic Sans MS" pitchFamily="66" charset="0"/>
            </a:endParaRPr>
          </a:p>
          <a:p>
            <a:pPr marL="514350" indent="-514350"/>
            <a:endParaRPr lang="sr-Cyrl-CS" dirty="0" smtClean="0">
              <a:latin typeface="Comic Sans MS" pitchFamily="66" charset="0"/>
            </a:endParaRPr>
          </a:p>
          <a:p>
            <a:pPr marL="514350" indent="-514350"/>
            <a:endParaRPr lang="sr-Cyrl-CS" dirty="0" smtClean="0">
              <a:latin typeface="Comic Sans MS" pitchFamily="66" charset="0"/>
            </a:endParaRPr>
          </a:p>
          <a:p>
            <a:pPr marL="514350" indent="-514350"/>
            <a:endParaRPr lang="sr-Cyrl-CS" dirty="0" smtClean="0">
              <a:latin typeface="Comic Sans MS" pitchFamily="66" charset="0"/>
            </a:endParaRPr>
          </a:p>
          <a:p>
            <a:pPr marL="514350" indent="-514350"/>
            <a:r>
              <a:rPr lang="sr-Cyrl-CS" dirty="0" smtClean="0">
                <a:latin typeface="Comic Sans MS" pitchFamily="66" charset="0"/>
              </a:rPr>
              <a:t>при чему је:                                   и                                .</a:t>
            </a:r>
          </a:p>
          <a:p>
            <a:pPr marL="514350" indent="-514350"/>
            <a:endParaRPr lang="sr-Cyrl-CS" dirty="0" smtClean="0">
              <a:latin typeface="Comic Sans MS" pitchFamily="66" charset="0"/>
            </a:endParaRPr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 </a:t>
            </a:r>
            <a:r>
              <a:rPr lang="en-US" dirty="0" smtClean="0">
                <a:latin typeface="Comic Sans MS" pitchFamily="66" charset="0"/>
              </a:rPr>
              <a:t>a)</a:t>
            </a:r>
            <a:r>
              <a:rPr lang="sr-Cyrl-CS" dirty="0" smtClean="0">
                <a:latin typeface="Comic Sans MS" pitchFamily="66" charset="0"/>
              </a:rPr>
              <a:t> Да    ; </a:t>
            </a:r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  </a:t>
            </a:r>
            <a:endParaRPr lang="en-US" dirty="0" smtClean="0">
              <a:latin typeface="Comic Sans MS" pitchFamily="66" charset="0"/>
            </a:endParaRPr>
          </a:p>
          <a:p>
            <a:pPr>
              <a:buNone/>
            </a:pPr>
            <a:r>
              <a:rPr lang="en-US" dirty="0" smtClean="0">
                <a:latin typeface="Comic Sans MS" pitchFamily="66" charset="0"/>
              </a:rPr>
              <a:t> </a:t>
            </a:r>
            <a:r>
              <a:rPr lang="sr-Cyrl-CS" dirty="0" smtClean="0">
                <a:latin typeface="Comic Sans MS" pitchFamily="66" charset="0"/>
              </a:rPr>
              <a:t>  б) Не    .</a:t>
            </a:r>
          </a:p>
          <a:p>
            <a:pPr marL="514350" indent="-514350">
              <a:buAutoNum type="arabicParenR"/>
            </a:pPr>
            <a:endParaRPr lang="en-US" dirty="0" smtClean="0">
              <a:latin typeface="Comic Sans MS" pitchFamily="66" charset="0"/>
            </a:endParaRPr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    </a:t>
            </a:r>
            <a:endParaRPr lang="en-US" dirty="0" smtClean="0"/>
          </a:p>
        </p:txBody>
      </p:sp>
      <p:pic>
        <p:nvPicPr>
          <p:cNvPr id="4" name="Picture 2" descr="E:\edmodo zapisi\intenz-v-p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43600" y="4191000"/>
            <a:ext cx="2428875" cy="1885950"/>
          </a:xfrm>
          <a:prstGeom prst="rect">
            <a:avLst/>
          </a:prstGeom>
          <a:noFill/>
        </p:spPr>
      </p:pic>
      <p:graphicFrame>
        <p:nvGraphicFramePr>
          <p:cNvPr id="24578" name="Object 2"/>
          <p:cNvGraphicFramePr>
            <a:graphicFrameLocks noChangeAspect="1"/>
          </p:cNvGraphicFramePr>
          <p:nvPr/>
        </p:nvGraphicFramePr>
        <p:xfrm>
          <a:off x="5181600" y="990600"/>
          <a:ext cx="825500" cy="533400"/>
        </p:xfrm>
        <a:graphic>
          <a:graphicData uri="http://schemas.openxmlformats.org/presentationml/2006/ole">
            <p:oleObj spid="_x0000_s24578" name="Equation" r:id="rId4" imgW="431640" imgH="279360" progId="Equation.3">
              <p:embed/>
            </p:oleObj>
          </a:graphicData>
        </a:graphic>
      </p:graphicFrame>
      <p:graphicFrame>
        <p:nvGraphicFramePr>
          <p:cNvPr id="24579" name="Object 3"/>
          <p:cNvGraphicFramePr>
            <a:graphicFrameLocks noChangeAspect="1"/>
          </p:cNvGraphicFramePr>
          <p:nvPr/>
        </p:nvGraphicFramePr>
        <p:xfrm>
          <a:off x="990600" y="1600200"/>
          <a:ext cx="5137150" cy="599769"/>
        </p:xfrm>
        <a:graphic>
          <a:graphicData uri="http://schemas.openxmlformats.org/presentationml/2006/ole">
            <p:oleObj spid="_x0000_s24579" name="Equation" r:id="rId5" imgW="2501640" imgH="291960" progId="Equation.3">
              <p:embed/>
            </p:oleObj>
          </a:graphicData>
        </a:graphic>
      </p:graphicFrame>
      <p:graphicFrame>
        <p:nvGraphicFramePr>
          <p:cNvPr id="24580" name="Object 4"/>
          <p:cNvGraphicFramePr>
            <a:graphicFrameLocks noChangeAspect="1"/>
          </p:cNvGraphicFramePr>
          <p:nvPr/>
        </p:nvGraphicFramePr>
        <p:xfrm>
          <a:off x="2590800" y="2362200"/>
          <a:ext cx="1828800" cy="750277"/>
        </p:xfrm>
        <a:graphic>
          <a:graphicData uri="http://schemas.openxmlformats.org/presentationml/2006/ole">
            <p:oleObj spid="_x0000_s24580" name="Equation" r:id="rId6" imgW="990360" imgH="406080" progId="Equation.3">
              <p:embed/>
            </p:oleObj>
          </a:graphicData>
        </a:graphic>
      </p:graphicFrame>
      <p:graphicFrame>
        <p:nvGraphicFramePr>
          <p:cNvPr id="24582" name="Object 6"/>
          <p:cNvGraphicFramePr>
            <a:graphicFrameLocks noChangeAspect="1"/>
          </p:cNvGraphicFramePr>
          <p:nvPr/>
        </p:nvGraphicFramePr>
        <p:xfrm>
          <a:off x="5181600" y="2286000"/>
          <a:ext cx="1676400" cy="755561"/>
        </p:xfrm>
        <a:graphic>
          <a:graphicData uri="http://schemas.openxmlformats.org/presentationml/2006/ole">
            <p:oleObj spid="_x0000_s24582" name="Equation" r:id="rId7" imgW="901440" imgH="406080" progId="Equation.3">
              <p:embed/>
            </p:oleObj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14400" y="1143000"/>
            <a:ext cx="76200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AutoNum type="arabicParenR" startAt="10"/>
            </a:pPr>
            <a:r>
              <a:rPr lang="sr-Cyrl-CS" sz="2000" dirty="0" smtClean="0">
                <a:latin typeface="Comic Sans MS" pitchFamily="66" charset="0"/>
              </a:rPr>
              <a:t>Дате су тачке </a:t>
            </a:r>
          </a:p>
          <a:p>
            <a:pPr marL="514350" indent="-514350">
              <a:buAutoNum type="arabicParenR" startAt="10"/>
            </a:pPr>
            <a:endParaRPr lang="sr-Cyrl-CS" dirty="0" smtClean="0">
              <a:latin typeface="Comic Sans MS" pitchFamily="66" charset="0"/>
            </a:endParaRPr>
          </a:p>
          <a:p>
            <a:pPr marL="514350" indent="-514350">
              <a:buAutoNum type="arabicParenR"/>
            </a:pPr>
            <a:endParaRPr lang="en-US" dirty="0" smtClean="0">
              <a:latin typeface="Comic Sans MS" pitchFamily="66" charset="0"/>
            </a:endParaRPr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</a:t>
            </a:r>
            <a:r>
              <a:rPr lang="sr-Cyrl-CS" sz="2000" dirty="0" smtClean="0">
                <a:latin typeface="Comic Sans MS" pitchFamily="66" charset="0"/>
              </a:rPr>
              <a:t>Израчунати запремину тростране пирамиде    </a:t>
            </a:r>
            <a:r>
              <a:rPr lang="en-US" sz="2000" dirty="0" smtClean="0">
                <a:latin typeface="Comic Sans MS" pitchFamily="66" charset="0"/>
              </a:rPr>
              <a:t>ABCD</a:t>
            </a:r>
            <a:r>
              <a:rPr lang="sr-Cyrl-CS" sz="2000" dirty="0" smtClean="0">
                <a:latin typeface="Comic Sans MS" pitchFamily="66" charset="0"/>
              </a:rPr>
              <a:t>  и </a:t>
            </a:r>
            <a:r>
              <a:rPr lang="en-US" sz="2000" dirty="0" smtClean="0">
                <a:latin typeface="Comic Sans MS" pitchFamily="66" charset="0"/>
              </a:rPr>
              <a:t> </a:t>
            </a:r>
            <a:r>
              <a:rPr lang="sr-Cyrl-CS" sz="2000" dirty="0" smtClean="0">
                <a:latin typeface="Comic Sans MS" pitchFamily="66" charset="0"/>
              </a:rPr>
              <a:t>дужину њене висине из темена </a:t>
            </a:r>
            <a:r>
              <a:rPr lang="en-US" sz="2000" dirty="0" smtClean="0">
                <a:latin typeface="Comic Sans MS" pitchFamily="66" charset="0"/>
              </a:rPr>
              <a:t>D.</a:t>
            </a:r>
            <a:r>
              <a:rPr lang="sr-Cyrl-CS" sz="2000" dirty="0" smtClean="0">
                <a:latin typeface="Comic Sans MS" pitchFamily="66" charset="0"/>
              </a:rPr>
              <a:t> </a:t>
            </a:r>
            <a:endParaRPr lang="sr-Cyrl-CS" sz="2400" dirty="0" smtClean="0">
              <a:latin typeface="Comic Sans MS" pitchFamily="66" charset="0"/>
            </a:endParaRPr>
          </a:p>
          <a:p>
            <a:pPr>
              <a:buNone/>
            </a:pPr>
            <a:r>
              <a:rPr lang="sr-Cyrl-CS" sz="2400" dirty="0" smtClean="0">
                <a:latin typeface="Comic Sans MS" pitchFamily="66" charset="0"/>
              </a:rPr>
              <a:t> </a:t>
            </a:r>
            <a:endParaRPr lang="sr-Cyrl-CS" dirty="0" smtClean="0">
              <a:latin typeface="Comic Sans MS" pitchFamily="66" charset="0"/>
            </a:endParaRPr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sr-Cyrl-CS" dirty="0" smtClean="0">
                <a:latin typeface="Comic Sans MS" pitchFamily="66" charset="0"/>
              </a:rPr>
              <a:t> </a:t>
            </a:r>
            <a:r>
              <a:rPr lang="en-US" dirty="0" smtClean="0">
                <a:latin typeface="Comic Sans MS" pitchFamily="66" charset="0"/>
              </a:rPr>
              <a:t>a)V</a:t>
            </a:r>
            <a:r>
              <a:rPr lang="sr-Cyrl-CS" dirty="0" smtClean="0">
                <a:latin typeface="Comic Sans MS" pitchFamily="66" charset="0"/>
              </a:rPr>
              <a:t>=8, </a:t>
            </a:r>
            <a:r>
              <a:rPr lang="en-US" dirty="0" smtClean="0">
                <a:latin typeface="Comic Sans MS" pitchFamily="66" charset="0"/>
              </a:rPr>
              <a:t>H</a:t>
            </a:r>
            <a:r>
              <a:rPr lang="sr-Cyrl-CS" dirty="0" smtClean="0">
                <a:latin typeface="Comic Sans MS" pitchFamily="66" charset="0"/>
              </a:rPr>
              <a:t>=           ; </a:t>
            </a:r>
          </a:p>
          <a:p>
            <a:pPr>
              <a:buNone/>
            </a:pPr>
            <a:endParaRPr lang="sr-Cyrl-CS" dirty="0" smtClean="0">
              <a:latin typeface="Comic Sans MS" pitchFamily="66" charset="0"/>
            </a:endParaRPr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  </a:t>
            </a:r>
            <a:endParaRPr lang="en-US" dirty="0" smtClean="0">
              <a:latin typeface="Comic Sans MS" pitchFamily="66" charset="0"/>
            </a:endParaRPr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</a:t>
            </a:r>
            <a:r>
              <a:rPr lang="en-US" dirty="0" smtClean="0">
                <a:latin typeface="Comic Sans MS" pitchFamily="66" charset="0"/>
              </a:rPr>
              <a:t>  </a:t>
            </a:r>
            <a:r>
              <a:rPr lang="sr-Cyrl-CS" dirty="0" smtClean="0">
                <a:latin typeface="Comic Sans MS" pitchFamily="66" charset="0"/>
              </a:rPr>
              <a:t>б)</a:t>
            </a:r>
            <a:r>
              <a:rPr lang="en-US" dirty="0" smtClean="0">
                <a:latin typeface="Comic Sans MS" pitchFamily="66" charset="0"/>
              </a:rPr>
              <a:t>V</a:t>
            </a:r>
            <a:r>
              <a:rPr lang="sr-Cyrl-CS" dirty="0" smtClean="0">
                <a:latin typeface="Comic Sans MS" pitchFamily="66" charset="0"/>
              </a:rPr>
              <a:t>=6,</a:t>
            </a:r>
            <a:r>
              <a:rPr lang="en-US" dirty="0" smtClean="0">
                <a:latin typeface="Comic Sans MS" pitchFamily="66" charset="0"/>
              </a:rPr>
              <a:t> H</a:t>
            </a:r>
            <a:r>
              <a:rPr lang="sr-Cyrl-CS" dirty="0" smtClean="0">
                <a:latin typeface="Comic Sans MS" pitchFamily="66" charset="0"/>
              </a:rPr>
              <a:t>=            ;  </a:t>
            </a:r>
          </a:p>
          <a:p>
            <a:pPr>
              <a:buNone/>
            </a:pPr>
            <a:endParaRPr lang="sr-Cyrl-CS" dirty="0" smtClean="0">
              <a:latin typeface="Comic Sans MS" pitchFamily="66" charset="0"/>
            </a:endParaRPr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</a:t>
            </a:r>
            <a:endParaRPr lang="en-US" dirty="0" smtClean="0">
              <a:latin typeface="Comic Sans MS" pitchFamily="66" charset="0"/>
            </a:endParaRPr>
          </a:p>
          <a:p>
            <a:pPr>
              <a:buNone/>
            </a:pPr>
            <a:r>
              <a:rPr lang="en-US" dirty="0" smtClean="0">
                <a:latin typeface="Comic Sans MS" pitchFamily="66" charset="0"/>
              </a:rPr>
              <a:t>  </a:t>
            </a:r>
            <a:r>
              <a:rPr lang="sr-Cyrl-CS" dirty="0" smtClean="0">
                <a:latin typeface="Comic Sans MS" pitchFamily="66" charset="0"/>
              </a:rPr>
              <a:t> в) </a:t>
            </a:r>
            <a:r>
              <a:rPr lang="en-US" dirty="0" smtClean="0">
                <a:latin typeface="Comic Sans MS" pitchFamily="66" charset="0"/>
              </a:rPr>
              <a:t>V</a:t>
            </a:r>
            <a:r>
              <a:rPr lang="sr-Cyrl-CS" dirty="0" smtClean="0">
                <a:latin typeface="Comic Sans MS" pitchFamily="66" charset="0"/>
              </a:rPr>
              <a:t>=10,</a:t>
            </a:r>
            <a:r>
              <a:rPr lang="en-US" dirty="0" smtClean="0">
                <a:latin typeface="Comic Sans MS" pitchFamily="66" charset="0"/>
              </a:rPr>
              <a:t> H</a:t>
            </a:r>
            <a:r>
              <a:rPr lang="sr-Cyrl-CS" dirty="0" smtClean="0">
                <a:latin typeface="Comic Sans MS" pitchFamily="66" charset="0"/>
              </a:rPr>
              <a:t>=          ; </a:t>
            </a:r>
          </a:p>
          <a:p>
            <a:pPr>
              <a:buNone/>
            </a:pPr>
            <a:endParaRPr lang="sr-Cyrl-CS" dirty="0" smtClean="0">
              <a:latin typeface="Comic Sans MS" pitchFamily="66" charset="0"/>
            </a:endParaRPr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   </a:t>
            </a:r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  г</a:t>
            </a:r>
            <a:r>
              <a:rPr lang="en-US" dirty="0" smtClean="0">
                <a:latin typeface="Comic Sans MS" pitchFamily="66" charset="0"/>
              </a:rPr>
              <a:t>)</a:t>
            </a:r>
            <a:r>
              <a:rPr lang="sr-Cyrl-CS" dirty="0" smtClean="0">
                <a:latin typeface="Comic Sans MS" pitchFamily="66" charset="0"/>
              </a:rPr>
              <a:t>                         .</a:t>
            </a:r>
          </a:p>
          <a:p>
            <a:pPr>
              <a:buNone/>
            </a:pPr>
            <a:endParaRPr lang="en-US" dirty="0" smtClean="0"/>
          </a:p>
        </p:txBody>
      </p:sp>
      <p:pic>
        <p:nvPicPr>
          <p:cNvPr id="23554" name="Picture 2" descr="E:\edmodo zapisi\zapremina-tetraedra-vektorski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3003038"/>
            <a:ext cx="3505200" cy="3397761"/>
          </a:xfrm>
          <a:prstGeom prst="rect">
            <a:avLst/>
          </a:prstGeom>
          <a:noFill/>
        </p:spPr>
      </p:pic>
      <p:graphicFrame>
        <p:nvGraphicFramePr>
          <p:cNvPr id="18434" name="Object 2"/>
          <p:cNvGraphicFramePr>
            <a:graphicFrameLocks noChangeAspect="1"/>
          </p:cNvGraphicFramePr>
          <p:nvPr/>
        </p:nvGraphicFramePr>
        <p:xfrm>
          <a:off x="990600" y="1600200"/>
          <a:ext cx="7162800" cy="543486"/>
        </p:xfrm>
        <a:graphic>
          <a:graphicData uri="http://schemas.openxmlformats.org/presentationml/2006/ole">
            <p:oleObj spid="_x0000_s18434" name="Equation" r:id="rId4" imgW="2857320" imgH="228600" progId="Equation.3">
              <p:embed/>
            </p:oleObj>
          </a:graphicData>
        </a:graphic>
      </p:graphicFrame>
      <p:graphicFrame>
        <p:nvGraphicFramePr>
          <p:cNvPr id="18435" name="Object 3"/>
          <p:cNvGraphicFramePr>
            <a:graphicFrameLocks noChangeAspect="1"/>
          </p:cNvGraphicFramePr>
          <p:nvPr/>
        </p:nvGraphicFramePr>
        <p:xfrm>
          <a:off x="2286000" y="3581400"/>
          <a:ext cx="685800" cy="728663"/>
        </p:xfrm>
        <a:graphic>
          <a:graphicData uri="http://schemas.openxmlformats.org/presentationml/2006/ole">
            <p:oleObj spid="_x0000_s18435" name="Equation" r:id="rId5" imgW="406080" imgH="431640" progId="Equation.3">
              <p:embed/>
            </p:oleObj>
          </a:graphicData>
        </a:graphic>
      </p:graphicFrame>
      <p:graphicFrame>
        <p:nvGraphicFramePr>
          <p:cNvPr id="18436" name="Object 4"/>
          <p:cNvGraphicFramePr>
            <a:graphicFrameLocks noChangeAspect="1"/>
          </p:cNvGraphicFramePr>
          <p:nvPr/>
        </p:nvGraphicFramePr>
        <p:xfrm>
          <a:off x="2286000" y="2819400"/>
          <a:ext cx="622300" cy="682523"/>
        </p:xfrm>
        <a:graphic>
          <a:graphicData uri="http://schemas.openxmlformats.org/presentationml/2006/ole">
            <p:oleObj spid="_x0000_s18436" name="Equation" r:id="rId6" imgW="393480" imgH="431640" progId="Equation.3">
              <p:embed/>
            </p:oleObj>
          </a:graphicData>
        </a:graphic>
      </p:graphicFrame>
      <p:graphicFrame>
        <p:nvGraphicFramePr>
          <p:cNvPr id="18437" name="Object 5"/>
          <p:cNvGraphicFramePr>
            <a:graphicFrameLocks noChangeAspect="1"/>
          </p:cNvGraphicFramePr>
          <p:nvPr/>
        </p:nvGraphicFramePr>
        <p:xfrm>
          <a:off x="2438400" y="4419600"/>
          <a:ext cx="609599" cy="690879"/>
        </p:xfrm>
        <a:graphic>
          <a:graphicData uri="http://schemas.openxmlformats.org/presentationml/2006/ole">
            <p:oleObj spid="_x0000_s18437" name="Equation" r:id="rId7" imgW="380880" imgH="431640" progId="Equation.3">
              <p:embed/>
            </p:oleObj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739</TotalTime>
  <Words>467</Words>
  <Application>Microsoft Office PowerPoint</Application>
  <PresentationFormat>On-screen Show (4:3)</PresentationFormat>
  <Paragraphs>193</Paragraphs>
  <Slides>10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Office Theme</vt:lpstr>
      <vt:lpstr>Equation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Kragujevac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Задатак</dc:title>
  <dc:creator>Jasmina Micic</dc:creator>
  <cp:lastModifiedBy>Jasmina Micic</cp:lastModifiedBy>
  <cp:revision>121</cp:revision>
  <dcterms:created xsi:type="dcterms:W3CDTF">2014-09-17T05:22:58Z</dcterms:created>
  <dcterms:modified xsi:type="dcterms:W3CDTF">2015-01-27T18:32:48Z</dcterms:modified>
</cp:coreProperties>
</file>